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4"/>
  </p:notesMasterIdLst>
  <p:handoutMasterIdLst>
    <p:handoutMasterId r:id="rId25"/>
  </p:handoutMasterIdLst>
  <p:sldIdLst>
    <p:sldId id="256" r:id="rId2"/>
    <p:sldId id="380" r:id="rId3"/>
    <p:sldId id="388" r:id="rId4"/>
    <p:sldId id="389" r:id="rId5"/>
    <p:sldId id="390" r:id="rId6"/>
    <p:sldId id="406" r:id="rId7"/>
    <p:sldId id="400" r:id="rId8"/>
    <p:sldId id="403" r:id="rId9"/>
    <p:sldId id="404" r:id="rId10"/>
    <p:sldId id="391" r:id="rId11"/>
    <p:sldId id="393" r:id="rId12"/>
    <p:sldId id="398" r:id="rId13"/>
    <p:sldId id="405" r:id="rId14"/>
    <p:sldId id="394" r:id="rId15"/>
    <p:sldId id="397" r:id="rId16"/>
    <p:sldId id="407" r:id="rId17"/>
    <p:sldId id="408" r:id="rId18"/>
    <p:sldId id="395" r:id="rId19"/>
    <p:sldId id="396" r:id="rId20"/>
    <p:sldId id="387" r:id="rId21"/>
    <p:sldId id="385" r:id="rId22"/>
    <p:sldId id="334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0">
          <p15:clr>
            <a:srgbClr val="A4A3A4"/>
          </p15:clr>
        </p15:guide>
        <p15:guide id="2" orient="horz" pos="3972">
          <p15:clr>
            <a:srgbClr val="A4A3A4"/>
          </p15:clr>
        </p15:guide>
        <p15:guide id="3" orient="horz" pos="2917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A24"/>
    <a:srgbClr val="FFFFFF"/>
    <a:srgbClr val="DADDC7"/>
    <a:srgbClr val="000000"/>
    <a:srgbClr val="B9B9FF"/>
    <a:srgbClr val="6666FF"/>
    <a:srgbClr val="00FFFF"/>
    <a:srgbClr val="78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6" autoAdjust="0"/>
    <p:restoredTop sz="95410" autoAdjust="0"/>
  </p:normalViewPr>
  <p:slideViewPr>
    <p:cSldViewPr>
      <p:cViewPr varScale="1">
        <p:scale>
          <a:sx n="109" d="100"/>
          <a:sy n="109" d="100"/>
        </p:scale>
        <p:origin x="1698" y="108"/>
      </p:cViewPr>
      <p:guideLst>
        <p:guide orient="horz" pos="380"/>
        <p:guide orient="horz" pos="3972"/>
        <p:guide orient="horz" pos="291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>
              <a:latin typeface="Optima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>
              <a:latin typeface="Optima"/>
            </a:endParaRP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>
              <a:latin typeface="Optima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DA61A5-5787-A944-A1F2-FF936457DCE7}" type="slidenum">
              <a:rPr lang="en-US">
                <a:latin typeface="Optima"/>
              </a:rPr>
              <a:pPr/>
              <a:t>‹#›</a:t>
            </a:fld>
            <a:endParaRPr lang="en-US" dirty="0"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74302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Optima"/>
              </a:defRPr>
            </a:lvl1pPr>
          </a:lstStyle>
          <a:p>
            <a:fld id="{08703044-80CB-1042-8FF7-41E661E6D5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3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tima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tima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tima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tima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tima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AA0444-C775-6745-A7D7-6FD4BD38162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D9935-6420-3640-8DC1-155B975AAF5C}" type="slidenum">
              <a:rPr lang="en-US"/>
              <a:pPr/>
              <a:t>12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D9935-6420-3640-8DC1-155B975AAF5C}" type="slidenum">
              <a:rPr lang="en-US"/>
              <a:pPr/>
              <a:t>13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D9935-6420-3640-8DC1-155B975AAF5C}" type="slidenum">
              <a:rPr lang="en-US"/>
              <a:pPr/>
              <a:t>16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D9935-6420-3640-8DC1-155B975AAF5C}" type="slidenum">
              <a:rPr lang="en-US"/>
              <a:pPr/>
              <a:t>17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203E-4379-794D-B5C3-487D30EB2D69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203E-4379-794D-B5C3-487D30EB2D69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BBA7E-46F6-CE4E-85C6-0613793A2465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3434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1000" i="1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074D2-ED63-204E-9EC9-FFC52BCC92DB}" type="slidenum">
              <a:rPr lang="en-US"/>
              <a:pPr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A4DA4-00DF-AF45-9249-FDC710C3C4A9}" type="slidenum">
              <a:rPr lang="en-US"/>
              <a:pPr/>
              <a:t>21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9C8DA-86A9-0B45-9AD2-B4CB4D0704F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19DA9-6D84-1E40-9C05-2C77B5068E11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3</a:t>
            </a:fld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E19DA9-6D84-1E40-9C05-2C77B5068E11}" type="slidenum">
              <a:rPr lang="en-US">
                <a:ea typeface="ＭＳ Ｐゴシック" pitchFamily="-65" charset="-128"/>
                <a:cs typeface="ＭＳ Ｐゴシック" pitchFamily="-65" charset="-128"/>
              </a:rPr>
              <a:pPr/>
              <a:t>4</a:t>
            </a:fld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203E-4379-794D-B5C3-487D30EB2D6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ea typeface="ヒラギノ角ゴ Pro W3" charset="-128"/>
                <a:cs typeface="Times New Roman"/>
              </a:rPr>
              <a:t>It is evident from the MODIS cloud fraction analysis</a:t>
            </a:r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 over 12 years of Terra and 10 years of Aqua that:</a:t>
            </a:r>
          </a:p>
          <a:p>
            <a:pPr eaLnBrk="1" hangingPunct="1"/>
            <a:endParaRPr lang="en-US" baseline="0" dirty="0">
              <a:latin typeface="Times New Roman"/>
              <a:ea typeface="ヒラギノ角ゴ Pro W3" charset="-128"/>
              <a:cs typeface="Times New Roman"/>
            </a:endParaRP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there is very little detectable trend in global cloudiness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it is cloudier over the ocean (~72%) than over the land (~55%)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it is cloudier over ocean in the morning (Terra) and over land in the afternoon (Aqua)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the global cloud fraction is nearly identical for Terra and Aqua (~67%) with no detectable trend</a:t>
            </a:r>
          </a:p>
          <a:p>
            <a:pPr eaLnBrk="1" hangingPunct="1"/>
            <a:endParaRPr lang="en-US" baseline="0" dirty="0">
              <a:latin typeface="Times New Roman"/>
              <a:ea typeface="ヒラギノ角ゴ Pro W3" charset="-128"/>
              <a:cs typeface="Times New Roman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203E-4379-794D-B5C3-487D30EB2D69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ea typeface="ヒラギノ角ゴ Pro W3" charset="-128"/>
                <a:cs typeface="Times New Roman"/>
              </a:rPr>
              <a:t>It is evident from the MODIS cloud fraction analysis</a:t>
            </a:r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 over 12 years of Terra and 10 years of Aqua that:</a:t>
            </a:r>
          </a:p>
          <a:p>
            <a:pPr eaLnBrk="1" hangingPunct="1"/>
            <a:endParaRPr lang="en-US" baseline="0" dirty="0">
              <a:latin typeface="Times New Roman"/>
              <a:ea typeface="ヒラギノ角ゴ Pro W3" charset="-128"/>
              <a:cs typeface="Times New Roman"/>
            </a:endParaRP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there is very little detectable trend in global cloudiness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it is cloudier over the ocean (~72%) than over the land (~55%)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it is cloudier over ocean in the morning (Terra) and over land in the afternoon (Aqua)</a:t>
            </a:r>
          </a:p>
          <a:p>
            <a:pPr eaLnBrk="1" hangingPunct="1"/>
            <a:r>
              <a:rPr lang="en-US" baseline="0" dirty="0">
                <a:latin typeface="Times New Roman"/>
                <a:ea typeface="ヒラギノ角ゴ Pro W3" charset="-128"/>
                <a:cs typeface="Times New Roman"/>
              </a:rPr>
              <a:t>• the global cloud fraction is nearly identical for Terra and Aqua (~67%) with no detectable trend</a:t>
            </a:r>
          </a:p>
          <a:p>
            <a:pPr eaLnBrk="1" hangingPunct="1"/>
            <a:endParaRPr lang="en-US" baseline="0" dirty="0">
              <a:latin typeface="Times New Roman"/>
              <a:ea typeface="ヒラギノ角ゴ Pro W3" charset="-128"/>
              <a:cs typeface="Times New Roman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King, M. D., S. Platnick, W. P. Menzel, S. A. Ackerman, and P. A. Hubanks, 2013: Spatial and temporal distribution of clouds observed by MODIS onboard the Terra and Aqua satellites.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IEEE Trans. Geosci. Remote Sens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51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ＭＳ Ｐゴシック" pitchFamily="-65" charset="-128"/>
                <a:cs typeface="ＭＳ Ｐゴシック" pitchFamily="-65" charset="-128"/>
              </a:rPr>
              <a:t>, 3826–3852.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3203E-4379-794D-B5C3-487D30EB2D69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Optima"/>
                <a:ea typeface="+mn-ea"/>
                <a:cs typeface="+mn-cs"/>
              </a:rPr>
              <a:t>Platnick, S., K. Meyer, M. D. King, G. Wind, N. Amarasinghe, B. Marchant, G. T. Arnold, Z. Zhang, P. A. Hubanks, R. E. Holz, P. Yang, W. L. Ridgway, and J. Riedi, 2016: The MODIS cloud optical and microphysical products: Collection 6 updates and examples from Terra and Aqua. Submitted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Optima"/>
                <a:ea typeface="+mn-ea"/>
                <a:cs typeface="+mn-cs"/>
              </a:rPr>
              <a:t>IEEE Trans. Geosci. Remote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Optima"/>
                <a:ea typeface="+mn-ea"/>
                <a:cs typeface="+mn-cs"/>
              </a:rPr>
              <a:t>Sens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7913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914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909B7691-09FF-7341-9402-54C756A52C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8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Picture 158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7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7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8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7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7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8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6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5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8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8" name="Picture 9" descr="culogo-lar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" y="6480748"/>
            <a:ext cx="1201518" cy="3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2-16-Lasp-no-type-cobrand-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2" t="38787" r="17136" b="44765"/>
          <a:stretch/>
        </p:blipFill>
        <p:spPr>
          <a:xfrm>
            <a:off x="1219200" y="6533744"/>
            <a:ext cx="971550" cy="24805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740" name="Freeform 4"/>
              <p:cNvSpPr>
                <a:spLocks/>
              </p:cNvSpPr>
              <p:nvPr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1" name="Freeform 5"/>
              <p:cNvSpPr>
                <a:spLocks/>
              </p:cNvSpPr>
              <p:nvPr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2" name="Freeform 6"/>
              <p:cNvSpPr>
                <a:spLocks/>
              </p:cNvSpPr>
              <p:nvPr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3" name="Freeform 7"/>
              <p:cNvSpPr>
                <a:spLocks/>
              </p:cNvSpPr>
              <p:nvPr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4" name="Freeform 8"/>
              <p:cNvSpPr>
                <a:spLocks/>
              </p:cNvSpPr>
              <p:nvPr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5" name="Freeform 9"/>
              <p:cNvSpPr>
                <a:spLocks/>
              </p:cNvSpPr>
              <p:nvPr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6" name="Freeform 10"/>
              <p:cNvSpPr>
                <a:spLocks/>
              </p:cNvSpPr>
              <p:nvPr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7" name="Freeform 11"/>
              <p:cNvSpPr>
                <a:spLocks/>
              </p:cNvSpPr>
              <p:nvPr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8" name="Freeform 12"/>
              <p:cNvSpPr>
                <a:spLocks/>
              </p:cNvSpPr>
              <p:nvPr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49" name="Freeform 13"/>
              <p:cNvSpPr>
                <a:spLocks/>
              </p:cNvSpPr>
              <p:nvPr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0" name="Freeform 14"/>
              <p:cNvSpPr>
                <a:spLocks/>
              </p:cNvSpPr>
              <p:nvPr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1" name="Freeform 15"/>
              <p:cNvSpPr>
                <a:spLocks/>
              </p:cNvSpPr>
              <p:nvPr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2" name="Freeform 16"/>
              <p:cNvSpPr>
                <a:spLocks/>
              </p:cNvSpPr>
              <p:nvPr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6754" name="Rectangle 18"/>
              <p:cNvSpPr>
                <a:spLocks noChangeArrowheads="1"/>
              </p:cNvSpPr>
              <p:nvPr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5" name="Rectangle 19"/>
              <p:cNvSpPr>
                <a:spLocks noChangeArrowheads="1"/>
              </p:cNvSpPr>
              <p:nvPr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6" name="Rectangle 20"/>
              <p:cNvSpPr>
                <a:spLocks noChangeArrowheads="1"/>
              </p:cNvSpPr>
              <p:nvPr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7" name="Rectangle 21"/>
              <p:cNvSpPr>
                <a:spLocks noChangeArrowheads="1"/>
              </p:cNvSpPr>
              <p:nvPr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8" name="Rectangle 22"/>
              <p:cNvSpPr>
                <a:spLocks noChangeArrowheads="1"/>
              </p:cNvSpPr>
              <p:nvPr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59" name="Rectangle 23"/>
              <p:cNvSpPr>
                <a:spLocks noChangeArrowheads="1"/>
              </p:cNvSpPr>
              <p:nvPr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0" name="Rectangle 24"/>
              <p:cNvSpPr>
                <a:spLocks noChangeArrowheads="1"/>
              </p:cNvSpPr>
              <p:nvPr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1" name="Rectangle 25"/>
              <p:cNvSpPr>
                <a:spLocks noChangeArrowheads="1"/>
              </p:cNvSpPr>
              <p:nvPr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2" name="Rectangle 26"/>
              <p:cNvSpPr>
                <a:spLocks noChangeArrowheads="1"/>
              </p:cNvSpPr>
              <p:nvPr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3" name="Rectangle 27"/>
              <p:cNvSpPr>
                <a:spLocks noChangeArrowheads="1"/>
              </p:cNvSpPr>
              <p:nvPr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4" name="Rectangle 28"/>
              <p:cNvSpPr>
                <a:spLocks noChangeArrowheads="1"/>
              </p:cNvSpPr>
              <p:nvPr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5" name="Rectangle 29"/>
              <p:cNvSpPr>
                <a:spLocks noChangeArrowheads="1"/>
              </p:cNvSpPr>
              <p:nvPr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6" name="Rectangle 30"/>
              <p:cNvSpPr>
                <a:spLocks noChangeArrowheads="1"/>
              </p:cNvSpPr>
              <p:nvPr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7" name="Rectangle 31"/>
              <p:cNvSpPr>
                <a:spLocks noChangeArrowheads="1"/>
              </p:cNvSpPr>
              <p:nvPr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8" name="Rectangle 32"/>
              <p:cNvSpPr>
                <a:spLocks noChangeArrowheads="1"/>
              </p:cNvSpPr>
              <p:nvPr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69" name="Rectangle 33"/>
              <p:cNvSpPr>
                <a:spLocks noChangeArrowheads="1"/>
              </p:cNvSpPr>
              <p:nvPr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0" name="Rectangle 34"/>
              <p:cNvSpPr>
                <a:spLocks noChangeArrowheads="1"/>
              </p:cNvSpPr>
              <p:nvPr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1" name="Rectangle 35"/>
              <p:cNvSpPr>
                <a:spLocks noChangeArrowheads="1"/>
              </p:cNvSpPr>
              <p:nvPr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2" name="Rectangle 36"/>
              <p:cNvSpPr>
                <a:spLocks noChangeArrowheads="1"/>
              </p:cNvSpPr>
              <p:nvPr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3" name="Rectangle 37"/>
              <p:cNvSpPr>
                <a:spLocks noChangeArrowheads="1"/>
              </p:cNvSpPr>
              <p:nvPr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4" name="Rectangle 38"/>
              <p:cNvSpPr>
                <a:spLocks noChangeArrowheads="1"/>
              </p:cNvSpPr>
              <p:nvPr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5" name="Rectangle 39"/>
              <p:cNvSpPr>
                <a:spLocks noChangeArrowheads="1"/>
              </p:cNvSpPr>
              <p:nvPr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6" name="Rectangle 40"/>
              <p:cNvSpPr>
                <a:spLocks noChangeArrowheads="1"/>
              </p:cNvSpPr>
              <p:nvPr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7" name="Rectangle 41"/>
              <p:cNvSpPr>
                <a:spLocks noChangeArrowheads="1"/>
              </p:cNvSpPr>
              <p:nvPr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8" name="Rectangle 42"/>
              <p:cNvSpPr>
                <a:spLocks noChangeArrowheads="1"/>
              </p:cNvSpPr>
              <p:nvPr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79" name="Rectangle 43"/>
              <p:cNvSpPr>
                <a:spLocks noChangeArrowheads="1"/>
              </p:cNvSpPr>
              <p:nvPr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0" name="Rectangle 44"/>
              <p:cNvSpPr>
                <a:spLocks noChangeArrowheads="1"/>
              </p:cNvSpPr>
              <p:nvPr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1" name="Rectangle 45"/>
              <p:cNvSpPr>
                <a:spLocks noChangeArrowheads="1"/>
              </p:cNvSpPr>
              <p:nvPr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2" name="Rectangle 46"/>
              <p:cNvSpPr>
                <a:spLocks noChangeArrowheads="1"/>
              </p:cNvSpPr>
              <p:nvPr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3" name="Rectangle 47"/>
              <p:cNvSpPr>
                <a:spLocks noChangeArrowheads="1"/>
              </p:cNvSpPr>
              <p:nvPr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4" name="Rectangle 48"/>
              <p:cNvSpPr>
                <a:spLocks noChangeArrowheads="1"/>
              </p:cNvSpPr>
              <p:nvPr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5" name="Rectangle 49"/>
              <p:cNvSpPr>
                <a:spLocks noChangeArrowheads="1"/>
              </p:cNvSpPr>
              <p:nvPr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6" name="Rectangle 50"/>
              <p:cNvSpPr>
                <a:spLocks noChangeArrowheads="1"/>
              </p:cNvSpPr>
              <p:nvPr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7" name="Rectangle 51"/>
              <p:cNvSpPr>
                <a:spLocks noChangeArrowheads="1"/>
              </p:cNvSpPr>
              <p:nvPr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8" name="Rectangle 52"/>
              <p:cNvSpPr>
                <a:spLocks noChangeArrowheads="1"/>
              </p:cNvSpPr>
              <p:nvPr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89" name="Rectangle 53"/>
              <p:cNvSpPr>
                <a:spLocks noChangeArrowheads="1"/>
              </p:cNvSpPr>
              <p:nvPr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0" name="Rectangle 54"/>
              <p:cNvSpPr>
                <a:spLocks noChangeArrowheads="1"/>
              </p:cNvSpPr>
              <p:nvPr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1" name="Rectangle 55"/>
              <p:cNvSpPr>
                <a:spLocks noChangeArrowheads="1"/>
              </p:cNvSpPr>
              <p:nvPr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2" name="Rectangle 56"/>
              <p:cNvSpPr>
                <a:spLocks noChangeArrowheads="1"/>
              </p:cNvSpPr>
              <p:nvPr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3" name="Rectangle 57"/>
              <p:cNvSpPr>
                <a:spLocks noChangeArrowheads="1"/>
              </p:cNvSpPr>
              <p:nvPr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4" name="Rectangle 58"/>
              <p:cNvSpPr>
                <a:spLocks noChangeArrowheads="1"/>
              </p:cNvSpPr>
              <p:nvPr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5" name="Rectangle 59"/>
              <p:cNvSpPr>
                <a:spLocks noChangeArrowheads="1"/>
              </p:cNvSpPr>
              <p:nvPr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6" name="Rectangle 60"/>
              <p:cNvSpPr>
                <a:spLocks noChangeArrowheads="1"/>
              </p:cNvSpPr>
              <p:nvPr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7" name="Rectangle 61"/>
              <p:cNvSpPr>
                <a:spLocks noChangeArrowheads="1"/>
              </p:cNvSpPr>
              <p:nvPr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8" name="Rectangle 62"/>
              <p:cNvSpPr>
                <a:spLocks noChangeArrowheads="1"/>
              </p:cNvSpPr>
              <p:nvPr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799" name="Rectangle 63"/>
              <p:cNvSpPr>
                <a:spLocks noChangeArrowheads="1"/>
              </p:cNvSpPr>
              <p:nvPr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0" name="Rectangle 64"/>
              <p:cNvSpPr>
                <a:spLocks noChangeArrowheads="1"/>
              </p:cNvSpPr>
              <p:nvPr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1" name="Rectangle 65"/>
              <p:cNvSpPr>
                <a:spLocks noChangeArrowheads="1"/>
              </p:cNvSpPr>
              <p:nvPr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2" name="Rectangle 66"/>
              <p:cNvSpPr>
                <a:spLocks noChangeArrowheads="1"/>
              </p:cNvSpPr>
              <p:nvPr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3" name="Rectangle 67"/>
              <p:cNvSpPr>
                <a:spLocks noChangeArrowheads="1"/>
              </p:cNvSpPr>
              <p:nvPr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4" name="Rectangle 68"/>
              <p:cNvSpPr>
                <a:spLocks noChangeArrowheads="1"/>
              </p:cNvSpPr>
              <p:nvPr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5" name="Rectangle 69"/>
              <p:cNvSpPr>
                <a:spLocks noChangeArrowheads="1"/>
              </p:cNvSpPr>
              <p:nvPr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6" name="Rectangle 70"/>
              <p:cNvSpPr>
                <a:spLocks noChangeArrowheads="1"/>
              </p:cNvSpPr>
              <p:nvPr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7" name="Rectangle 71"/>
              <p:cNvSpPr>
                <a:spLocks noChangeArrowheads="1"/>
              </p:cNvSpPr>
              <p:nvPr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8" name="Rectangle 72"/>
              <p:cNvSpPr>
                <a:spLocks noChangeArrowheads="1"/>
              </p:cNvSpPr>
              <p:nvPr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09" name="Rectangle 73"/>
              <p:cNvSpPr>
                <a:spLocks noChangeArrowheads="1"/>
              </p:cNvSpPr>
              <p:nvPr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0" name="Rectangle 74"/>
              <p:cNvSpPr>
                <a:spLocks noChangeArrowheads="1"/>
              </p:cNvSpPr>
              <p:nvPr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1" name="Rectangle 75"/>
              <p:cNvSpPr>
                <a:spLocks noChangeArrowheads="1"/>
              </p:cNvSpPr>
              <p:nvPr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2" name="Rectangle 76"/>
              <p:cNvSpPr>
                <a:spLocks noChangeArrowheads="1"/>
              </p:cNvSpPr>
              <p:nvPr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3" name="Rectangle 77"/>
              <p:cNvSpPr>
                <a:spLocks noChangeArrowheads="1"/>
              </p:cNvSpPr>
              <p:nvPr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4" name="Rectangle 78"/>
              <p:cNvSpPr>
                <a:spLocks noChangeArrowheads="1"/>
              </p:cNvSpPr>
              <p:nvPr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5" name="Rectangle 79"/>
              <p:cNvSpPr>
                <a:spLocks noChangeArrowheads="1"/>
              </p:cNvSpPr>
              <p:nvPr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6" name="Rectangle 80"/>
              <p:cNvSpPr>
                <a:spLocks noChangeArrowheads="1"/>
              </p:cNvSpPr>
              <p:nvPr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7" name="Freeform 81"/>
              <p:cNvSpPr>
                <a:spLocks/>
              </p:cNvSpPr>
              <p:nvPr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8" name="Rectangle 82"/>
              <p:cNvSpPr>
                <a:spLocks noChangeArrowheads="1"/>
              </p:cNvSpPr>
              <p:nvPr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19" name="Rectangle 83"/>
              <p:cNvSpPr>
                <a:spLocks noChangeArrowheads="1"/>
              </p:cNvSpPr>
              <p:nvPr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0" name="Rectangle 84"/>
              <p:cNvSpPr>
                <a:spLocks noChangeArrowheads="1"/>
              </p:cNvSpPr>
              <p:nvPr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1" name="Rectangle 85"/>
              <p:cNvSpPr>
                <a:spLocks noChangeArrowheads="1"/>
              </p:cNvSpPr>
              <p:nvPr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2" name="Rectangle 86"/>
              <p:cNvSpPr>
                <a:spLocks noChangeArrowheads="1"/>
              </p:cNvSpPr>
              <p:nvPr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3" name="Rectangle 87"/>
              <p:cNvSpPr>
                <a:spLocks noChangeArrowheads="1"/>
              </p:cNvSpPr>
              <p:nvPr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4" name="Rectangle 88"/>
              <p:cNvSpPr>
                <a:spLocks noChangeArrowheads="1"/>
              </p:cNvSpPr>
              <p:nvPr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5" name="Rectangle 89"/>
              <p:cNvSpPr>
                <a:spLocks noChangeArrowheads="1"/>
              </p:cNvSpPr>
              <p:nvPr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6" name="Rectangle 90"/>
              <p:cNvSpPr>
                <a:spLocks noChangeArrowheads="1"/>
              </p:cNvSpPr>
              <p:nvPr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7" name="Rectangle 91"/>
              <p:cNvSpPr>
                <a:spLocks noChangeArrowheads="1"/>
              </p:cNvSpPr>
              <p:nvPr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8" name="Rectangle 92"/>
              <p:cNvSpPr>
                <a:spLocks noChangeArrowheads="1"/>
              </p:cNvSpPr>
              <p:nvPr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29" name="Rectangle 93"/>
              <p:cNvSpPr>
                <a:spLocks noChangeArrowheads="1"/>
              </p:cNvSpPr>
              <p:nvPr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0" name="Rectangle 94"/>
              <p:cNvSpPr>
                <a:spLocks noChangeArrowheads="1"/>
              </p:cNvSpPr>
              <p:nvPr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1" name="Rectangle 95"/>
              <p:cNvSpPr>
                <a:spLocks noChangeArrowheads="1"/>
              </p:cNvSpPr>
              <p:nvPr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2" name="Rectangle 96"/>
              <p:cNvSpPr>
                <a:spLocks noChangeArrowheads="1"/>
              </p:cNvSpPr>
              <p:nvPr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3" name="Rectangle 97"/>
              <p:cNvSpPr>
                <a:spLocks noChangeArrowheads="1"/>
              </p:cNvSpPr>
              <p:nvPr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4" name="Rectangle 98"/>
              <p:cNvSpPr>
                <a:spLocks noChangeArrowheads="1"/>
              </p:cNvSpPr>
              <p:nvPr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5" name="Rectangle 99"/>
              <p:cNvSpPr>
                <a:spLocks noChangeArrowheads="1"/>
              </p:cNvSpPr>
              <p:nvPr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6" name="Rectangle 100"/>
              <p:cNvSpPr>
                <a:spLocks noChangeArrowheads="1"/>
              </p:cNvSpPr>
              <p:nvPr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7" name="Rectangle 101"/>
              <p:cNvSpPr>
                <a:spLocks noChangeArrowheads="1"/>
              </p:cNvSpPr>
              <p:nvPr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8" name="Rectangle 102"/>
              <p:cNvSpPr>
                <a:spLocks noChangeArrowheads="1"/>
              </p:cNvSpPr>
              <p:nvPr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39" name="Rectangle 103"/>
              <p:cNvSpPr>
                <a:spLocks noChangeArrowheads="1"/>
              </p:cNvSpPr>
              <p:nvPr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0" name="Rectangle 104"/>
              <p:cNvSpPr>
                <a:spLocks noChangeArrowheads="1"/>
              </p:cNvSpPr>
              <p:nvPr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1" name="Rectangle 105"/>
              <p:cNvSpPr>
                <a:spLocks noChangeArrowheads="1"/>
              </p:cNvSpPr>
              <p:nvPr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2" name="Rectangle 106"/>
              <p:cNvSpPr>
                <a:spLocks noChangeArrowheads="1"/>
              </p:cNvSpPr>
              <p:nvPr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3" name="Rectangle 107"/>
              <p:cNvSpPr>
                <a:spLocks noChangeArrowheads="1"/>
              </p:cNvSpPr>
              <p:nvPr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4" name="Rectangle 108"/>
              <p:cNvSpPr>
                <a:spLocks noChangeArrowheads="1"/>
              </p:cNvSpPr>
              <p:nvPr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5" name="Rectangle 109"/>
              <p:cNvSpPr>
                <a:spLocks noChangeArrowheads="1"/>
              </p:cNvSpPr>
              <p:nvPr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6" name="Rectangle 110"/>
              <p:cNvSpPr>
                <a:spLocks noChangeArrowheads="1"/>
              </p:cNvSpPr>
              <p:nvPr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7" name="Rectangle 111"/>
              <p:cNvSpPr>
                <a:spLocks noChangeArrowheads="1"/>
              </p:cNvSpPr>
              <p:nvPr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8" name="Rectangle 112"/>
              <p:cNvSpPr>
                <a:spLocks noChangeArrowheads="1"/>
              </p:cNvSpPr>
              <p:nvPr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49" name="Rectangle 113"/>
              <p:cNvSpPr>
                <a:spLocks noChangeArrowheads="1"/>
              </p:cNvSpPr>
              <p:nvPr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0" name="Rectangle 114"/>
              <p:cNvSpPr>
                <a:spLocks noChangeArrowheads="1"/>
              </p:cNvSpPr>
              <p:nvPr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1" name="Rectangle 115"/>
              <p:cNvSpPr>
                <a:spLocks noChangeArrowheads="1"/>
              </p:cNvSpPr>
              <p:nvPr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2" name="Rectangle 116"/>
              <p:cNvSpPr>
                <a:spLocks noChangeArrowheads="1"/>
              </p:cNvSpPr>
              <p:nvPr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3" name="Rectangle 117"/>
              <p:cNvSpPr>
                <a:spLocks noChangeArrowheads="1"/>
              </p:cNvSpPr>
              <p:nvPr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4" name="Rectangle 118"/>
              <p:cNvSpPr>
                <a:spLocks noChangeArrowheads="1"/>
              </p:cNvSpPr>
              <p:nvPr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5" name="Rectangle 119"/>
              <p:cNvSpPr>
                <a:spLocks noChangeArrowheads="1"/>
              </p:cNvSpPr>
              <p:nvPr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6" name="Rectangle 120"/>
              <p:cNvSpPr>
                <a:spLocks noChangeArrowheads="1"/>
              </p:cNvSpPr>
              <p:nvPr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7" name="Rectangle 121"/>
              <p:cNvSpPr>
                <a:spLocks noChangeArrowheads="1"/>
              </p:cNvSpPr>
              <p:nvPr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8" name="Rectangle 122"/>
              <p:cNvSpPr>
                <a:spLocks noChangeArrowheads="1"/>
              </p:cNvSpPr>
              <p:nvPr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59" name="Rectangle 123"/>
              <p:cNvSpPr>
                <a:spLocks noChangeArrowheads="1"/>
              </p:cNvSpPr>
              <p:nvPr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0" name="Rectangle 124"/>
              <p:cNvSpPr>
                <a:spLocks noChangeArrowheads="1"/>
              </p:cNvSpPr>
              <p:nvPr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1" name="Rectangle 125"/>
              <p:cNvSpPr>
                <a:spLocks noChangeArrowheads="1"/>
              </p:cNvSpPr>
              <p:nvPr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2" name="Rectangle 126"/>
              <p:cNvSpPr>
                <a:spLocks noChangeArrowheads="1"/>
              </p:cNvSpPr>
              <p:nvPr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3" name="Rectangle 127"/>
              <p:cNvSpPr>
                <a:spLocks noChangeArrowheads="1"/>
              </p:cNvSpPr>
              <p:nvPr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4" name="Rectangle 128"/>
              <p:cNvSpPr>
                <a:spLocks noChangeArrowheads="1"/>
              </p:cNvSpPr>
              <p:nvPr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5" name="Rectangle 129"/>
              <p:cNvSpPr>
                <a:spLocks noChangeArrowheads="1"/>
              </p:cNvSpPr>
              <p:nvPr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6" name="Rectangle 130"/>
              <p:cNvSpPr>
                <a:spLocks noChangeArrowheads="1"/>
              </p:cNvSpPr>
              <p:nvPr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7" name="Rectangle 131"/>
              <p:cNvSpPr>
                <a:spLocks noChangeArrowheads="1"/>
              </p:cNvSpPr>
              <p:nvPr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8" name="Rectangle 132"/>
              <p:cNvSpPr>
                <a:spLocks noChangeArrowheads="1"/>
              </p:cNvSpPr>
              <p:nvPr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69" name="Rectangle 133"/>
              <p:cNvSpPr>
                <a:spLocks noChangeArrowheads="1"/>
              </p:cNvSpPr>
              <p:nvPr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0" name="Rectangle 134"/>
              <p:cNvSpPr>
                <a:spLocks noChangeArrowheads="1"/>
              </p:cNvSpPr>
              <p:nvPr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1" name="Rectangle 135"/>
              <p:cNvSpPr>
                <a:spLocks noChangeArrowheads="1"/>
              </p:cNvSpPr>
              <p:nvPr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2" name="Rectangle 136"/>
              <p:cNvSpPr>
                <a:spLocks noChangeArrowheads="1"/>
              </p:cNvSpPr>
              <p:nvPr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3" name="Rectangle 137"/>
              <p:cNvSpPr>
                <a:spLocks noChangeArrowheads="1"/>
              </p:cNvSpPr>
              <p:nvPr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4" name="Freeform 138"/>
              <p:cNvSpPr>
                <a:spLocks/>
              </p:cNvSpPr>
              <p:nvPr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5" name="Freeform 139"/>
              <p:cNvSpPr>
                <a:spLocks/>
              </p:cNvSpPr>
              <p:nvPr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6" name="Freeform 140"/>
              <p:cNvSpPr>
                <a:spLocks/>
              </p:cNvSpPr>
              <p:nvPr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7" name="Freeform 141"/>
              <p:cNvSpPr>
                <a:spLocks/>
              </p:cNvSpPr>
              <p:nvPr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8" name="Freeform 142"/>
              <p:cNvSpPr>
                <a:spLocks/>
              </p:cNvSpPr>
              <p:nvPr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79" name="Freeform 143"/>
              <p:cNvSpPr>
                <a:spLocks/>
              </p:cNvSpPr>
              <p:nvPr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0" name="Freeform 144"/>
              <p:cNvSpPr>
                <a:spLocks/>
              </p:cNvSpPr>
              <p:nvPr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1" name="Freeform 145"/>
              <p:cNvSpPr>
                <a:spLocks/>
              </p:cNvSpPr>
              <p:nvPr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2" name="Freeform 146"/>
              <p:cNvSpPr>
                <a:spLocks/>
              </p:cNvSpPr>
              <p:nvPr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3" name="Rectangle 147"/>
              <p:cNvSpPr>
                <a:spLocks noChangeArrowheads="1"/>
              </p:cNvSpPr>
              <p:nvPr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4" name="Rectangle 148"/>
              <p:cNvSpPr>
                <a:spLocks noChangeArrowheads="1"/>
              </p:cNvSpPr>
              <p:nvPr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5" name="Freeform 149"/>
              <p:cNvSpPr>
                <a:spLocks/>
              </p:cNvSpPr>
              <p:nvPr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6" name="Freeform 150"/>
              <p:cNvSpPr>
                <a:spLocks/>
              </p:cNvSpPr>
              <p:nvPr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7" name="Freeform 151"/>
              <p:cNvSpPr>
                <a:spLocks/>
              </p:cNvSpPr>
              <p:nvPr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116888" name="Oval 152"/>
              <p:cNvSpPr>
                <a:spLocks noChangeArrowheads="1"/>
              </p:cNvSpPr>
              <p:nvPr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dirty="0">
                  <a:latin typeface="Arial" pitchFamily="-109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6889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6890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3051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Optima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16891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b="0">
                <a:latin typeface="Optima"/>
                <a:ea typeface="+mn-ea"/>
                <a:cs typeface="+mn-cs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16892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Optima"/>
                <a:ea typeface="+mn-ea"/>
                <a:cs typeface="+mn-cs"/>
              </a:defRPr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16893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Optima"/>
          <a:ea typeface="ＭＳ Ｐゴシック" pitchFamily="-65" charset="-128"/>
          <a:cs typeface="ＭＳ Ｐゴシック" pitchFamily="-6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7B4A24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09" charset="0"/>
        </a:defRPr>
      </a:lvl9pPr>
    </p:titleStyle>
    <p:bodyStyle>
      <a:lvl1pPr marL="227013" indent="-2270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itchFamily="-65" charset="2"/>
        <a:buChar char="Ø"/>
        <a:defRPr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Optima"/>
          <a:ea typeface="ＭＳ Ｐゴシック" pitchFamily="-65" charset="-128"/>
          <a:cs typeface="ＭＳ Ｐゴシック" pitchFamily="-65" charset="-128"/>
        </a:defRPr>
      </a:lvl1pPr>
      <a:lvl2pPr marL="509588" indent="-16827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Optima"/>
          <a:ea typeface="ＭＳ Ｐゴシック" pitchFamily="-109" charset="-128"/>
        </a:defRPr>
      </a:lvl2pPr>
      <a:lvl3pPr marL="798513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itchFamily="-65" charset="2"/>
        <a:buChar char="ü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Optima"/>
          <a:ea typeface="ＭＳ Ｐゴシック" pitchFamily="-109" charset="-128"/>
        </a:defRPr>
      </a:lvl3pPr>
      <a:lvl4pPr marL="1089025" indent="-1762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Optima"/>
          <a:ea typeface="ＭＳ Ｐゴシック" pitchFamily="-109" charset="-128"/>
        </a:defRPr>
      </a:lvl4pPr>
      <a:lvl5pPr marL="1370013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Optima"/>
          <a:ea typeface="ＭＳ Ｐゴシック" pitchFamily="-109" charset="-128"/>
        </a:defRPr>
      </a:lvl5pPr>
      <a:lvl6pPr marL="1827213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9" charset="-128"/>
        </a:defRPr>
      </a:lvl6pPr>
      <a:lvl7pPr marL="2284413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9" charset="-128"/>
        </a:defRPr>
      </a:lvl7pPr>
      <a:lvl8pPr marL="2741613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9" charset="-128"/>
        </a:defRPr>
      </a:lvl8pPr>
      <a:lvl9pPr marL="3198813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jp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5181600" cy="16002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Michael D. King,</a:t>
            </a:r>
            <a:r>
              <a:rPr lang="en-US" sz="1600" baseline="300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1</a:t>
            </a: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 Steven Platnick,</a:t>
            </a:r>
            <a:r>
              <a:rPr lang="en-US" sz="16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Kerry G. Meyer,</a:t>
            </a:r>
            <a:r>
              <a:rPr lang="en-US" sz="16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2,3</a:t>
            </a: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and Paul A Hubanks</a:t>
            </a:r>
            <a:r>
              <a:rPr lang="en-US" sz="16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4</a:t>
            </a:r>
            <a:endParaRPr lang="en-US" sz="1600" dirty="0">
              <a:effectLst>
                <a:outerShdw blurRad="38100" dist="38100" dir="2700000" algn="tl">
                  <a:schemeClr val="bg2"/>
                </a:outerShdw>
              </a:effectLst>
              <a:ea typeface="+mn-ea"/>
              <a:cs typeface="+mn-cs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14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1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University of Colorado Boulder</a:t>
            </a:r>
          </a:p>
          <a:p>
            <a:pPr>
              <a:spcBef>
                <a:spcPct val="0"/>
              </a:spcBef>
              <a:defRPr/>
            </a:pPr>
            <a:r>
              <a:rPr lang="en-US" sz="14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2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NASA Goddard Space Flight Center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3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Universities Space Research Association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baseline="30000" dirty="0">
                <a:effectLst>
                  <a:outerShdw blurRad="38100" dist="38100" dir="2700000" algn="tl">
                    <a:schemeClr val="bg2"/>
                  </a:outerShdw>
                </a:effectLst>
              </a:rPr>
              <a:t>4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ea typeface="+mn-ea"/>
                <a:cs typeface="+mn-cs"/>
              </a:rPr>
              <a:t>ADNET Systems, Inc.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2051050"/>
            <a:ext cx="48006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609600"/>
            <a:ext cx="8534400" cy="838200"/>
          </a:xfrm>
          <a:noFill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and Temporal Distribution of Cloud Properties Observed by MODIS: Level-3 Results from Collection 6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8600" y="3200400"/>
            <a:ext cx="41910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33363" indent="-233363" eaLnBrk="1" hangingPunct="1">
              <a:spcBef>
                <a:spcPct val="15000"/>
              </a:spcBef>
              <a:buClr>
                <a:srgbClr val="7B4A24"/>
              </a:buClr>
              <a:buSzPct val="85000"/>
              <a:buFont typeface="Wingdings" charset="2"/>
              <a:buChar char="Ø"/>
            </a:pPr>
            <a:r>
              <a:rPr lang="en-US" sz="18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</a:rPr>
              <a:t>MODIS operational cloud products</a:t>
            </a:r>
          </a:p>
          <a:p>
            <a:pPr marL="514350" lvl="1" indent="-166688" eaLnBrk="1" hangingPunct="1">
              <a:spcBef>
                <a:spcPct val="15000"/>
              </a:spcBef>
              <a:buClr>
                <a:srgbClr val="7B4A24"/>
              </a:buClr>
              <a:buFontTx/>
              <a:buChar char="–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Cloud fraction</a:t>
            </a:r>
          </a:p>
          <a:p>
            <a:pPr marL="514350" lvl="1" indent="-166688" eaLnBrk="1" hangingPunct="1">
              <a:spcBef>
                <a:spcPct val="15000"/>
              </a:spcBef>
              <a:buClr>
                <a:srgbClr val="7B4A24"/>
              </a:buClr>
              <a:buFontTx/>
              <a:buChar char="–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Contents and changes in Collection 6</a:t>
            </a:r>
          </a:p>
          <a:p>
            <a:pPr marL="514350" lvl="1" indent="-166688" eaLnBrk="1" hangingPunct="1">
              <a:spcBef>
                <a:spcPct val="15000"/>
              </a:spcBef>
              <a:buClr>
                <a:srgbClr val="7B4A24"/>
              </a:buClr>
              <a:buFontTx/>
              <a:buChar char="–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Examples from Aqua (Collection 6)</a:t>
            </a:r>
          </a:p>
          <a:p>
            <a:pPr marL="792163" lvl="2" indent="-166688" eaLnBrk="1" hangingPunct="1">
              <a:spcBef>
                <a:spcPct val="15000"/>
              </a:spcBef>
              <a:buClr>
                <a:srgbClr val="7B4A24"/>
              </a:buClr>
              <a:buSzPct val="90000"/>
              <a:buFont typeface="Wingdings" charset="2"/>
              <a:buChar char="ü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Cloud fraction by phase</a:t>
            </a:r>
          </a:p>
          <a:p>
            <a:pPr marL="792163" lvl="2" indent="-166688" eaLnBrk="1" hangingPunct="1">
              <a:spcBef>
                <a:spcPct val="15000"/>
              </a:spcBef>
              <a:buClr>
                <a:srgbClr val="7B4A24"/>
              </a:buClr>
              <a:buSzPct val="90000"/>
              <a:buFont typeface="Wingdings" charset="2"/>
              <a:buChar char="ü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Cloud optical &amp; microphysical properties</a:t>
            </a:r>
          </a:p>
          <a:p>
            <a:pPr marL="792163" lvl="2" indent="-166688" eaLnBrk="1" hangingPunct="1">
              <a:spcBef>
                <a:spcPct val="15000"/>
              </a:spcBef>
              <a:buClr>
                <a:srgbClr val="7B4A24"/>
              </a:buClr>
              <a:buSzPct val="90000"/>
              <a:buFont typeface="Wingdings" charset="2"/>
              <a:buChar char="ü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Zonal cross sections</a:t>
            </a:r>
          </a:p>
          <a:p>
            <a:pPr marL="514350" lvl="1" indent="-166688" eaLnBrk="1" hangingPunct="1">
              <a:spcBef>
                <a:spcPct val="15000"/>
              </a:spcBef>
              <a:buClr>
                <a:srgbClr val="7B4A24"/>
              </a:buClr>
              <a:buFontTx/>
              <a:buChar char="–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Probability density functions</a:t>
            </a:r>
          </a:p>
          <a:p>
            <a:pPr marL="514350" lvl="1" indent="-166688" eaLnBrk="1" hangingPunct="1">
              <a:spcBef>
                <a:spcPct val="15000"/>
              </a:spcBef>
              <a:buClr>
                <a:srgbClr val="7B4A24"/>
              </a:buClr>
              <a:buFontTx/>
              <a:buChar char="–"/>
            </a:pPr>
            <a:r>
              <a:rPr lang="en-US" sz="1600" dirty="0">
                <a:effectLst>
                  <a:outerShdw blurRad="38100" dist="38100" algn="tl">
                    <a:schemeClr val="accent5"/>
                  </a:outerShdw>
                </a:effectLst>
                <a:latin typeface="Optima"/>
                <a:ea typeface="ＭＳ Ｐゴシック" charset="-128"/>
              </a:rPr>
              <a:t>Joint probability density functions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gure 9ci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08" y="1966827"/>
            <a:ext cx="3822192" cy="1914144"/>
          </a:xfrm>
          <a:prstGeom prst="rect">
            <a:avLst/>
          </a:prstGeom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24490" y="1676400"/>
            <a:ext cx="2699710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a) Liquid Water (Collection 5)</a:t>
            </a: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4876800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d) Ice (Collection 6)</a:t>
            </a:r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622955"/>
            <a:ext cx="8534400" cy="823257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Seasonal Cloud Fraction for Liquid and Ice Clouds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>
              <a:ea typeface="+mj-ea"/>
              <a:cs typeface="+mj-cs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876800" y="16764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b) 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Ice (Collection 5</a:t>
            </a: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)</a:t>
            </a: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436817" y="3886200"/>
            <a:ext cx="2763583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c) Liquid Water (Collection 6)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548315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1.0</a:t>
            </a: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5080954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0.8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146232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0.4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678871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0.2</a:t>
            </a: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211510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0.0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613593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0.6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3383757" y="6019800"/>
            <a:ext cx="2365906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Cloud Fraction</a:t>
            </a:r>
          </a:p>
        </p:txBody>
      </p:sp>
      <p:pic>
        <p:nvPicPr>
          <p:cNvPr id="46" name="Picture 45" descr="Color b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197" y="6304713"/>
            <a:ext cx="2359025" cy="139700"/>
          </a:xfrm>
          <a:prstGeom prst="rect">
            <a:avLst/>
          </a:prstGeom>
        </p:spPr>
      </p:pic>
      <p:pic>
        <p:nvPicPr>
          <p:cNvPr id="21" name="Picture 20" descr="Figure 9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" y="1966827"/>
            <a:ext cx="3822192" cy="1914144"/>
          </a:xfrm>
          <a:prstGeom prst="rect">
            <a:avLst/>
          </a:prstGeom>
        </p:spPr>
      </p:pic>
      <p:pic>
        <p:nvPicPr>
          <p:cNvPr id="2" name="Picture 1" descr="Cloud Fraction Liquid - JJA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" y="4175760"/>
            <a:ext cx="3822192" cy="1920240"/>
          </a:xfrm>
          <a:prstGeom prst="rect">
            <a:avLst/>
          </a:prstGeom>
        </p:spPr>
      </p:pic>
      <p:pic>
        <p:nvPicPr>
          <p:cNvPr id="4" name="Picture 3" descr="Cloud Fraction Ice - JJA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08" y="4175760"/>
            <a:ext cx="382219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776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ure 11 color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97" y="6304713"/>
            <a:ext cx="2359152" cy="140208"/>
          </a:xfrm>
          <a:prstGeom prst="rect">
            <a:avLst/>
          </a:prstGeom>
        </p:spPr>
      </p:pic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614599"/>
            <a:ext cx="8540750" cy="831613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Seasonal Cloud Optical Thickness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38516" y="1375943"/>
            <a:ext cx="1767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Liquid Water Clouds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83480" y="1375943"/>
            <a:ext cx="100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Ice Clouds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257804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28</a:t>
            </a: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673602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20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797299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8</a:t>
            </a: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3213097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0</a:t>
            </a: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4965703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24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505198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4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4089400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12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4381501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16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5549902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cs typeface="Optima"/>
              </a:rPr>
              <a:t>32</a:t>
            </a: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424490" y="1678735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a) Collection 5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436817" y="3848431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b</a:t>
            </a:r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) Collection 6</a:t>
            </a:r>
          </a:p>
        </p:txBody>
      </p:sp>
      <p:pic>
        <p:nvPicPr>
          <p:cNvPr id="22" name="Picture 21" descr="Figure 11ci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08" y="1969162"/>
            <a:ext cx="3822192" cy="1914144"/>
          </a:xfrm>
          <a:prstGeom prst="rect">
            <a:avLst/>
          </a:prstGeom>
        </p:spPr>
      </p:pic>
      <p:pic>
        <p:nvPicPr>
          <p:cNvPr id="23" name="Picture 22" descr="Figure 11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" y="1969162"/>
            <a:ext cx="3822192" cy="1914144"/>
          </a:xfrm>
          <a:prstGeom prst="rect">
            <a:avLst/>
          </a:prstGeo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383757" y="6019800"/>
            <a:ext cx="2365906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Cloud Optical Thickness</a:t>
            </a:r>
          </a:p>
        </p:txBody>
      </p:sp>
      <p:pic>
        <p:nvPicPr>
          <p:cNvPr id="2" name="Picture 1" descr="Cloud COT Liquid - JJA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" y="4178095"/>
            <a:ext cx="3822192" cy="1920240"/>
          </a:xfrm>
          <a:prstGeom prst="rect">
            <a:avLst/>
          </a:prstGeom>
        </p:spPr>
      </p:pic>
      <p:pic>
        <p:nvPicPr>
          <p:cNvPr id="3" name="Picture 2" descr="Cloud COT Ice - JJA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08" y="4178095"/>
            <a:ext cx="382219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2232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onal Plot (tau) - 4-0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17345"/>
            <a:ext cx="7095744" cy="47548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 sz="1400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Zonal Mean Cloud Optical Thickness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044921" y="1342571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5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561996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al Plot (tau) C6 - 4-0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17345"/>
            <a:ext cx="7095744" cy="47548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 sz="1400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Zonal Mean Cloud Optical Thickness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044921" y="1342571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6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5070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lor b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197" y="6304713"/>
            <a:ext cx="2359025" cy="139700"/>
          </a:xfrm>
          <a:prstGeom prst="rect">
            <a:avLst/>
          </a:prstGeom>
        </p:spPr>
      </p:pic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603249"/>
            <a:ext cx="8540750" cy="842963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Seasonal Cloud Effective Radius for Liquid Water Clouds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>
              <a:ea typeface="+mj-ea"/>
              <a:cs typeface="+mj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24490" y="1691377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a) 2.1 µm (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Collection 5)</a:t>
            </a:r>
            <a:endParaRPr lang="en-US" sz="1400" b="0" dirty="0">
              <a:effectLst>
                <a:outerShdw blurRad="38100" dist="38100" dir="2700000" algn="tl" rotWithShape="0">
                  <a:schemeClr val="bg2"/>
                </a:outerShdw>
              </a:effectLst>
              <a:latin typeface="Gill Sans Std"/>
              <a:cs typeface="Gill Sans Std"/>
            </a:endParaRPr>
          </a:p>
        </p:txBody>
      </p:sp>
      <p:pic>
        <p:nvPicPr>
          <p:cNvPr id="32" name="Picture 31" descr="Figure 13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7" y="1985424"/>
            <a:ext cx="3822192" cy="1914144"/>
          </a:xfrm>
          <a:prstGeom prst="rect">
            <a:avLst/>
          </a:prstGeom>
        </p:spPr>
      </p:pic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876800" y="1691377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b) 2.1 µm (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Collection 6)</a:t>
            </a:r>
            <a:endParaRPr lang="en-US" sz="1400" b="0" dirty="0">
              <a:effectLst>
                <a:outerShdw blurRad="38100" dist="38100" dir="2700000" algn="tl">
                  <a:srgbClr val="FFFFFF"/>
                </a:outerShdw>
              </a:effectLst>
              <a:latin typeface="Gill Sans Std"/>
              <a:cs typeface="Gill Sans Std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876800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d) </a:t>
            </a:r>
            <a:r>
              <a: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3.7 µm (Collection 6)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436817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c) 1.6 µm (Collection 6)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5548315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25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4146232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13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678871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9</a:t>
            </a: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3211510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5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4613593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17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3383757" y="6019800"/>
            <a:ext cx="2365906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Cloud Effective Radius (µm)</a:t>
            </a:r>
          </a:p>
        </p:txBody>
      </p:sp>
      <p:pic>
        <p:nvPicPr>
          <p:cNvPr id="2" name="Picture 1" descr="Cloud CER Liquid - JJA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7" y="1985424"/>
            <a:ext cx="3822192" cy="1920240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080954" y="6409166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21</a:t>
            </a:r>
          </a:p>
        </p:txBody>
      </p:sp>
      <p:pic>
        <p:nvPicPr>
          <p:cNvPr id="5" name="Picture 4" descr="Cloud CER 1.6 Liquid - JJA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7" y="4192722"/>
            <a:ext cx="3822192" cy="1920240"/>
          </a:xfrm>
          <a:prstGeom prst="rect">
            <a:avLst/>
          </a:prstGeom>
        </p:spPr>
      </p:pic>
      <p:pic>
        <p:nvPicPr>
          <p:cNvPr id="6" name="Picture 5" descr="Cloud CER 3.7 Liquid - JJA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7" y="4192722"/>
            <a:ext cx="382219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1114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603249"/>
            <a:ext cx="8540750" cy="842963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Seasonal Cloud Effective Radius for Ice Clouds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53" name="Picture 52" descr="Figure 13i color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84" y="6303024"/>
            <a:ext cx="2359152" cy="140208"/>
          </a:xfrm>
          <a:prstGeom prst="rect">
            <a:avLst/>
          </a:prstGeom>
        </p:spPr>
      </p:pic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5549902" y="6407477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40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4965700" y="6407477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34</a:t>
            </a: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3797298" y="6407477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22</a:t>
            </a: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3213097" y="6407477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16</a:t>
            </a: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4381499" y="6407477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28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424490" y="1691377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b="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a) 2.1 µm (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Collection 5)</a:t>
            </a:r>
            <a:endParaRPr lang="en-US" sz="1400" b="0" dirty="0">
              <a:effectLst>
                <a:outerShdw blurRad="38100" dist="38100" dir="2700000" algn="tl" rotWithShape="0">
                  <a:schemeClr val="bg2"/>
                </a:outerShdw>
              </a:effectLst>
              <a:latin typeface="Gill Sans Std"/>
              <a:cs typeface="Gill Sans Std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876800" y="1691377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Gill Sans Std"/>
                <a:cs typeface="Gill Sans Std"/>
              </a:rPr>
              <a:t>b) 2.1 µm (</a:t>
            </a: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Collection 6)</a:t>
            </a:r>
            <a:endParaRPr lang="en-US" sz="1400" b="0" dirty="0">
              <a:effectLst>
                <a:outerShdw blurRad="38100" dist="38100" dir="2700000" algn="tl">
                  <a:srgbClr val="FFFFFF"/>
                </a:outerShdw>
              </a:effectLst>
              <a:latin typeface="Gill Sans Std"/>
              <a:cs typeface="Gill Sans Std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876800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</a:pPr>
            <a:r>
              <a:rPr lang="en-US" sz="1400" b="0" dirty="0">
                <a:effectLst>
                  <a:outerShdw blurRad="38100" dist="38100" dir="2700000" algn="tl">
                    <a:srgbClr val="FFFFFF">
                      <a:alpha val="43000"/>
                    </a:srgbClr>
                  </a:outerShdw>
                </a:effectLst>
                <a:latin typeface="Gill Sans Std"/>
                <a:cs typeface="Gill Sans Std"/>
              </a:rPr>
              <a:t>d) </a:t>
            </a:r>
            <a:r>
              <a:rPr lang="en-US" sz="1400" dirty="0">
                <a:effectLst>
                  <a:outerShdw blurRad="38100" dist="38100" dir="2700000" algn="tl">
                    <a:srgbClr val="FFFFFF">
                      <a:alpha val="43000"/>
                    </a:srgbClr>
                  </a:outerShdw>
                </a:effectLst>
                <a:latin typeface="Gill Sans Std"/>
                <a:cs typeface="Gill Sans Std"/>
              </a:rPr>
              <a:t>3.7 µm (Collection 6)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36817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c) 1.6 µm (Collection 6)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383757" y="6019800"/>
            <a:ext cx="236590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Cloud Effective Radius (µm)</a:t>
            </a:r>
          </a:p>
          <a:p>
            <a:pPr marL="233363" indent="-233363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endParaRPr lang="en-US" sz="1400" b="0" dirty="0">
              <a:effectLst>
                <a:outerShdw blurRad="38100" dist="38100" dir="2700000" algn="tl">
                  <a:schemeClr val="bg2"/>
                </a:outerShdw>
              </a:effectLst>
              <a:latin typeface="Gill Sans Std"/>
              <a:cs typeface="Gill Sans Std"/>
            </a:endParaRPr>
          </a:p>
        </p:txBody>
      </p:sp>
      <p:pic>
        <p:nvPicPr>
          <p:cNvPr id="2" name="Picture 1" descr="Cloud CER Ice - JJA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7" y="1979328"/>
            <a:ext cx="3822192" cy="1920240"/>
          </a:xfrm>
          <a:prstGeom prst="rect">
            <a:avLst/>
          </a:prstGeom>
        </p:spPr>
      </p:pic>
      <p:pic>
        <p:nvPicPr>
          <p:cNvPr id="3" name="Picture 2" descr="Cloud CER 1.6 Ice - JJA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7" y="4192722"/>
            <a:ext cx="3822192" cy="1920240"/>
          </a:xfrm>
          <a:prstGeom prst="rect">
            <a:avLst/>
          </a:prstGeom>
        </p:spPr>
      </p:pic>
      <p:pic>
        <p:nvPicPr>
          <p:cNvPr id="4" name="Picture 3" descr="Cloud CER 3.7 Ice - JJA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7" y="4186626"/>
            <a:ext cx="3822192" cy="1920240"/>
          </a:xfrm>
          <a:prstGeom prst="rect">
            <a:avLst/>
          </a:prstGeom>
        </p:spPr>
      </p:pic>
      <p:pic>
        <p:nvPicPr>
          <p:cNvPr id="5" name="Picture 4" descr="Cloud CER Ice C5.1 - JJA.t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7" y="1985424"/>
            <a:ext cx="3822192" cy="19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87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al Plot (re) C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11249"/>
            <a:ext cx="7095744" cy="4730496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 sz="1400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Zonal Mean Cloud Effective Radius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044921" y="1342571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5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557152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al Plot (re) C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11249"/>
            <a:ext cx="7095744" cy="4730496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endParaRPr lang="en-US" sz="1400"/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Zonal Mean Cloud Effective Radius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(June-August, 2002-2011)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044921" y="1342571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6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754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745353"/>
            <a:ext cx="8470392" cy="4286956"/>
          </a:xfrm>
          <a:prstGeom prst="rect">
            <a:avLst/>
          </a:prstGeom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77925" y="1546225"/>
            <a:ext cx="7481888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defTabSz="820738">
              <a:spcBef>
                <a:spcPct val="50000"/>
              </a:spcBef>
            </a:pPr>
            <a:endParaRPr lang="en-US" sz="2200" dirty="0">
              <a:latin typeface="Optima"/>
            </a:endParaRPr>
          </a:p>
        </p:txBody>
      </p:sp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06388" y="603251"/>
            <a:ext cx="8534400" cy="842962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  <a:t>Probability Distribution of MODIS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</a:b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  <a:t>Cloud Optical Thickness</a:t>
            </a:r>
          </a:p>
        </p:txBody>
      </p:sp>
      <p:sp>
        <p:nvSpPr>
          <p:cNvPr id="1741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1452846"/>
            <a:ext cx="8534400" cy="47879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400" dirty="0">
                <a:effectLst>
                  <a:outerShdw blurRad="38100" dist="38100" dir="2700000" algn="tl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July 2006</a:t>
            </a:r>
          </a:p>
        </p:txBody>
      </p:sp>
    </p:spTree>
    <p:extLst>
      <p:ext uri="{BB962C8B-B14F-4D97-AF65-F5344CB8AC3E}">
        <p14:creationId xmlns:p14="http://schemas.microsoft.com/office/powerpoint/2010/main" val="168904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743075"/>
            <a:ext cx="8470392" cy="4286956"/>
          </a:xfrm>
          <a:prstGeom prst="rect">
            <a:avLst/>
          </a:prstGeom>
        </p:spPr>
      </p:pic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304800" y="1444147"/>
            <a:ext cx="85344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itchFamily="-11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ea typeface="ＭＳ Ｐゴシック" pitchFamily="-65" charset="-128"/>
                <a:cs typeface="ＭＳ Ｐゴシック" pitchFamily="-65" charset="-128"/>
              </a:defRPr>
            </a:lvl1pPr>
            <a:lvl2pPr marL="509588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ea typeface="ＭＳ Ｐゴシック" pitchFamily="-65" charset="-128"/>
              </a:defRPr>
            </a:lvl2pPr>
            <a:lvl3pPr marL="7985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itchFamily="-112" charset="2"/>
              <a:buChar char="ü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ea typeface="ＭＳ Ｐゴシック" pitchFamily="-65" charset="-128"/>
              </a:defRPr>
            </a:lvl3pPr>
            <a:lvl4pPr marL="10890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ea typeface="ＭＳ Ｐゴシック" pitchFamily="-65" charset="-128"/>
              </a:defRPr>
            </a:lvl4pPr>
            <a:lvl5pPr marL="1370013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  <a:ea typeface="ＭＳ Ｐゴシック" pitchFamily="-65" charset="-128"/>
              </a:defRPr>
            </a:lvl5pPr>
            <a:lvl6pPr marL="1827213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pitchFamily="-65" charset="-128"/>
              </a:defRPr>
            </a:lvl6pPr>
            <a:lvl7pPr marL="2284413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pitchFamily="-65" charset="-128"/>
              </a:defRPr>
            </a:lvl7pPr>
            <a:lvl8pPr marL="2741613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pitchFamily="-65" charset="-128"/>
              </a:defRPr>
            </a:lvl8pPr>
            <a:lvl9pPr marL="3198813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pitchFamily="-65" charset="-128"/>
              </a:defRPr>
            </a:lvl9pPr>
          </a:lstStyle>
          <a:p>
            <a:pPr marL="0" indent="0" eaLnBrk="1" hangingPunct="1"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July 2006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77925" y="1546225"/>
            <a:ext cx="7481888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defTabSz="820738">
              <a:spcBef>
                <a:spcPct val="50000"/>
              </a:spcBef>
            </a:pPr>
            <a:endParaRPr lang="en-US" sz="2200" dirty="0">
              <a:latin typeface="Optima"/>
            </a:endParaRPr>
          </a:p>
        </p:txBody>
      </p:sp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06388" y="611607"/>
            <a:ext cx="8534400" cy="834606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  <a:t>Probability Distribution of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</a:b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charset="-128"/>
                <a:cs typeface="ヒラギノ角ゴ Pro W3" charset="-128"/>
              </a:rPr>
              <a:t> MODIS Cloud Effective Radius</a:t>
            </a:r>
          </a:p>
        </p:txBody>
      </p:sp>
    </p:spTree>
    <p:extLst>
      <p:ext uri="{BB962C8B-B14F-4D97-AF65-F5344CB8AC3E}">
        <p14:creationId xmlns:p14="http://schemas.microsoft.com/office/powerpoint/2010/main" val="274625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3250"/>
            <a:ext cx="8534400" cy="8429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MODIS Operational Cloud Products</a:t>
            </a:r>
            <a:endParaRPr lang="en-US" sz="2000" dirty="0"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17923"/>
            <a:ext cx="7603838" cy="4724400"/>
          </a:xfrm>
          <a:noFill/>
        </p:spPr>
        <p:txBody>
          <a:bodyPr/>
          <a:lstStyle/>
          <a:p>
            <a:pPr marL="0" indent="0">
              <a:lnSpc>
                <a:spcPct val="90000"/>
              </a:lnSpc>
              <a:buNone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Pixel level products (Level-2)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u="sng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Cloud mask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– 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S. A. Ackerman, R. A. Frey</a:t>
            </a:r>
          </a:p>
          <a:p>
            <a:pPr marL="457200" lvl="3" indent="-161925">
              <a:lnSpc>
                <a:spcPct val="90000"/>
              </a:lnSpc>
              <a:buFont typeface="Lucida Grande"/>
              <a:buChar char="–"/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1 km, 48-bit mask, clear sky confidence in bits 1,2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u="sng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Cloud top properties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– W. 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P. Menzel, R. A. Frey</a:t>
            </a:r>
          </a:p>
          <a:p>
            <a:pPr marL="457200" lvl="3" indent="-161925">
              <a:lnSpc>
                <a:spcPct val="90000"/>
              </a:lnSpc>
              <a:buFont typeface="Lucida Grande"/>
              <a:buChar char="–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Cloud top pressure, temperature, effective emissivity</a:t>
            </a:r>
          </a:p>
          <a:p>
            <a:pPr marL="457200" lvl="3" indent="-161925">
              <a:lnSpc>
                <a:spcPct val="90000"/>
              </a:lnSpc>
              <a:buFont typeface="Lucida Grande"/>
              <a:buChar char="–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CO</a:t>
            </a:r>
            <a:r>
              <a:rPr lang="en-US" sz="1800" baseline="-250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2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slicing for high clouds, 11 µm for low clouds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u="sng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Cloud optical &amp; microphysical properties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–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S. Platnick, K. G Meyer, M. D. King</a:t>
            </a:r>
            <a:endParaRPr lang="en-US" sz="1800" u="sng" dirty="0">
              <a:effectLst>
                <a:outerShdw blurRad="38100" dist="38100" dir="2700000" algn="tl">
                  <a:schemeClr val="bg2"/>
                </a:outerShdw>
              </a:effectLst>
              <a:cs typeface="Optima"/>
            </a:endParaRPr>
          </a:p>
          <a:p>
            <a:pPr marL="457200" lvl="3" indent="-161925">
              <a:lnSpc>
                <a:spcPct val="90000"/>
              </a:lnSpc>
              <a:buFont typeface="Lucida Grande"/>
              <a:buChar char="–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Optical thickness, 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  <a:sym typeface="Symbol" pitchFamily="-65" charset="2"/>
              </a:rPr>
              <a:t></a:t>
            </a:r>
            <a:r>
              <a:rPr lang="en-US" sz="1800" baseline="-250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,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effective particle size, 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r</a:t>
            </a:r>
            <a:r>
              <a:rPr lang="en-US" sz="1800" baseline="-250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e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, water path, thermodynamic phase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u="sng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Cirrus reflectance</a:t>
            </a: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 (via 1.38 µm band) – </a:t>
            </a:r>
            <a:r>
              <a:rPr lang="en-US" sz="1800" i="1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B. C. Gao</a:t>
            </a:r>
            <a:endParaRPr lang="en-US" sz="1800" dirty="0">
              <a:effectLst>
                <a:outerShdw blurRad="38100" dist="38100" dir="2700000" algn="tl">
                  <a:schemeClr val="bg2"/>
                </a:outerShdw>
              </a:effectLst>
              <a:cs typeface="Optima"/>
            </a:endParaRPr>
          </a:p>
          <a:p>
            <a:pPr marL="457200" lvl="3" indent="-161925">
              <a:lnSpc>
                <a:spcPct val="90000"/>
              </a:lnSpc>
              <a:buFont typeface="Lucida Grande"/>
              <a:buChar char="–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SDS name Cirrus_Reflectance</a:t>
            </a:r>
            <a:endParaRPr lang="en-US" sz="1800" i="1" dirty="0">
              <a:effectLst>
                <a:outerShdw blurRad="38100" dist="38100" dir="2700000" algn="tl">
                  <a:schemeClr val="bg2"/>
                </a:outerShdw>
              </a:effectLst>
              <a:cs typeface="Optima"/>
            </a:endParaRPr>
          </a:p>
          <a:p>
            <a:pPr marL="4763" indent="0">
              <a:lnSpc>
                <a:spcPct val="90000"/>
              </a:lnSpc>
              <a:buNone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Gridded &amp; time-averaged products (Level-3)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Scalar statistics, 1-D and 2-D histograms</a:t>
            </a:r>
          </a:p>
          <a:p>
            <a:pPr marL="223838" lvl="1" indent="-219075">
              <a:lnSpc>
                <a:spcPct val="90000"/>
              </a:lnSpc>
              <a:buSzPct val="85000"/>
              <a:buFont typeface="Wingdings" charset="2"/>
              <a:buChar char="Ø"/>
              <a:tabLst>
                <a:tab pos="688975" algn="l"/>
              </a:tabLst>
            </a:pPr>
            <a:r>
              <a:rPr lang="en-US" sz="1800" dirty="0">
                <a:effectLst>
                  <a:outerShdw blurRad="38100" dist="38100" dir="2700000" algn="tl">
                    <a:schemeClr val="bg2"/>
                  </a:outerShdw>
                </a:effectLst>
                <a:cs typeface="Optima"/>
              </a:rPr>
              <a:t>Contains all atmosphere products (clouds, aerosol, atmospheric profiles)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16200000">
            <a:off x="258173" y="3330287"/>
            <a:ext cx="982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MOD06,</a:t>
            </a:r>
          </a:p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MYD06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6200000">
            <a:off x="258173" y="1756627"/>
            <a:ext cx="982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MOD35,</a:t>
            </a:r>
          </a:p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MYD35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 rot="16200000">
            <a:off x="258173" y="5152027"/>
            <a:ext cx="982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MOD08,</a:t>
            </a:r>
          </a:p>
          <a:p>
            <a:pPr algn="ctr"/>
            <a:r>
              <a:rPr lang="en-US" sz="1600" b="0" dirty="0">
                <a:solidFill>
                  <a:srgbClr val="FF0000"/>
                </a:solidFill>
                <a:latin typeface="Optima"/>
                <a:cs typeface="Optima"/>
              </a:rPr>
              <a:t>MYD08</a:t>
            </a:r>
          </a:p>
        </p:txBody>
      </p:sp>
      <p:sp>
        <p:nvSpPr>
          <p:cNvPr id="9" name="AutoShape 5"/>
          <p:cNvSpPr>
            <a:spLocks/>
          </p:cNvSpPr>
          <p:nvPr/>
        </p:nvSpPr>
        <p:spPr bwMode="auto">
          <a:xfrm>
            <a:off x="1082962" y="2383920"/>
            <a:ext cx="241300" cy="2492880"/>
          </a:xfrm>
          <a:prstGeom prst="leftBrace">
            <a:avLst>
              <a:gd name="adj1" fmla="val 100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Optima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1108362" y="1814064"/>
            <a:ext cx="215900" cy="469900"/>
          </a:xfrm>
          <a:prstGeom prst="leftBrace">
            <a:avLst>
              <a:gd name="adj1" fmla="val 1813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Optima"/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1108362" y="4980865"/>
            <a:ext cx="215900" cy="927100"/>
          </a:xfrm>
          <a:prstGeom prst="leftBrace">
            <a:avLst>
              <a:gd name="adj1" fmla="val 1813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Opti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3250"/>
            <a:ext cx="8534400" cy="8429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MODIS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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vs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r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Joint Histograms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Liquid Water Clouds over Ocean</a:t>
            </a:r>
            <a:endParaRPr lang="en-US" sz="2000" dirty="0"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3570008" y="1475563"/>
            <a:ext cx="20087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</a:rPr>
              <a:t>32°-40°N, 117°-125°W</a:t>
            </a:r>
          </a:p>
          <a:p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</a:rPr>
              <a:t>July 2006</a:t>
            </a:r>
          </a:p>
        </p:txBody>
      </p:sp>
      <p:pic>
        <p:nvPicPr>
          <p:cNvPr id="2" name="Picture 1" descr="Joint Histograms - C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" y="1981200"/>
            <a:ext cx="7107936" cy="4517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4239" y="1691006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6</a:t>
            </a:r>
            <a:endParaRPr lang="en-US" sz="1400" dirty="0">
              <a:latin typeface="Optima"/>
              <a:cs typeface="Optima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sscp like"/>
          <p:cNvPicPr>
            <a:picLocks noChangeAspect="1" noChangeArrowheads="1"/>
          </p:cNvPicPr>
          <p:nvPr/>
        </p:nvPicPr>
        <p:blipFill>
          <a:blip r:embed="rId3"/>
          <a:srcRect l="5983" t="15900" r="12785" b="9270"/>
          <a:stretch>
            <a:fillRect/>
          </a:stretch>
        </p:blipFill>
        <p:spPr bwMode="auto">
          <a:xfrm>
            <a:off x="2378075" y="1447800"/>
            <a:ext cx="441801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7" name="Picture 3" descr="MODIS water"/>
          <p:cNvPicPr>
            <a:picLocks noChangeAspect="1" noChangeArrowheads="1"/>
          </p:cNvPicPr>
          <p:nvPr/>
        </p:nvPicPr>
        <p:blipFill>
          <a:blip r:embed="rId4"/>
          <a:srcRect l="-1671" t="363" r="-3036" b="243"/>
          <a:stretch>
            <a:fillRect/>
          </a:stretch>
        </p:blipFill>
        <p:spPr bwMode="auto">
          <a:xfrm>
            <a:off x="2382838" y="1444625"/>
            <a:ext cx="4413250" cy="5272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07908" name="Picture 4" descr="MODIS ice"/>
          <p:cNvPicPr>
            <a:picLocks noChangeAspect="1" noChangeArrowheads="1"/>
          </p:cNvPicPr>
          <p:nvPr/>
        </p:nvPicPr>
        <p:blipFill>
          <a:blip r:embed="rId5"/>
          <a:srcRect l="6235" t="15697" r="12874" b="8954"/>
          <a:stretch>
            <a:fillRect/>
          </a:stretch>
        </p:blipFill>
        <p:spPr bwMode="auto">
          <a:xfrm>
            <a:off x="2382838" y="1447800"/>
            <a:ext cx="4402137" cy="5273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79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3250"/>
            <a:ext cx="8534400" cy="842963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MODIS and ISCCP-like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Symbol" pitchFamily="31" charset="2"/>
                <a:ea typeface="ＭＳ Ｐゴシック" pitchFamily="31" charset="-128"/>
                <a:cs typeface="ＭＳ Ｐゴシック" pitchFamily="31" charset="-128"/>
                <a:sym typeface="Symbol" pitchFamily="31" charset="2"/>
              </a:rPr>
              <a:t></a:t>
            </a:r>
            <a:r>
              <a:rPr lang="en-US" baseline="-25000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vs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 p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 Joint Histograms</a:t>
            </a:r>
            <a:endParaRPr lang="en-US" sz="2000" dirty="0"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838200" y="1371600"/>
            <a:ext cx="12988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</a:rPr>
              <a:t>50°N-50°S</a:t>
            </a:r>
          </a:p>
          <a:p>
            <a:r>
              <a:rPr lang="en-US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</a:rPr>
              <a:t>Terra</a:t>
            </a:r>
          </a:p>
          <a:p>
            <a:r>
              <a:rPr lang="en-US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Optima"/>
              </a:rPr>
              <a:t>August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603250"/>
            <a:ext cx="8534400" cy="842963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Summary and Resources</a:t>
            </a:r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304800" y="1295400"/>
            <a:ext cx="8534400" cy="5257800"/>
          </a:xfrm>
        </p:spPr>
        <p:txBody>
          <a:bodyPr/>
          <a:lstStyle/>
          <a:p>
            <a:pPr marL="233363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20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Terra and Aqua</a:t>
            </a: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MODIS atmosphere products (descriptions, Level-1b and Level-3 browse imagery, documentation, contact information, tools for working with and ordering data…)</a:t>
            </a:r>
          </a:p>
          <a:p>
            <a:pPr marL="857250" lvl="2" indent="-285750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  <a:buFont typeface="Lucida Grande"/>
              <a:buChar char="»"/>
            </a:pPr>
            <a:r>
              <a:rPr lang="en-US" sz="1600" u="sng" dirty="0" err="1">
                <a:solidFill>
                  <a:srgbClr val="3366FF"/>
                </a:solidFill>
                <a:ea typeface="ＭＳ Ｐゴシック" charset="-128"/>
              </a:rPr>
              <a:t>modis-atmos.gsfc.nasa.gov</a:t>
            </a:r>
            <a:endParaRPr lang="en-US" sz="1600" dirty="0">
              <a:effectLst>
                <a:outerShdw blurRad="50800" dist="38100" dir="2700000" algn="tl" rotWithShape="0">
                  <a:srgbClr val="FFFFFF">
                    <a:alpha val="43000"/>
                  </a:srgbClr>
                </a:outerShdw>
              </a:effectLst>
            </a:endParaRPr>
          </a:p>
          <a:p>
            <a:pPr marL="233363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20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Collection 6 enhancements and reprocessing</a:t>
            </a: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Atmosphere forward and reprocessing of Aqua began on December 13, 2013</a:t>
            </a: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Terra forward and reprocessing began on October 15, 2014</a:t>
            </a: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Data available for browse (Level-1b and atmosphere Level-2 and Level-3) and ordering at Level 1 and Atmosphere Archive and Distribution System (LAADS)</a:t>
            </a:r>
          </a:p>
          <a:p>
            <a:pPr marL="857250" lvl="2" indent="-285750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  <a:buFont typeface="Lucida Grande"/>
              <a:buChar char="»"/>
            </a:pPr>
            <a:r>
              <a:rPr lang="en-US" sz="1600" u="sng" dirty="0" err="1">
                <a:solidFill>
                  <a:srgbClr val="3366FF"/>
                </a:solidFill>
                <a:ea typeface="ＭＳ Ｐゴシック" charset="-128"/>
              </a:rPr>
              <a:t>ladsweb.nascom.nasa.gov</a:t>
            </a:r>
            <a:endParaRPr lang="en-US" sz="1600" dirty="0">
              <a:effectLst>
                <a:outerShdw blurRad="50800" dist="38100" dir="2700000" algn="tl" rotWithShape="0">
                  <a:srgbClr val="FFFFFF">
                    <a:alpha val="43000"/>
                  </a:srgbClr>
                </a:outerShdw>
              </a:effectLst>
            </a:endParaRP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User</a:t>
            </a:r>
            <a:r>
              <a:rPr lang="fr-FR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’s guide for </a:t>
            </a:r>
            <a:r>
              <a:rPr lang="en-US" sz="1800" dirty="0">
                <a:effectLst>
                  <a:outerShdw blurRad="50800" dist="38100" dir="2700000" algn="tl" rotWithShape="0">
                    <a:srgbClr val="FFFFFF">
                      <a:alpha val="43000"/>
                    </a:srgbClr>
                  </a:outerShdw>
                </a:effectLst>
              </a:rPr>
              <a:t>cloud optical properties</a:t>
            </a:r>
          </a:p>
          <a:p>
            <a:pPr marL="857250" lvl="2" indent="-285750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  <a:buFont typeface="Lucida Grande"/>
              <a:buChar char="»"/>
            </a:pPr>
            <a:r>
              <a:rPr lang="en-US" sz="1600" u="sng" dirty="0" err="1">
                <a:solidFill>
                  <a:srgbClr val="3366FF"/>
                </a:solidFill>
                <a:ea typeface="ＭＳ Ｐゴシック" charset="-128"/>
              </a:rPr>
              <a:t>modis-atmos.gsfc.nasa.gov</a:t>
            </a:r>
            <a:r>
              <a:rPr lang="en-US" sz="1600" u="sng" dirty="0">
                <a:solidFill>
                  <a:srgbClr val="3366FF"/>
                </a:solidFill>
                <a:ea typeface="ＭＳ Ｐゴシック" charset="-128"/>
              </a:rPr>
              <a:t>/_docs/C6MOD06OPUserGuide.pdf</a:t>
            </a:r>
          </a:p>
          <a:p>
            <a:pPr marL="515938" lvl="1" indent="-233363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</a:pPr>
            <a:r>
              <a:rPr lang="en-US" sz="1800" dirty="0">
                <a:solidFill>
                  <a:srgbClr val="000000"/>
                </a:solidFill>
                <a:ea typeface="ＭＳ Ｐゴシック" charset="-128"/>
              </a:rPr>
              <a:t>Article submitted for publication</a:t>
            </a:r>
            <a:endParaRPr lang="en-US" sz="1800" dirty="0">
              <a:effectLst>
                <a:outerShdw blurRad="50800" dist="38100" dir="2700000" algn="tl" rotWithShape="0">
                  <a:srgbClr val="FFFFFF">
                    <a:alpha val="43000"/>
                  </a:srgbClr>
                </a:outerShdw>
              </a:effectLst>
            </a:endParaRPr>
          </a:p>
          <a:p>
            <a:pPr marL="857250" lvl="2" indent="-285750">
              <a:lnSpc>
                <a:spcPct val="90000"/>
              </a:lnSpc>
              <a:spcBef>
                <a:spcPct val="15000"/>
              </a:spcBef>
              <a:buClr>
                <a:srgbClr val="7B4A24"/>
              </a:buClr>
              <a:buFont typeface="Lucida Grande"/>
              <a:buChar char="»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</a:rPr>
              <a:t>Platnick, S., K. Meyer, M. D. King, G. Wind, N. Amarasinghe, B. Marchant, G. T. Arnold, Z. Zhang, P. A. Hubanks, R. E. Holz, P. Yang, W. L. Ridgway, and J. Riedi, 2016: The MODIS cloud optical and microphysical products: Collection 6 updates and examples from Terra and Aqua. Submitted to </a:t>
            </a:r>
            <a:r>
              <a:rPr lang="en-US" sz="1600" i="1" dirty="0">
                <a:solidFill>
                  <a:srgbClr val="000000"/>
                </a:solidFill>
                <a:ea typeface="ＭＳ Ｐゴシック" charset="-128"/>
              </a:rPr>
              <a:t>IEEE Trans. Geosci. Remote Sens</a:t>
            </a:r>
            <a:r>
              <a:rPr lang="en-US" sz="1800" i="1" dirty="0">
                <a:solidFill>
                  <a:srgbClr val="000000"/>
                </a:solidFill>
                <a:ea typeface="ＭＳ Ｐゴシック" charset="-128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7975" y="611188"/>
            <a:ext cx="8534400" cy="835025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Seasonal Mean Daytime Cloud Fraction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 MODIS (2002-2011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)</a:t>
            </a:r>
            <a:endParaRPr lang="en-US" sz="2400" dirty="0"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6" name="Picture 5" descr="Figure 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90" y="1966827"/>
            <a:ext cx="3822700" cy="191452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4490" y="16764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a) December-February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76800" y="16764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b) March-May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876800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d) September-November</a:t>
            </a:r>
          </a:p>
        </p:txBody>
      </p:sp>
      <p:pic>
        <p:nvPicPr>
          <p:cNvPr id="11" name="Picture 10" descr="Figure 2b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1966827"/>
            <a:ext cx="3822700" cy="1914525"/>
          </a:xfrm>
          <a:prstGeom prst="rect">
            <a:avLst/>
          </a:prstGeom>
        </p:spPr>
      </p:pic>
      <p:pic>
        <p:nvPicPr>
          <p:cNvPr id="12" name="Picture 11" descr="Figure 2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90" y="4181856"/>
            <a:ext cx="3822700" cy="1914525"/>
          </a:xfrm>
          <a:prstGeom prst="rect">
            <a:avLst/>
          </a:prstGeom>
        </p:spPr>
      </p:pic>
      <p:pic>
        <p:nvPicPr>
          <p:cNvPr id="13" name="Picture 12" descr="Figure 2d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4181856"/>
            <a:ext cx="3822700" cy="1914525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36817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c) June-August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548315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1.0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080954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0.8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4146232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0.4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678871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0.2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211510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0.0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613593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0.6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383757" y="6011444"/>
            <a:ext cx="2365906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chemeClr val="bg2"/>
                  </a:outerShdw>
                </a:effectLst>
                <a:latin typeface="Gill Sans Std"/>
                <a:cs typeface="Gill Sans Std"/>
              </a:rPr>
              <a:t>Cloud Fraction</a:t>
            </a:r>
          </a:p>
        </p:txBody>
      </p:sp>
      <p:pic>
        <p:nvPicPr>
          <p:cNvPr id="33" name="Picture 32" descr="Color ba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197" y="6296357"/>
            <a:ext cx="2359025" cy="139700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632024" y="6550223"/>
            <a:ext cx="15119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b="0" dirty="0">
                <a:solidFill>
                  <a:srgbClr val="7B4A24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Optima"/>
              </a:rPr>
              <a:t>King et al. (2013)</a:t>
            </a:r>
          </a:p>
        </p:txBody>
      </p:sp>
      <p:pic>
        <p:nvPicPr>
          <p:cNvPr id="2" name="Picture 1" descr="Cloud Fraction - JJA.t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0" y="4176141"/>
            <a:ext cx="382219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1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gure 3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90" y="1966827"/>
            <a:ext cx="3822700" cy="1914525"/>
          </a:xfrm>
          <a:prstGeom prst="rect">
            <a:avLst/>
          </a:prstGeom>
        </p:spPr>
      </p:pic>
      <p:pic>
        <p:nvPicPr>
          <p:cNvPr id="15" name="Picture 14" descr="Figure 3b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1966827"/>
            <a:ext cx="3822700" cy="1914525"/>
          </a:xfrm>
          <a:prstGeom prst="rect">
            <a:avLst/>
          </a:prstGeom>
        </p:spPr>
      </p:pic>
      <p:pic>
        <p:nvPicPr>
          <p:cNvPr id="16" name="Picture 15" descr="Figure 3c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90" y="4181856"/>
            <a:ext cx="3822700" cy="1914525"/>
          </a:xfrm>
          <a:prstGeom prst="rect">
            <a:avLst/>
          </a:prstGeom>
        </p:spPr>
      </p:pic>
      <p:pic>
        <p:nvPicPr>
          <p:cNvPr id="17" name="Picture 16" descr="Figure 3d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4181856"/>
            <a:ext cx="3822700" cy="1914525"/>
          </a:xfrm>
          <a:prstGeom prst="rect">
            <a:avLst/>
          </a:prstGeom>
        </p:spPr>
      </p:pic>
      <p:sp>
        <p:nvSpPr>
          <p:cNvPr id="5816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7975" y="611188"/>
            <a:ext cx="8534400" cy="762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Aqua-Terra Daytime Cloud Fraction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(September 2002-August 2011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)</a:t>
            </a:r>
            <a:endParaRPr lang="en-US" sz="2400" dirty="0"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76800" y="16764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b) March-May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876800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d) September-November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69481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0.2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397376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0.0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784335" y="6400810"/>
            <a:ext cx="4762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-0.1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190344" y="6400810"/>
            <a:ext cx="457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-0.2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983429" y="6400810"/>
            <a:ext cx="38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0.1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404923" y="6011444"/>
            <a:ext cx="2365906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Cloud Fraction (Aqua-Terra)</a:t>
            </a:r>
          </a:p>
        </p:txBody>
      </p:sp>
      <p:pic>
        <p:nvPicPr>
          <p:cNvPr id="24" name="Picture 23" descr="Figure 3 color ba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363" y="6290745"/>
            <a:ext cx="2359025" cy="139700"/>
          </a:xfrm>
          <a:prstGeom prst="rect">
            <a:avLst/>
          </a:prstGeom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424490" y="16764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a) December-February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36817" y="3886200"/>
            <a:ext cx="2243665" cy="2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31" charset="2"/>
              <a:buNone/>
            </a:pPr>
            <a:r>
              <a:rPr lang="en-US" sz="14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Gill Sans Std"/>
                <a:cs typeface="Gill Sans Std"/>
              </a:rPr>
              <a:t>c) June-August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632024" y="6550223"/>
            <a:ext cx="15119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b="0" dirty="0">
                <a:solidFill>
                  <a:srgbClr val="7B4A24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Optima"/>
              </a:rPr>
              <a:t>King et al. (2013)</a:t>
            </a:r>
          </a:p>
        </p:txBody>
      </p:sp>
    </p:spTree>
    <p:extLst>
      <p:ext uri="{BB962C8B-B14F-4D97-AF65-F5344CB8AC3E}">
        <p14:creationId xmlns:p14="http://schemas.microsoft.com/office/powerpoint/2010/main" val="367854321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ud Fraction Time Series C5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1732788"/>
            <a:ext cx="7168896" cy="4782312"/>
          </a:xfrm>
          <a:prstGeom prst="rect">
            <a:avLst/>
          </a:prstGeom>
        </p:spPr>
      </p:pic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06388" y="603251"/>
            <a:ext cx="8534400" cy="842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Time Series of Daytime Cloud Fraction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(March 2000-December 2011)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32024" y="6550223"/>
            <a:ext cx="15119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b="0" dirty="0">
                <a:solidFill>
                  <a:srgbClr val="7B4A24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Optima"/>
              </a:rPr>
              <a:t>King et al. (2013)</a:t>
            </a:r>
          </a:p>
        </p:txBody>
      </p:sp>
      <p:sp>
        <p:nvSpPr>
          <p:cNvPr id="8" name="Rectangle 7"/>
          <p:cNvSpPr/>
          <p:nvPr/>
        </p:nvSpPr>
        <p:spPr>
          <a:xfrm>
            <a:off x="7110051" y="1477388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5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91670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 Fraction Time Series 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1732788"/>
            <a:ext cx="7168896" cy="4782312"/>
          </a:xfrm>
          <a:prstGeom prst="rect">
            <a:avLst/>
          </a:prstGeom>
        </p:spPr>
      </p:pic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06388" y="603251"/>
            <a:ext cx="8534400" cy="842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Time Series of Daytime Cloud Fraction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(March 2000-December 2011)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0051" y="1477388"/>
            <a:ext cx="1132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latin typeface="Optima"/>
                <a:ea typeface="ヒラギノ角ゴ Pro W3" charset="-128"/>
                <a:cs typeface="Optima"/>
              </a:rPr>
              <a:t>Collection 6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8282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31597"/>
              </p:ext>
            </p:extLst>
          </p:nvPr>
        </p:nvGraphicFramePr>
        <p:xfrm>
          <a:off x="0" y="1455976"/>
          <a:ext cx="9144000" cy="5402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3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Collection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Collection</a:t>
                      </a:r>
                      <a:r>
                        <a:rPr lang="en-US" b="0" baseline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 6</a:t>
                      </a:r>
                      <a:endParaRPr lang="en-US" b="0" dirty="0">
                        <a:solidFill>
                          <a:srgbClr val="7B4A2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55">
                <a:tc gridSpan="4">
                  <a:txBody>
                    <a:bodyPr/>
                    <a:lstStyle/>
                    <a:p>
                      <a:pPr marL="111125" indent="-111125" algn="ctr"/>
                      <a:r>
                        <a:rPr lang="en-US" sz="1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Radiative Transfer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11125" indent="-111125" algn="ctr"/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11125" indent="-111125" algn="l"/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80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Cloud Model: all phases</a:t>
                      </a:r>
                    </a:p>
                  </a:txBody>
                  <a:tcPr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Combined discrete ordinates LUT (small COT) + asymptotic theory parameters (large COT)</a:t>
                      </a:r>
                    </a:p>
                  </a:txBody>
                  <a:tcPr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Full reflectance, flux, and emissivity LUTs across retrieval space/geometry</a:t>
                      </a:r>
                    </a:p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LUT entries provided for multiple scattering only; phase function provided in file for direct calculation of single scattering</a:t>
                      </a:r>
                    </a:p>
                  </a:txBody>
                  <a:tcPr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Single approach (LUT) ⇒ easier retrieval code maintenance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LUT grid designed to limit median linear interpolation error to ≪1%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Separation of single scattering component ⇒ fewer LUT grid points and interpolations during processing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Required DISORT code mod to improve efficiency for BRF-specified surfaces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45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Ice Cloud</a:t>
                      </a:r>
                      <a:r>
                        <a:rPr lang="en-US" sz="1200" b="1" baseline="0" dirty="0">
                          <a:latin typeface="Optima"/>
                          <a:cs typeface="Optima"/>
                        </a:rPr>
                        <a:t> Model</a:t>
                      </a:r>
                      <a:endParaRPr lang="en-US" sz="1200" b="1" dirty="0">
                        <a:latin typeface="Optima"/>
                        <a:cs typeface="Optima"/>
                      </a:endParaRPr>
                    </a:p>
                  </a:txBody>
                  <a:tcPr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Variable habit (smooth) vs. size/empirical distributions</a:t>
                      </a:r>
                    </a:p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Relatively large asymmetry parameter (</a:t>
                      </a:r>
                      <a:r>
                        <a:rPr lang="en-US" sz="1200" i="1" dirty="0">
                          <a:latin typeface="Optima"/>
                          <a:cs typeface="Optima"/>
                        </a:rPr>
                        <a:t>g</a:t>
                      </a:r>
                      <a:r>
                        <a:rPr lang="en-US" sz="1200" dirty="0">
                          <a:latin typeface="Optima"/>
                          <a:cs typeface="Optima"/>
                        </a:rPr>
                        <a:t>) and highly dependent on CER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Single habit (severely roughened aggregated columns) w/analytic gamma distribution (</a:t>
                      </a:r>
                      <a:r>
                        <a:rPr lang="en-US" sz="1200" i="1" dirty="0" err="1">
                          <a:latin typeface="Optima"/>
                          <a:cs typeface="Optima"/>
                        </a:rPr>
                        <a:t>v</a:t>
                      </a:r>
                      <a:r>
                        <a:rPr lang="en-US" sz="1200" baseline="-25000" dirty="0" err="1">
                          <a:latin typeface="Optima"/>
                          <a:cs typeface="Optima"/>
                        </a:rPr>
                        <a:t>e</a:t>
                      </a:r>
                      <a:r>
                        <a:rPr lang="en-US" sz="1200" dirty="0">
                          <a:latin typeface="Optima"/>
                          <a:cs typeface="Optima"/>
                        </a:rPr>
                        <a:t> = 0.10)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Smaller </a:t>
                      </a:r>
                      <a:r>
                        <a:rPr lang="en-US" sz="1200" i="1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g</a:t>
                      </a:r>
                      <a:r>
                        <a:rPr lang="en-US" sz="1200" i="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 reduces COT &amp; provides closure with non-opaque IR COT retrievals</a:t>
                      </a:r>
                    </a:p>
                    <a:p>
                      <a:pPr marL="114300" indent="-114300" algn="l">
                        <a:buFont typeface="Arial"/>
                        <a:buChar char="•"/>
                      </a:pPr>
                      <a:r>
                        <a:rPr lang="en-US" sz="1200" i="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Constant </a:t>
                      </a:r>
                      <a:r>
                        <a:rPr lang="en-US" sz="1200" i="1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g</a:t>
                      </a:r>
                      <a:r>
                        <a:rPr lang="en-US" sz="1200" i="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 vs. CER</a:t>
                      </a:r>
                    </a:p>
                    <a:p>
                      <a:pPr marL="114300" indent="-114300" algn="l">
                        <a:buFont typeface="Arial"/>
                        <a:buChar char="•"/>
                      </a:pPr>
                      <a:r>
                        <a:rPr lang="en-US" sz="1200" i="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SWIR/MWIR particle absorption decreases </a:t>
                      </a: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⇒</a:t>
                      </a:r>
                      <a:r>
                        <a:rPr lang="en-US" sz="1200" i="0" u="none" kern="1200" baseline="0" dirty="0">
                          <a:solidFill>
                            <a:schemeClr val="dk1"/>
                          </a:solidFill>
                          <a:latin typeface="Optima"/>
                          <a:ea typeface="+mn-ea"/>
                          <a:cs typeface="Optima"/>
                        </a:rPr>
                        <a:t> larger retrieved CER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063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Surface Ancillary</a:t>
                      </a:r>
                      <a:r>
                        <a:rPr lang="en-US" sz="1200" b="1" baseline="0" dirty="0">
                          <a:latin typeface="Optima"/>
                          <a:cs typeface="Optima"/>
                        </a:rPr>
                        <a:t> Datasets</a:t>
                      </a:r>
                      <a:endParaRPr lang="en-US" sz="1200" b="1" dirty="0">
                        <a:latin typeface="Optima"/>
                        <a:cs typeface="Optima"/>
                      </a:endParaRP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Team-designed nominal annual gap-filled spectral albedo dataset using Terra C5 product MOD43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New dynamic gap-filled spectral albedo dataset derived from Aqua + Terra C5 MCD43B3</a:t>
                      </a:r>
                    </a:p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Emissivity dataset from MOD06 CT product for spectral consistency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dirty="0">
                          <a:latin typeface="Optima"/>
                          <a:cs typeface="Optima"/>
                        </a:rPr>
                        <a:t>C6 albedo dataset provided higher temporal resolution than C5 (8 day interval, 16 day average)</a:t>
                      </a:r>
                    </a:p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dirty="0">
                          <a:latin typeface="Optima"/>
                          <a:cs typeface="Optima"/>
                        </a:rPr>
                        <a:t>Sea-ice spectral albedo dataset same as for C5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81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Ocean</a:t>
                      </a:r>
                      <a:r>
                        <a:rPr lang="en-US" sz="1200" b="1" baseline="0" dirty="0">
                          <a:latin typeface="Optima"/>
                          <a:cs typeface="Optima"/>
                        </a:rPr>
                        <a:t> Surface BRDF</a:t>
                      </a:r>
                      <a:endParaRPr lang="en-US" sz="1200" b="1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Lambertian (5%)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Cox-Munk BRDF for 3 wind speeds (3, 7, and 15 ms</a:t>
                      </a:r>
                      <a:r>
                        <a:rPr lang="en-US" sz="1200" baseline="30000" dirty="0">
                          <a:latin typeface="Optima"/>
                          <a:cs typeface="Optima"/>
                        </a:rPr>
                        <a:t>-1</a:t>
                      </a:r>
                      <a:r>
                        <a:rPr lang="en-US" sz="1200" dirty="0">
                          <a:latin typeface="Optima"/>
                          <a:cs typeface="Optima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dirty="0">
                          <a:latin typeface="Optima"/>
                          <a:cs typeface="Optima"/>
                        </a:rPr>
                        <a:t>Independent ocean LUTs with Cox-Munk explicitly modeled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8211" name="Rectangle 3"/>
          <p:cNvSpPr>
            <a:spLocks noGrp="1" noChangeArrowheads="1"/>
          </p:cNvSpPr>
          <p:nvPr>
            <p:ph type="title"/>
          </p:nvPr>
        </p:nvSpPr>
        <p:spPr>
          <a:xfrm>
            <a:off x="301625" y="603250"/>
            <a:ext cx="8540750" cy="827088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Changes for Collection 6</a:t>
            </a:r>
          </a:p>
        </p:txBody>
      </p:sp>
    </p:spTree>
    <p:extLst>
      <p:ext uri="{BB962C8B-B14F-4D97-AF65-F5344CB8AC3E}">
        <p14:creationId xmlns:p14="http://schemas.microsoft.com/office/powerpoint/2010/main" val="423901298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77925" y="1546225"/>
            <a:ext cx="7481888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defTabSz="820738">
              <a:spcBef>
                <a:spcPct val="50000"/>
              </a:spcBef>
            </a:pPr>
            <a:endParaRPr lang="en-US" sz="2200" dirty="0">
              <a:effectLst>
                <a:outerShdw blurRad="38100" dist="38100" dir="2700000" algn="tl" rotWithShape="0">
                  <a:schemeClr val="bg2"/>
                </a:outerShdw>
              </a:effectLst>
              <a:latin typeface="Optima"/>
            </a:endParaRPr>
          </a:p>
        </p:txBody>
      </p:sp>
      <p:sp>
        <p:nvSpPr>
          <p:cNvPr id="17412" name="Rectangle 10"/>
          <p:cNvSpPr>
            <a:spLocks noGrp="1" noChangeArrowheads="1"/>
          </p:cNvSpPr>
          <p:nvPr>
            <p:ph type="title"/>
          </p:nvPr>
        </p:nvSpPr>
        <p:spPr>
          <a:xfrm>
            <a:off x="306388" y="603251"/>
            <a:ext cx="8534400" cy="842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ea typeface="ＭＳ Ｐゴシック" pitchFamily="31" charset="-128"/>
                <a:cs typeface="ＭＳ Ｐゴシック" pitchFamily="31" charset="-128"/>
              </a:rPr>
              <a:t>Ice Crystal Models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41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1813" y="4630737"/>
            <a:ext cx="7845425" cy="1584249"/>
          </a:xfrm>
        </p:spPr>
        <p:txBody>
          <a:bodyPr/>
          <a:lstStyle/>
          <a:p>
            <a:pPr eaLnBrk="1" hangingPunct="1"/>
            <a:r>
              <a:rPr lang="en-US" sz="1600" dirty="0">
                <a:effectLst>
                  <a:outerShdw blurRad="38100" dist="38100" dir="2700000" algn="tl" rotWithShape="0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Severely roughed aggregate columns</a:t>
            </a:r>
          </a:p>
          <a:p>
            <a:pPr lvl="1"/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Smaller asymmetry factor</a:t>
            </a:r>
          </a:p>
          <a:p>
            <a:pPr lvl="2"/>
            <a:r>
              <a:rPr lang="en-US" sz="1200" dirty="0">
                <a:effectLst>
                  <a:outerShdw blurRad="38100" dist="38100" dir="2700000" algn="tl" rotWithShape="0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Leads to smaller cloud optical thickness</a:t>
            </a:r>
          </a:p>
          <a:p>
            <a:pPr lvl="1"/>
            <a:r>
              <a:rPr lang="en-US" sz="1400" dirty="0">
                <a:effectLst>
                  <a:outerShdw blurRad="38100" dist="38100" dir="2700000" algn="tl" rotWithShape="0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Particle absorption decreases</a:t>
            </a:r>
          </a:p>
          <a:p>
            <a:pPr lvl="2"/>
            <a:r>
              <a:rPr lang="en-US" sz="1200" dirty="0">
                <a:effectLst>
                  <a:outerShdw blurRad="38100" dist="38100" dir="2700000" algn="tl" rotWithShape="0">
                    <a:schemeClr val="bg2"/>
                  </a:outerShdw>
                </a:effectLst>
                <a:ea typeface="ヒラギノ角ゴ Pro W3" charset="-128"/>
                <a:cs typeface="ヒラギノ角ゴ Pro W3" charset="-128"/>
              </a:rPr>
              <a:t>Leads to larger effective radius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65770" y="6550223"/>
            <a:ext cx="177823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400" b="0" dirty="0">
                <a:solidFill>
                  <a:srgbClr val="7B4A24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Optima"/>
              </a:rPr>
              <a:t>Platnick et al. (2016)</a:t>
            </a:r>
          </a:p>
        </p:txBody>
      </p:sp>
      <p:pic>
        <p:nvPicPr>
          <p:cNvPr id="3" name="Picture 2" descr="Figure 3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430338"/>
            <a:ext cx="7071360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53537"/>
              </p:ext>
            </p:extLst>
          </p:nvPr>
        </p:nvGraphicFramePr>
        <p:xfrm>
          <a:off x="0" y="1455976"/>
          <a:ext cx="9144000" cy="5386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3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Collection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Collection</a:t>
                      </a:r>
                      <a:r>
                        <a:rPr lang="en-US" b="0" baseline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 6</a:t>
                      </a:r>
                      <a:endParaRPr lang="en-US" b="0" dirty="0">
                        <a:solidFill>
                          <a:srgbClr val="7B4A2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B4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55">
                <a:tc gridSpan="4">
                  <a:txBody>
                    <a:bodyPr/>
                    <a:lstStyle/>
                    <a:p>
                      <a:pPr marL="111125" indent="-111125" algn="ctr"/>
                      <a:r>
                        <a:rPr lang="en-US" sz="1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Level-1 Analysis/Corrections</a:t>
                      </a:r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11125" indent="-111125" algn="ctr"/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11125" indent="-111125" algn="l"/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1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Band 1,2 trend detection/correction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COT monthly anomaly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trend analysis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latin typeface="Optima"/>
                          <a:cs typeface="Optima"/>
                        </a:rPr>
                        <a:t>Used to justify MCST work with desert site response </a:t>
                      </a:r>
                      <a:r>
                        <a:rPr lang="en-US" sz="1200" u="none" kern="1200" baseline="0" dirty="0" err="1">
                          <a:latin typeface="Optima"/>
                          <a:cs typeface="Optima"/>
                        </a:rPr>
                        <a:t>vs</a:t>
                      </a:r>
                      <a:r>
                        <a:rPr lang="en-US" sz="1200" u="none" kern="1200" baseline="0" dirty="0">
                          <a:latin typeface="Optima"/>
                          <a:cs typeface="Optima"/>
                        </a:rPr>
                        <a:t> scan angle corrections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41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Aqua</a:t>
                      </a:r>
                      <a:r>
                        <a:rPr lang="en-US" sz="1200" b="1" baseline="0" dirty="0">
                          <a:latin typeface="Optima"/>
                          <a:cs typeface="Optima"/>
                        </a:rPr>
                        <a:t> Band 1,2 250m-1km aggregation</a:t>
                      </a:r>
                      <a:endParaRPr lang="en-US" sz="1200" b="1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Used to improve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known Aqua VNIR focal plane misregistration with SWIR, MWIR, and IR focal planes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/>
                        <a:buChar char="•"/>
                      </a:pPr>
                      <a:r>
                        <a:rPr lang="en-US" sz="1200" u="none" kern="1200" baseline="0" dirty="0">
                          <a:latin typeface="Optima"/>
                          <a:cs typeface="Optima"/>
                        </a:rPr>
                        <a:t>Impacts Aqua COT and CER statistics in heterogeneous low cloud regimes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1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tima"/>
                          <a:cs typeface="Optima"/>
                        </a:rPr>
                        <a:t>Algorithm – Retrieval Science</a:t>
                      </a:r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tima"/>
                        <a:cs typeface="Optima"/>
                      </a:endParaRPr>
                    </a:p>
                  </a:txBody>
                  <a:tcPr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11125" indent="-111125"/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11125" indent="-111125"/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Retrieval channel pairs</a:t>
                      </a:r>
                    </a:p>
                  </a:txBody>
                  <a:tcPr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CER differences for VNIR-SWIR/MWIR channel pairs (relative to standard VNIR-2.1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µm)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Full retrievals reported separately for as many as 4 spectral channel pairs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noProof="0" dirty="0">
                          <a:latin typeface="Optima"/>
                          <a:cs typeface="Optima"/>
                        </a:rPr>
                        <a:t>Doesn’t filter alternate channel pair retrievals by success of standard retrieval</a:t>
                      </a:r>
                    </a:p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noProof="0" dirty="0">
                          <a:latin typeface="Optima"/>
                          <a:cs typeface="Optima"/>
                        </a:rPr>
                        <a:t>Allows</a:t>
                      </a:r>
                      <a:r>
                        <a:rPr lang="en-US" sz="1200" baseline="0" noProof="0" dirty="0">
                          <a:latin typeface="Optima"/>
                          <a:cs typeface="Optima"/>
                        </a:rPr>
                        <a:t> for separate evaluation/aggregation of all channel pairs</a:t>
                      </a:r>
                      <a:endParaRPr lang="en-US" sz="1200" noProof="0" dirty="0">
                        <a:latin typeface="Optima"/>
                        <a:cs typeface="Optima"/>
                      </a:endParaRPr>
                    </a:p>
                  </a:txBody>
                  <a:tcPr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81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Cloud-top pressure/temperature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Used 5 km MOD06 CT product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Uses new 1 km MOD06 CT product;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i</a:t>
                      </a:r>
                      <a:r>
                        <a:rPr lang="en-US" sz="1200" dirty="0">
                          <a:latin typeface="Optima"/>
                          <a:cs typeface="Optima"/>
                        </a:rPr>
                        <a:t>ncorporates non-unity cloud emissivity from optical retrievals</a:t>
                      </a: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81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Optima"/>
                          <a:cs typeface="Optima"/>
                        </a:rPr>
                        <a:t>Thermodynamic</a:t>
                      </a:r>
                      <a:r>
                        <a:rPr lang="en-US" sz="1200" b="1" baseline="0" dirty="0">
                          <a:latin typeface="Optima"/>
                          <a:cs typeface="Optima"/>
                        </a:rPr>
                        <a:t> Phase</a:t>
                      </a:r>
                      <a:endParaRPr lang="en-US" sz="1200" b="1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Used SWIR/VNIR ratio tests as a proxy for particle size that was then used to indicate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SWIR/VNIR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ratio tests replaced with separate ice and liquid water retrievals</a:t>
                      </a:r>
                    </a:p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Used new trispectral IR phase product</a:t>
                      </a:r>
                    </a:p>
                    <a:p>
                      <a:pPr marL="111125" indent="-111125"/>
                      <a:r>
                        <a:rPr lang="en-US" sz="1200" dirty="0">
                          <a:latin typeface="Optima"/>
                          <a:cs typeface="Optima"/>
                        </a:rPr>
                        <a:t>Eliminates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use of individual cloud mask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dirty="0">
                          <a:latin typeface="Optima"/>
                          <a:cs typeface="Optima"/>
                        </a:rPr>
                        <a:t>Algorithm tests/weights validated against</a:t>
                      </a:r>
                      <a:r>
                        <a:rPr lang="en-US" sz="1200" baseline="0" dirty="0">
                          <a:latin typeface="Optima"/>
                          <a:cs typeface="Optima"/>
                        </a:rPr>
                        <a:t> CALIOP, POLDER products</a:t>
                      </a:r>
                    </a:p>
                    <a:p>
                      <a:pPr marL="114300" indent="-114300">
                        <a:buFont typeface="Arial"/>
                        <a:buChar char="•"/>
                      </a:pPr>
                      <a:r>
                        <a:rPr lang="en-US" sz="1200" baseline="0" dirty="0">
                          <a:latin typeface="Optima"/>
                          <a:cs typeface="Optima"/>
                        </a:rPr>
                        <a:t>Significant skill improvement seen for most regions (e.g., land, ocean, snow/ice) though still limited by available spectral bands</a:t>
                      </a:r>
                      <a:endParaRPr lang="en-US" sz="1200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8211" name="Rectangle 3"/>
          <p:cNvSpPr>
            <a:spLocks noGrp="1" noChangeArrowheads="1"/>
          </p:cNvSpPr>
          <p:nvPr>
            <p:ph type="title"/>
          </p:nvPr>
        </p:nvSpPr>
        <p:spPr>
          <a:xfrm>
            <a:off x="301625" y="574674"/>
            <a:ext cx="8540750" cy="796925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Changes for Collection 6</a:t>
            </a:r>
            <a:br>
              <a:rPr lang="en-US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394422425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ompass Template">
  <a:themeElements>
    <a:clrScheme name="Compass Template 8">
      <a:dk1>
        <a:srgbClr val="000000"/>
      </a:dk1>
      <a:lt1>
        <a:srgbClr val="DDDCC5"/>
      </a:lt1>
      <a:dk2>
        <a:srgbClr val="95934B"/>
      </a:dk2>
      <a:lt2>
        <a:srgbClr val="DBDAC3"/>
      </a:lt2>
      <a:accent1>
        <a:srgbClr val="EAEBE1"/>
      </a:accent1>
      <a:accent2>
        <a:srgbClr val="9DB0B7"/>
      </a:accent2>
      <a:accent3>
        <a:srgbClr val="EBEBDF"/>
      </a:accent3>
      <a:accent4>
        <a:srgbClr val="000000"/>
      </a:accent4>
      <a:accent5>
        <a:srgbClr val="F3F3EE"/>
      </a:accent5>
      <a:accent6>
        <a:srgbClr val="8E9FA6"/>
      </a:accent6>
      <a:hlink>
        <a:srgbClr val="009900"/>
      </a:hlink>
      <a:folHlink>
        <a:srgbClr val="808000"/>
      </a:folHlink>
    </a:clrScheme>
    <a:fontScheme name="Compass Templat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ompass Template 1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C0000"/>
        </a:accent1>
        <a:accent2>
          <a:srgbClr val="FF9900"/>
        </a:accent2>
        <a:accent3>
          <a:srgbClr val="C0AAAA"/>
        </a:accent3>
        <a:accent4>
          <a:srgbClr val="DADADA"/>
        </a:accent4>
        <a:accent5>
          <a:srgbClr val="B2AAAA"/>
        </a:accent5>
        <a:accent6>
          <a:srgbClr val="E78A00"/>
        </a:accent6>
        <a:hlink>
          <a:srgbClr val="FFDF57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2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7A5C40"/>
        </a:accent1>
        <a:accent2>
          <a:srgbClr val="FFFF99"/>
        </a:accent2>
        <a:accent3>
          <a:srgbClr val="D3C3B8"/>
        </a:accent3>
        <a:accent4>
          <a:srgbClr val="DADADA"/>
        </a:accent4>
        <a:accent5>
          <a:srgbClr val="BEB5AF"/>
        </a:accent5>
        <a:accent6>
          <a:srgbClr val="E7E78A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3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4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005452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AB3B3"/>
        </a:accent5>
        <a:accent6>
          <a:srgbClr val="00B95C"/>
        </a:accent6>
        <a:hlink>
          <a:srgbClr val="CC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5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333333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ADADAD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0048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AAB1AA"/>
        </a:accent5>
        <a:accent6>
          <a:srgbClr val="6E8704"/>
        </a:accent6>
        <a:hlink>
          <a:srgbClr val="99FF33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7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57574D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B4B4B2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Template 8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Template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Jerry North Symposium - 6/09.pptx</Template>
  <TotalTime>29184</TotalTime>
  <Words>1927</Words>
  <Application>Microsoft Office PowerPoint</Application>
  <PresentationFormat>On-screen Show (4:3)</PresentationFormat>
  <Paragraphs>253</Paragraphs>
  <Slides>22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Comic Sans MS</vt:lpstr>
      <vt:lpstr>Gill Sans Std</vt:lpstr>
      <vt:lpstr>Lucida Grande</vt:lpstr>
      <vt:lpstr>Optima</vt:lpstr>
      <vt:lpstr>Symbol</vt:lpstr>
      <vt:lpstr>Times New Roman</vt:lpstr>
      <vt:lpstr>Wingdings</vt:lpstr>
      <vt:lpstr>ヒラギノ角ゴ Pro W3</vt:lpstr>
      <vt:lpstr>Compass Template</vt:lpstr>
      <vt:lpstr>Spatial and Temporal Distribution of Cloud Properties Observed by MODIS: Level-3 Results from Collection 6</vt:lpstr>
      <vt:lpstr>MODIS Operational Cloud Products</vt:lpstr>
      <vt:lpstr>Seasonal Mean Daytime Cloud Fraction Aqua MODIS (2002-2011)</vt:lpstr>
      <vt:lpstr>Aqua-Terra Daytime Cloud Fraction (September 2002-August 2011)</vt:lpstr>
      <vt:lpstr>Time Series of Daytime Cloud Fraction (March 2000-December 2011)</vt:lpstr>
      <vt:lpstr>Time Series of Daytime Cloud Fraction (March 2000-December 2011)</vt:lpstr>
      <vt:lpstr>Changes for Collection 6</vt:lpstr>
      <vt:lpstr>Ice Crystal Models</vt:lpstr>
      <vt:lpstr>Changes for Collection 6 (Continued)</vt:lpstr>
      <vt:lpstr>Seasonal Cloud Fraction for Liquid and Ice Clouds Aqua (June-August, 2002-2011)</vt:lpstr>
      <vt:lpstr>Seasonal Cloud Optical Thickness Aqua (June-August, 2002-2011)</vt:lpstr>
      <vt:lpstr>Zonal Mean Cloud Optical Thickness Aqua (June-August, 2002-2011)</vt:lpstr>
      <vt:lpstr>Zonal Mean Cloud Optical Thickness Aqua (June-August, 2002-2011)</vt:lpstr>
      <vt:lpstr>Seasonal Cloud Effective Radius for Liquid Water Clouds Aqua (June-August, 2002-2011)</vt:lpstr>
      <vt:lpstr>Seasonal Cloud Effective Radius for Ice Clouds Aqua (June-August, 2002-2011)</vt:lpstr>
      <vt:lpstr>Zonal Mean Cloud Effective Radius Aqua (June-August, 2002-2011)</vt:lpstr>
      <vt:lpstr>Zonal Mean Cloud Effective Radius Aqua (June-August, 2002-2011)</vt:lpstr>
      <vt:lpstr>Probability Distribution of MODIS Cloud Optical Thickness</vt:lpstr>
      <vt:lpstr>Probability Distribution of  MODIS Cloud Effective Radius</vt:lpstr>
      <vt:lpstr>MODIS c vs re Joint Histograms Liquid Water Clouds over Ocean</vt:lpstr>
      <vt:lpstr>MODIS and ISCCP-like c vs pc Joint Histograms</vt:lpstr>
      <vt:lpstr>Summary and Resources</vt:lpstr>
    </vt:vector>
  </TitlesOfParts>
  <Company>NASA GSFC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Moody</dc:creator>
  <cp:lastModifiedBy>Paul Hubanks</cp:lastModifiedBy>
  <cp:revision>530</cp:revision>
  <cp:lastPrinted>2016-04-06T21:46:12Z</cp:lastPrinted>
  <dcterms:created xsi:type="dcterms:W3CDTF">2011-09-19T22:32:05Z</dcterms:created>
  <dcterms:modified xsi:type="dcterms:W3CDTF">2016-06-27T17:20:05Z</dcterms:modified>
</cp:coreProperties>
</file>