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notesSlides/notesSlide13.xml" ContentType="application/vnd.openxmlformats-officedocument.presentationml.notesSlide+xml"/>
  <Default Extension="wmf" ContentType="image/x-wmf"/>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Default Extension="gif" ContentType="image/gif"/>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embeddings/oleObject2.bin" ContentType="application/vnd.openxmlformats-officedocument.oleObject"/>
  <Override PartName="/ppt/slideLayouts/slideLayout14.xml" ContentType="application/vnd.openxmlformats-officedocument.presentationml.slideLayout+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20.xml" ContentType="application/vnd.openxmlformats-officedocument.presentationml.slide+xml"/>
  <Override PartName="/ppt/slideLayouts/slideLayout21.xml" ContentType="application/vnd.openxmlformats-officedocument.presentationml.slideLayout+xml"/>
  <Override PartName="/ppt/slideLayouts/slideLayout18.xml" ContentType="application/vnd.openxmlformats-officedocument.presentationml.slideLayout+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slideLayouts/slideLayout15.xml" ContentType="application/vnd.openxmlformats-officedocument.presentationml.slideLayout+xml"/>
  <Default Extension="emf" ContentType="image/x-emf"/>
  <Override PartName="/ppt/notesSlides/notesSlide11.xml" ContentType="application/vnd.openxmlformats-officedocument.presentationml.notes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slideLayouts/slideLayout19.xml" ContentType="application/vnd.openxmlformats-officedocument.presentationml.slideLayout+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ppt/slideLayouts/slideLayout16.xml" ContentType="application/vnd.openxmlformats-officedocument.presentationml.slideLayout+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slides/slide6.xml" ContentType="application/vnd.openxmlformats-officedocument.presentationml.slide+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s/slide26.xml" ContentType="application/vnd.openxmlformats-officedocument.presentationml.slide+xml"/>
  <Override PartName="/ppt/slides/slide45.xml" ContentType="application/vnd.openxmlformats-officedocument.presentationml.slide+xml"/>
  <Override PartName="/ppt/theme/theme4.xml" ContentType="application/vnd.openxmlformats-officedocument.theme+xml"/>
  <Override PartName="/ppt/slides/slide10.xml" ContentType="application/vnd.openxmlformats-officedocument.presentationml.slide+xml"/>
  <Override PartName="/ppt/embeddings/oleObject1.bin" ContentType="application/vnd.openxmlformats-officedocument.oleObject"/>
  <Override PartName="/ppt/slideLayouts/slideLayout13.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bookmarkIdSeed="4">
  <p:sldMasterIdLst>
    <p:sldMasterId id="2147483660" r:id="rId1"/>
    <p:sldMasterId id="2147483789" r:id="rId2"/>
  </p:sldMasterIdLst>
  <p:notesMasterIdLst>
    <p:notesMasterId r:id="rId58"/>
  </p:notesMasterIdLst>
  <p:handoutMasterIdLst>
    <p:handoutMasterId r:id="rId59"/>
  </p:handoutMasterIdLst>
  <p:sldIdLst>
    <p:sldId id="256" r:id="rId3"/>
    <p:sldId id="355" r:id="rId4"/>
    <p:sldId id="289" r:id="rId5"/>
    <p:sldId id="361" r:id="rId6"/>
    <p:sldId id="258" r:id="rId7"/>
    <p:sldId id="366" r:id="rId8"/>
    <p:sldId id="367" r:id="rId9"/>
    <p:sldId id="332" r:id="rId10"/>
    <p:sldId id="338" r:id="rId11"/>
    <p:sldId id="259" r:id="rId12"/>
    <p:sldId id="333" r:id="rId13"/>
    <p:sldId id="314" r:id="rId14"/>
    <p:sldId id="353" r:id="rId15"/>
    <p:sldId id="334" r:id="rId16"/>
    <p:sldId id="376" r:id="rId17"/>
    <p:sldId id="377" r:id="rId18"/>
    <p:sldId id="335" r:id="rId19"/>
    <p:sldId id="325" r:id="rId20"/>
    <p:sldId id="326" r:id="rId21"/>
    <p:sldId id="327" r:id="rId22"/>
    <p:sldId id="336" r:id="rId23"/>
    <p:sldId id="359" r:id="rId24"/>
    <p:sldId id="337" r:id="rId25"/>
    <p:sldId id="371" r:id="rId26"/>
    <p:sldId id="315" r:id="rId27"/>
    <p:sldId id="360" r:id="rId28"/>
    <p:sldId id="370" r:id="rId29"/>
    <p:sldId id="264" r:id="rId30"/>
    <p:sldId id="308" r:id="rId31"/>
    <p:sldId id="372" r:id="rId32"/>
    <p:sldId id="346" r:id="rId33"/>
    <p:sldId id="347" r:id="rId34"/>
    <p:sldId id="293" r:id="rId35"/>
    <p:sldId id="292" r:id="rId36"/>
    <p:sldId id="294" r:id="rId37"/>
    <p:sldId id="357" r:id="rId38"/>
    <p:sldId id="358" r:id="rId39"/>
    <p:sldId id="352" r:id="rId40"/>
    <p:sldId id="348" r:id="rId41"/>
    <p:sldId id="349" r:id="rId42"/>
    <p:sldId id="350" r:id="rId43"/>
    <p:sldId id="351" r:id="rId44"/>
    <p:sldId id="302" r:id="rId45"/>
    <p:sldId id="320" r:id="rId46"/>
    <p:sldId id="362" r:id="rId47"/>
    <p:sldId id="378" r:id="rId48"/>
    <p:sldId id="368" r:id="rId49"/>
    <p:sldId id="365" r:id="rId50"/>
    <p:sldId id="363" r:id="rId51"/>
    <p:sldId id="307" r:id="rId52"/>
    <p:sldId id="297" r:id="rId53"/>
    <p:sldId id="296" r:id="rId54"/>
    <p:sldId id="373" r:id="rId55"/>
    <p:sldId id="374" r:id="rId56"/>
    <p:sldId id="375" r:id="rId57"/>
  </p:sldIdLst>
  <p:sldSz cx="9144000" cy="6858000" type="screen4x3"/>
  <p:notesSz cx="6997700" cy="9271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4" charset="-128"/>
        <a:cs typeface="+mn-cs"/>
      </a:defRPr>
    </a:lvl5pPr>
    <a:lvl6pPr marL="2286000" algn="l" defTabSz="914400" rtl="0" eaLnBrk="1" latinLnBrk="0" hangingPunct="1">
      <a:defRPr kern="1200">
        <a:solidFill>
          <a:schemeClr val="tx1"/>
        </a:solidFill>
        <a:latin typeface="Arial" charset="0"/>
        <a:ea typeface="ＭＳ Ｐゴシック" pitchFamily="-64" charset="-128"/>
        <a:cs typeface="+mn-cs"/>
      </a:defRPr>
    </a:lvl6pPr>
    <a:lvl7pPr marL="2743200" algn="l" defTabSz="914400" rtl="0" eaLnBrk="1" latinLnBrk="0" hangingPunct="1">
      <a:defRPr kern="1200">
        <a:solidFill>
          <a:schemeClr val="tx1"/>
        </a:solidFill>
        <a:latin typeface="Arial" charset="0"/>
        <a:ea typeface="ＭＳ Ｐゴシック" pitchFamily="-64" charset="-128"/>
        <a:cs typeface="+mn-cs"/>
      </a:defRPr>
    </a:lvl7pPr>
    <a:lvl8pPr marL="3200400" algn="l" defTabSz="914400" rtl="0" eaLnBrk="1" latinLnBrk="0" hangingPunct="1">
      <a:defRPr kern="1200">
        <a:solidFill>
          <a:schemeClr val="tx1"/>
        </a:solidFill>
        <a:latin typeface="Arial" charset="0"/>
        <a:ea typeface="ＭＳ Ｐゴシック" pitchFamily="-64" charset="-128"/>
        <a:cs typeface="+mn-cs"/>
      </a:defRPr>
    </a:lvl8pPr>
    <a:lvl9pPr marL="3657600" algn="l" defTabSz="914400" rtl="0" eaLnBrk="1" latinLnBrk="0" hangingPunct="1">
      <a:defRPr kern="1200">
        <a:solidFill>
          <a:schemeClr val="tx1"/>
        </a:solidFill>
        <a:latin typeface="Arial" charset="0"/>
        <a:ea typeface="ＭＳ Ｐゴシック" pitchFamily="-64" charset="-128"/>
        <a:cs typeface="+mn-cs"/>
      </a:defRPr>
    </a:lvl9pPr>
  </p:defaultTextStyle>
  <p:extLst>
    <p:ext uri="{EFAFB233-063F-42B5-8137-9DF3F51BA10A}">
      <p15:sldGuideLst xmlns="" xmlns:p15="http://schemas.microsoft.com/office/powerpoint/2012/main" xmlns:p="http://schemas.openxmlformats.org/presentationml/2006/main" xmlns:r="http://schemas.openxmlformats.org/officeDocument/2006/relationships" xmlns:a="http://schemas.openxmlformats.org/drawingml/2006/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useTimings="0">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0"/>
      </p:ext>
    </p:extLst>
  </p:showPr>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 xmlns:p15="http://schemas.microsoft.com/office/powerpoint/2012/main" xmlns:p="http://schemas.openxmlformats.org/presentationml/2006/main" xmlns:r="http://schemas.openxmlformats.org/officeDocument/2006/relationships" xmlns:a="http://schemas.openxmlformats.org/drawingml/2006/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80888" autoAdjust="0"/>
  </p:normalViewPr>
  <p:slideViewPr>
    <p:cSldViewPr snapToGrid="0">
      <p:cViewPr>
        <p:scale>
          <a:sx n="65" d="100"/>
          <a:sy n="65" d="100"/>
        </p:scale>
        <p:origin x="-3448" y="-16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36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2125" cy="463550"/>
          </a:xfrm>
          <a:prstGeom prst="rect">
            <a:avLst/>
          </a:prstGeom>
          <a:noFill/>
          <a:ln w="9525">
            <a:noFill/>
            <a:miter lim="800000"/>
            <a:headEnd/>
            <a:tailEnd/>
          </a:ln>
        </p:spPr>
        <p:txBody>
          <a:bodyPr vert="horz" wrap="square" lIns="92958" tIns="46479" rIns="92958" bIns="46479" numCol="1" anchor="t" anchorCtr="0" compatLnSpc="1">
            <a:prstTxWarp prst="textNoShape">
              <a:avLst/>
            </a:prstTxWarp>
          </a:bodyPr>
          <a:lstStyle>
            <a:lvl1pPr defTabSz="465138">
              <a:defRPr sz="1200"/>
            </a:lvl1pPr>
          </a:lstStyle>
          <a:p>
            <a:endParaRPr lang="en-US"/>
          </a:p>
        </p:txBody>
      </p:sp>
      <p:sp>
        <p:nvSpPr>
          <p:cNvPr id="3" name="Date Placeholder 2"/>
          <p:cNvSpPr>
            <a:spLocks noGrp="1"/>
          </p:cNvSpPr>
          <p:nvPr>
            <p:ph type="dt" sz="quarter" idx="1"/>
          </p:nvPr>
        </p:nvSpPr>
        <p:spPr bwMode="auto">
          <a:xfrm>
            <a:off x="3963988" y="0"/>
            <a:ext cx="3032125" cy="463550"/>
          </a:xfrm>
          <a:prstGeom prst="rect">
            <a:avLst/>
          </a:prstGeom>
          <a:noFill/>
          <a:ln w="9525">
            <a:noFill/>
            <a:miter lim="800000"/>
            <a:headEnd/>
            <a:tailEnd/>
          </a:ln>
        </p:spPr>
        <p:txBody>
          <a:bodyPr vert="horz" wrap="square" lIns="92958" tIns="46479" rIns="92958" bIns="46479" numCol="1" anchor="t" anchorCtr="0" compatLnSpc="1">
            <a:prstTxWarp prst="textNoShape">
              <a:avLst/>
            </a:prstTxWarp>
          </a:bodyPr>
          <a:lstStyle>
            <a:lvl1pPr algn="r" defTabSz="465138">
              <a:defRPr sz="1200"/>
            </a:lvl1pPr>
          </a:lstStyle>
          <a:p>
            <a:fld id="{2C255ADA-C995-4589-AC0B-694221BCFF2C}" type="datetime1">
              <a:rPr lang="en-US"/>
              <a:pPr/>
              <a:t>8/20/14</a:t>
            </a:fld>
            <a:endParaRPr lang="en-US"/>
          </a:p>
        </p:txBody>
      </p:sp>
      <p:sp>
        <p:nvSpPr>
          <p:cNvPr id="4" name="Footer Placeholder 3"/>
          <p:cNvSpPr>
            <a:spLocks noGrp="1"/>
          </p:cNvSpPr>
          <p:nvPr>
            <p:ph type="ftr" sz="quarter" idx="2"/>
          </p:nvPr>
        </p:nvSpPr>
        <p:spPr bwMode="auto">
          <a:xfrm>
            <a:off x="0" y="8805863"/>
            <a:ext cx="3032125" cy="463550"/>
          </a:xfrm>
          <a:prstGeom prst="rect">
            <a:avLst/>
          </a:prstGeom>
          <a:noFill/>
          <a:ln w="9525">
            <a:noFill/>
            <a:miter lim="800000"/>
            <a:headEnd/>
            <a:tailEnd/>
          </a:ln>
        </p:spPr>
        <p:txBody>
          <a:bodyPr vert="horz" wrap="square" lIns="92958" tIns="46479" rIns="92958" bIns="46479" numCol="1" anchor="b" anchorCtr="0" compatLnSpc="1">
            <a:prstTxWarp prst="textNoShape">
              <a:avLst/>
            </a:prstTxWarp>
          </a:bodyPr>
          <a:lstStyle>
            <a:lvl1pPr defTabSz="465138">
              <a:defRPr sz="1200"/>
            </a:lvl1pPr>
          </a:lstStyle>
          <a:p>
            <a:endParaRPr lang="en-US"/>
          </a:p>
        </p:txBody>
      </p:sp>
      <p:sp>
        <p:nvSpPr>
          <p:cNvPr id="5" name="Slide Number Placeholder 4"/>
          <p:cNvSpPr>
            <a:spLocks noGrp="1"/>
          </p:cNvSpPr>
          <p:nvPr>
            <p:ph type="sldNum" sz="quarter" idx="3"/>
          </p:nvPr>
        </p:nvSpPr>
        <p:spPr bwMode="auto">
          <a:xfrm>
            <a:off x="3963988" y="8805863"/>
            <a:ext cx="3032125" cy="463550"/>
          </a:xfrm>
          <a:prstGeom prst="rect">
            <a:avLst/>
          </a:prstGeom>
          <a:noFill/>
          <a:ln w="9525">
            <a:noFill/>
            <a:miter lim="800000"/>
            <a:headEnd/>
            <a:tailEnd/>
          </a:ln>
        </p:spPr>
        <p:txBody>
          <a:bodyPr vert="horz" wrap="square" lIns="92958" tIns="46479" rIns="92958" bIns="46479" numCol="1" anchor="b" anchorCtr="0" compatLnSpc="1">
            <a:prstTxWarp prst="textNoShape">
              <a:avLst/>
            </a:prstTxWarp>
          </a:bodyPr>
          <a:lstStyle>
            <a:lvl1pPr algn="r" defTabSz="465138">
              <a:defRPr sz="1200"/>
            </a:lvl1pPr>
          </a:lstStyle>
          <a:p>
            <a:fld id="{D60AF818-602C-43CF-AA1E-4F882E899020}"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363132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2125" cy="463550"/>
          </a:xfrm>
          <a:prstGeom prst="rect">
            <a:avLst/>
          </a:prstGeom>
          <a:noFill/>
          <a:ln w="9525">
            <a:noFill/>
            <a:miter lim="800000"/>
            <a:headEnd/>
            <a:tailEnd/>
          </a:ln>
        </p:spPr>
        <p:txBody>
          <a:bodyPr vert="horz" wrap="square" lIns="92958" tIns="46479" rIns="92958" bIns="46479" numCol="1" anchor="t" anchorCtr="0" compatLnSpc="1">
            <a:prstTxWarp prst="textNoShape">
              <a:avLst/>
            </a:prstTxWarp>
          </a:bodyPr>
          <a:lstStyle>
            <a:lvl1pPr defTabSz="465138">
              <a:defRPr sz="1200">
                <a:latin typeface="Calibri" pitchFamily="34" charset="0"/>
              </a:defRPr>
            </a:lvl1pPr>
          </a:lstStyle>
          <a:p>
            <a:endParaRPr lang="en-US"/>
          </a:p>
        </p:txBody>
      </p:sp>
      <p:sp>
        <p:nvSpPr>
          <p:cNvPr id="3" name="Date Placeholder 2"/>
          <p:cNvSpPr>
            <a:spLocks noGrp="1"/>
          </p:cNvSpPr>
          <p:nvPr>
            <p:ph type="dt" idx="1"/>
          </p:nvPr>
        </p:nvSpPr>
        <p:spPr bwMode="auto">
          <a:xfrm>
            <a:off x="3963988" y="0"/>
            <a:ext cx="3032125" cy="463550"/>
          </a:xfrm>
          <a:prstGeom prst="rect">
            <a:avLst/>
          </a:prstGeom>
          <a:noFill/>
          <a:ln w="9525">
            <a:noFill/>
            <a:miter lim="800000"/>
            <a:headEnd/>
            <a:tailEnd/>
          </a:ln>
        </p:spPr>
        <p:txBody>
          <a:bodyPr vert="horz" wrap="square" lIns="92958" tIns="46479" rIns="92958" bIns="46479" numCol="1" anchor="t" anchorCtr="0" compatLnSpc="1">
            <a:prstTxWarp prst="textNoShape">
              <a:avLst/>
            </a:prstTxWarp>
          </a:bodyPr>
          <a:lstStyle>
            <a:lvl1pPr algn="r" defTabSz="465138">
              <a:defRPr sz="1200">
                <a:latin typeface="Calibri" pitchFamily="34" charset="0"/>
              </a:defRPr>
            </a:lvl1pPr>
          </a:lstStyle>
          <a:p>
            <a:fld id="{D2DFB64C-108F-40EE-9620-4366535F7891}" type="datetime1">
              <a:rPr lang="en-US"/>
              <a:pPr/>
              <a:t>8/20/14</a:t>
            </a:fld>
            <a:endParaRPr lang="en-US"/>
          </a:p>
        </p:txBody>
      </p:sp>
      <p:sp>
        <p:nvSpPr>
          <p:cNvPr id="4" name="Slide Image Placeholder 3"/>
          <p:cNvSpPr>
            <a:spLocks noGrp="1" noRot="1" noChangeAspect="1"/>
          </p:cNvSpPr>
          <p:nvPr>
            <p:ph type="sldImg" idx="2"/>
          </p:nvPr>
        </p:nvSpPr>
        <p:spPr bwMode="auto">
          <a:xfrm>
            <a:off x="1181100" y="695325"/>
            <a:ext cx="4635500" cy="3476625"/>
          </a:xfrm>
          <a:prstGeom prst="rect">
            <a:avLst/>
          </a:prstGeom>
          <a:noFill/>
          <a:ln w="12700">
            <a:solidFill>
              <a:srgbClr val="000000"/>
            </a:solidFill>
            <a:miter lim="800000"/>
            <a:headEnd/>
            <a:tailEnd/>
          </a:ln>
        </p:spPr>
      </p:sp>
      <p:sp>
        <p:nvSpPr>
          <p:cNvPr id="5" name="Notes Placeholder 4"/>
          <p:cNvSpPr>
            <a:spLocks noGrp="1"/>
          </p:cNvSpPr>
          <p:nvPr>
            <p:ph type="body" sz="quarter" idx="3"/>
          </p:nvPr>
        </p:nvSpPr>
        <p:spPr bwMode="auto">
          <a:xfrm>
            <a:off x="700088" y="4403725"/>
            <a:ext cx="5597525" cy="4171950"/>
          </a:xfrm>
          <a:prstGeom prst="rect">
            <a:avLst/>
          </a:prstGeom>
          <a:noFill/>
          <a:ln w="9525">
            <a:noFill/>
            <a:miter lim="800000"/>
            <a:headEnd/>
            <a:tailEnd/>
          </a:ln>
        </p:spPr>
        <p:txBody>
          <a:bodyPr vert="horz" wrap="square" lIns="92958" tIns="46479" rIns="92958" bIns="4647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Footer Placeholder 5"/>
          <p:cNvSpPr>
            <a:spLocks noGrp="1"/>
          </p:cNvSpPr>
          <p:nvPr>
            <p:ph type="ftr" sz="quarter" idx="4"/>
          </p:nvPr>
        </p:nvSpPr>
        <p:spPr bwMode="auto">
          <a:xfrm>
            <a:off x="0" y="8805863"/>
            <a:ext cx="3032125" cy="463550"/>
          </a:xfrm>
          <a:prstGeom prst="rect">
            <a:avLst/>
          </a:prstGeom>
          <a:noFill/>
          <a:ln w="9525">
            <a:noFill/>
            <a:miter lim="800000"/>
            <a:headEnd/>
            <a:tailEnd/>
          </a:ln>
        </p:spPr>
        <p:txBody>
          <a:bodyPr vert="horz" wrap="square" lIns="92958" tIns="46479" rIns="92958" bIns="46479" numCol="1" anchor="b" anchorCtr="0" compatLnSpc="1">
            <a:prstTxWarp prst="textNoShape">
              <a:avLst/>
            </a:prstTxWarp>
          </a:bodyPr>
          <a:lstStyle>
            <a:lvl1pPr defTabSz="465138">
              <a:defRPr sz="1200">
                <a:latin typeface="Calibri" pitchFamily="34" charset="0"/>
              </a:defRPr>
            </a:lvl1pPr>
          </a:lstStyle>
          <a:p>
            <a:endParaRPr lang="en-US"/>
          </a:p>
        </p:txBody>
      </p:sp>
      <p:sp>
        <p:nvSpPr>
          <p:cNvPr id="7" name="Slide Number Placeholder 6"/>
          <p:cNvSpPr>
            <a:spLocks noGrp="1"/>
          </p:cNvSpPr>
          <p:nvPr>
            <p:ph type="sldNum" sz="quarter" idx="5"/>
          </p:nvPr>
        </p:nvSpPr>
        <p:spPr bwMode="auto">
          <a:xfrm>
            <a:off x="3963988" y="8805863"/>
            <a:ext cx="3032125" cy="463550"/>
          </a:xfrm>
          <a:prstGeom prst="rect">
            <a:avLst/>
          </a:prstGeom>
          <a:noFill/>
          <a:ln w="9525">
            <a:noFill/>
            <a:miter lim="800000"/>
            <a:headEnd/>
            <a:tailEnd/>
          </a:ln>
        </p:spPr>
        <p:txBody>
          <a:bodyPr vert="horz" wrap="square" lIns="92958" tIns="46479" rIns="92958" bIns="46479" numCol="1" anchor="b" anchorCtr="0" compatLnSpc="1">
            <a:prstTxWarp prst="textNoShape">
              <a:avLst/>
            </a:prstTxWarp>
          </a:bodyPr>
          <a:lstStyle>
            <a:lvl1pPr algn="r" defTabSz="465138">
              <a:defRPr sz="1200">
                <a:latin typeface="Calibri" pitchFamily="34" charset="0"/>
              </a:defRPr>
            </a:lvl1pPr>
          </a:lstStyle>
          <a:p>
            <a:fld id="{9BD2C86B-460D-40A1-BD3D-93C214869371}"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6806826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4" charset="-128"/>
        <a:cs typeface="ＭＳ Ｐゴシック" pitchFamily="4"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558C42-66FB-4A81-A29B-472EF3A3C1A4}" type="slidenum">
              <a:rPr lang="en-US"/>
              <a:pPr/>
              <a:t>5</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r>
              <a:rPr lang="en-US"/>
              <a:t>Quick overview – don’t spend much time.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79396882"/>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3" name="Notes Placeholder 2"/>
          <p:cNvSpPr>
            <a:spLocks noGrp="1"/>
          </p:cNvSpPr>
          <p:nvPr>
            <p:ph type="body" idx="1"/>
          </p:nvPr>
        </p:nvSpPr>
        <p:spPr/>
        <p:txBody>
          <a:bodyPr/>
          <a:lstStyle/>
          <a:p>
            <a:pPr defTabSz="914400" eaLnBrk="1" fontAlgn="auto" hangingPunct="1">
              <a:spcBef>
                <a:spcPts val="0"/>
              </a:spcBef>
              <a:spcAft>
                <a:spcPts val="0"/>
              </a:spcAft>
              <a:defRPr/>
            </a:pPr>
            <a:r>
              <a:rPr lang="en-US" dirty="0" smtClean="0">
                <a:ea typeface="+mn-ea"/>
                <a:cs typeface="+mn-cs"/>
              </a:rPr>
              <a:t>C6 only: shows differences between non-polar ocean and land, NH summer, and NH winter.</a:t>
            </a:r>
            <a:endParaRPr lang="en-US" dirty="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CC067ED-786E-4F91-8942-725CDB7A444E}" type="slidenum">
              <a:rPr lang="en-US" altLang="en-US" smtClean="0">
                <a:latin typeface="Calibri" panose="020F0502020204030204" pitchFamily="34" charset="0"/>
              </a:rPr>
              <a:pPr/>
              <a:t>23</a:t>
            </a:fld>
            <a:endParaRPr lang="en-US" altLang="en-US" smtClean="0">
              <a:latin typeface="Calibri" panose="020F0502020204030204"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4424440"/>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Yearly validation results for non-polar land surfaces.  Hit rates between MOD35 and CALIOP for </a:t>
            </a:r>
            <a:r>
              <a:rPr lang="en-US" sz="1200" b="1" i="1" kern="1200" dirty="0" smtClean="0">
                <a:solidFill>
                  <a:schemeClr val="tx1"/>
                </a:solidFill>
                <a:effectLst/>
                <a:latin typeface="+mn-lt"/>
                <a:ea typeface="+mn-ea"/>
                <a:cs typeface="+mn-cs"/>
              </a:rPr>
              <a:t>C6 nighttime land</a:t>
            </a:r>
            <a:r>
              <a:rPr lang="en-US" sz="1200" kern="1200" dirty="0" smtClean="0">
                <a:solidFill>
                  <a:schemeClr val="tx1"/>
                </a:solidFill>
                <a:effectLst/>
                <a:latin typeface="+mn-lt"/>
                <a:ea typeface="+mn-ea"/>
                <a:cs typeface="+mn-cs"/>
              </a:rPr>
              <a:t> are higher than </a:t>
            </a:r>
            <a:r>
              <a:rPr lang="en-US" sz="1200" b="1" i="1" kern="1200" dirty="0" smtClean="0">
                <a:solidFill>
                  <a:schemeClr val="tx1"/>
                </a:solidFill>
                <a:effectLst/>
                <a:latin typeface="+mn-lt"/>
                <a:ea typeface="+mn-ea"/>
                <a:cs typeface="+mn-cs"/>
              </a:rPr>
              <a:t>C5 daytime land</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Each point is</a:t>
            </a:r>
            <a:r>
              <a:rPr lang="en-US" sz="1200" kern="1200" baseline="0" dirty="0" smtClean="0">
                <a:solidFill>
                  <a:schemeClr val="tx1"/>
                </a:solidFill>
                <a:effectLst/>
                <a:latin typeface="+mn-lt"/>
                <a:ea typeface="+mn-ea"/>
                <a:cs typeface="+mn-cs"/>
              </a:rPr>
              <a:t> hit rate over an entire month.</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A31BBAC-529D-4222-BBE1-2D26F14483E3}" type="slidenum">
              <a:rPr lang="en-US" smtClean="0"/>
              <a:pPr/>
              <a:t>24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21318675"/>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CALIPSO 1-km collocated CALIOP (</a:t>
            </a:r>
            <a:r>
              <a:rPr lang="en-US" dirty="0" err="1" smtClean="0"/>
              <a:t>lidar</a:t>
            </a:r>
            <a:r>
              <a:rPr lang="en-US" dirty="0" smtClean="0"/>
              <a:t>)</a:t>
            </a:r>
            <a:r>
              <a:rPr lang="en-US" baseline="0" dirty="0" smtClean="0"/>
              <a:t> vs. MODIS cloud mask (MOD35) seasonal comparisons.</a:t>
            </a:r>
          </a:p>
          <a:p>
            <a:r>
              <a:rPr lang="en-US" baseline="0" dirty="0" smtClean="0"/>
              <a:t>**Main Point:  cloud detection quality may now be quantified with reasonable certainty as sampling frequency extends over multiple years. </a:t>
            </a:r>
          </a:p>
          <a:p>
            <a:r>
              <a:rPr lang="en-US" baseline="0" dirty="0" smtClean="0"/>
              <a:t>Top figure is daytime water, bottom is nighttime water; both include water ice surfaces.</a:t>
            </a:r>
          </a:p>
          <a:p>
            <a:r>
              <a:rPr lang="en-US" baseline="0" dirty="0" smtClean="0"/>
              <a:t>Top plot shows the difficulty distinguishing low clouds from thick aerosols and clouds from ice surfaces.</a:t>
            </a:r>
          </a:p>
          <a:p>
            <a:r>
              <a:rPr lang="en-US" baseline="0" dirty="0" smtClean="0"/>
              <a:t>Bottom plot shows lesser agreement/more variability over unfrozen water due to lack of </a:t>
            </a:r>
            <a:r>
              <a:rPr lang="en-US" baseline="0" smtClean="0"/>
              <a:t>solar input and problems </a:t>
            </a:r>
            <a:r>
              <a:rPr lang="en-US" baseline="0" dirty="0" smtClean="0"/>
              <a:t>in polar night cloud detection due to little thermal contrast; increasing errors with decreasing contrast. </a:t>
            </a:r>
            <a:endParaRPr lang="en-US" dirty="0"/>
          </a:p>
        </p:txBody>
      </p:sp>
      <p:sp>
        <p:nvSpPr>
          <p:cNvPr id="4" name="Slide Number Placeholder 3"/>
          <p:cNvSpPr>
            <a:spLocks noGrp="1"/>
          </p:cNvSpPr>
          <p:nvPr>
            <p:ph type="sldNum" sz="quarter" idx="10"/>
          </p:nvPr>
        </p:nvSpPr>
        <p:spPr/>
        <p:txBody>
          <a:bodyPr/>
          <a:lstStyle/>
          <a:p>
            <a:fld id="{B01380FF-A9D9-453A-A34A-D1E718AD7192}" type="slidenum">
              <a:rPr lang="en-US" smtClean="0"/>
              <a:pPr/>
              <a:t>26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81721600"/>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CALIPSO 1-km collocated CALIOP (</a:t>
            </a:r>
            <a:r>
              <a:rPr lang="en-US" dirty="0" err="1" smtClean="0"/>
              <a:t>lidar</a:t>
            </a:r>
            <a:r>
              <a:rPr lang="en-US" dirty="0" smtClean="0"/>
              <a:t>)</a:t>
            </a:r>
            <a:r>
              <a:rPr lang="en-US" baseline="0" dirty="0" smtClean="0"/>
              <a:t> vs. MODIS cloud mask (MOD35) seasonal comparisons.</a:t>
            </a:r>
          </a:p>
          <a:p>
            <a:r>
              <a:rPr lang="en-US" baseline="0" dirty="0" smtClean="0"/>
              <a:t>**Main Point:  cloud detection quality may now be quantified with reasonable certainty as sampling frequency extends over multiple years. </a:t>
            </a:r>
          </a:p>
          <a:p>
            <a:r>
              <a:rPr lang="en-US" baseline="0" dirty="0" smtClean="0"/>
              <a:t>Top figure is daytime water, bottom is nighttime water; both include water ice surfaces.</a:t>
            </a:r>
          </a:p>
          <a:p>
            <a:r>
              <a:rPr lang="en-US" baseline="0" dirty="0" smtClean="0"/>
              <a:t>Top plot shows the difficulty distinguishing low clouds from thick aerosols and clouds from ice surfaces.</a:t>
            </a:r>
          </a:p>
          <a:p>
            <a:r>
              <a:rPr lang="en-US" baseline="0" dirty="0" smtClean="0"/>
              <a:t>Bottom plot shows lesser agreement/more variability over unfrozen water due to lack of </a:t>
            </a:r>
            <a:r>
              <a:rPr lang="en-US" baseline="0" smtClean="0"/>
              <a:t>solar input and problems </a:t>
            </a:r>
            <a:r>
              <a:rPr lang="en-US" baseline="0" dirty="0" smtClean="0"/>
              <a:t>in polar night cloud detection due to little thermal contrast; increasing errors with decreasing contrast. </a:t>
            </a:r>
            <a:endParaRPr lang="en-US" dirty="0"/>
          </a:p>
        </p:txBody>
      </p:sp>
      <p:sp>
        <p:nvSpPr>
          <p:cNvPr id="4" name="Slide Number Placeholder 3"/>
          <p:cNvSpPr>
            <a:spLocks noGrp="1"/>
          </p:cNvSpPr>
          <p:nvPr>
            <p:ph type="sldNum" sz="quarter" idx="10"/>
          </p:nvPr>
        </p:nvSpPr>
        <p:spPr/>
        <p:txBody>
          <a:bodyPr/>
          <a:lstStyle/>
          <a:p>
            <a:fld id="{B01380FF-A9D9-453A-A34A-D1E718AD7192}" type="slidenum">
              <a:rPr lang="en-US" smtClean="0"/>
              <a:pPr/>
              <a:t>27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59002104"/>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0724"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F3EBC067-138D-42A7-8680-023615CD52A0}" type="slidenum">
              <a:rPr lang="en-US" altLang="en-US" sz="1200">
                <a:latin typeface="Calibri" panose="020F0502020204030204" pitchFamily="34" charset="0"/>
              </a:rPr>
              <a:pPr eaLnBrk="1" hangingPunct="1"/>
              <a:t>30</a:t>
            </a:fld>
            <a:endParaRPr lang="en-US" altLang="en-US" sz="1200">
              <a:latin typeface="Calibri" panose="020F0502020204030204"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1151308"/>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6634E5-ADA6-4CEC-93EE-34F0AF28E4E0}" type="slidenum">
              <a:rPr lang="en-US" altLang="en-US"/>
              <a:pPr/>
              <a:t>31</a:t>
            </a:fld>
            <a:endParaRPr lang="en-US" alt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r>
              <a:rPr lang="en-US" altLang="en-US"/>
              <a:t>We’ll need this later when we compare against GLAS, which is nadir only.</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60704612"/>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91348E-0EDB-4BA7-8FEA-C6E74904BABC}" type="slidenum">
              <a:rPr lang="en-US" altLang="en-US"/>
              <a:pPr/>
              <a:t>32</a:t>
            </a:fld>
            <a:endParaRPr lang="en-US" altLang="en-US"/>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r>
              <a:rPr lang="en-US" altLang="en-US"/>
              <a:t>We’ll need this later when we compare against GLAS, which is nadir only.</a:t>
            </a:r>
          </a:p>
          <a:p>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06133781"/>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89432B-AB5B-42E8-B2C1-2B87F9C01E84}" type="slidenum">
              <a:rPr lang="en-US"/>
              <a:pPr/>
              <a:t>33</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r>
              <a:rPr lang="en-US"/>
              <a:t>Demo view angle dependences.</a:t>
            </a:r>
          </a:p>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70634601"/>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37E7B7-07A9-4BE2-ABA5-2B743A7C30F9}" type="slidenum">
              <a:rPr lang="en-US"/>
              <a:pPr/>
              <a:t>34</a:t>
            </a:fld>
            <a:endParaRPr lang="en-US"/>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r>
              <a:rPr lang="en-US"/>
              <a:t>Demo view angle dependences.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17978283"/>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6A94CF-58EC-4120-AB3E-19C737DF6B90}" type="slidenum">
              <a:rPr lang="en-US"/>
              <a:pPr/>
              <a:t>35</a:t>
            </a:fld>
            <a:endParaRPr 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r>
              <a:rPr lang="en-US"/>
              <a:t>Demo view angle dependences – somewhat of an extreme case. What does this look like if we compare 10 with 35-45 degrees?</a:t>
            </a:r>
          </a:p>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72788748"/>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42DF2-C9FE-4D0A-9BDD-C8DB183B2387}" type="slidenum">
              <a:rPr lang="en-US" smtClean="0"/>
              <a:pPr/>
              <a:t>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21430390"/>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401FE-B6CD-4AF3-8CBA-98DFDDA16D99}" type="slidenum">
              <a:rPr lang="en-US" altLang="en-US"/>
              <a:pPr/>
              <a:t>36</a:t>
            </a:fld>
            <a:endParaRPr lang="en-US" alt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r>
              <a:rPr lang="en-US" altLang="en-US"/>
              <a:t>Here’s another way to look at it – might not show this one.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60210405"/>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F11062-134B-4602-A2E8-ABD710A58B73}" type="slidenum">
              <a:rPr lang="en-US" altLang="en-US"/>
              <a:pPr/>
              <a:t>37</a:t>
            </a:fld>
            <a:endParaRPr lang="en-US" alt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r>
              <a:rPr lang="en-US" altLang="en-US"/>
              <a:t>Here’s another way to look at it – might not show this one, given time.</a:t>
            </a:r>
          </a:p>
          <a:p>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52242118"/>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3E055E-2ECF-4322-BD6D-2B08B91AA8DE}" type="slidenum">
              <a:rPr lang="en-US" altLang="en-US"/>
              <a:pPr/>
              <a:t>40</a:t>
            </a:fld>
            <a:endParaRPr lang="en-US" alt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r>
              <a:rPr lang="en-US" altLang="en-US"/>
              <a:t>No one test dominates, but hard to get a global mean to less than 1%.</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54469021"/>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22EA06-29E4-4F4C-BB66-396A2BA548BE}" type="slidenum">
              <a:rPr lang="en-US" altLang="en-US"/>
              <a:pPr/>
              <a:t>41</a:t>
            </a:fld>
            <a:endParaRPr lang="en-US" alt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r>
              <a:rPr lang="en-US" altLang="en-US"/>
              <a:t>Daytime, dark ocean the R_0.86 a good test. Most instruments have it, so we should do a comparison against one another using only this channel.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97454420"/>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2C86B-460D-40A1-BD3D-93C214869371}" type="slidenum">
              <a:rPr lang="en-US" smtClean="0"/>
              <a:pPr/>
              <a:t>52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6282650"/>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9C049FB-A19A-474F-B03A-3691EC9CFC81}" type="slidenum">
              <a:rPr lang="en-US" altLang="en-US" smtClean="0"/>
              <a:pPr/>
              <a:t>9</a:t>
            </a:fld>
            <a:endParaRPr lang="en-US" altLang="en-US" smtClean="0"/>
          </a:p>
        </p:txBody>
      </p:sp>
      <p:sp>
        <p:nvSpPr>
          <p:cNvPr id="118787" name="Rectangle 2"/>
          <p:cNvSpPr>
            <a:spLocks noGrp="1" noRot="1" noChangeAspect="1" noChangeArrowheads="1" noTextEdit="1"/>
          </p:cNvSpPr>
          <p:nvPr>
            <p:ph type="sldImg"/>
          </p:nvPr>
        </p:nvSpPr>
        <p:spPr bwMode="auto">
          <a:xfrm>
            <a:off x="1150938" y="692150"/>
            <a:ext cx="4556125" cy="3416300"/>
          </a:xfrm>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11878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r>
              <a:rPr lang="en-US" altLang="en-US" smtClean="0"/>
              <a:t>A value of 1 is high confident clear, 0 is confident cloudy.  We are clear sky biased in the sense that if we are unsure of the result, we tend to call it cloudy – thus some regions are flagged as cloudy.</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77570377"/>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E6110F-CED6-4B60-AA94-DAFB168EC188}" type="slidenum">
              <a:rPr lang="en-US"/>
              <a:pPr/>
              <a:t>10</a:t>
            </a:fld>
            <a:endParaRPr 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r>
              <a:rPr lang="en-US"/>
              <a:t>Quick overview</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82436066"/>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54275"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altLang="en-US" smtClean="0"/>
              <a:t>Daytime ok – nighttime some problems.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56721688"/>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8289E3E-843B-491B-B98B-158EE2C16759}" type="slidenum">
              <a:rPr lang="en-US" altLang="en-US"/>
              <a:pPr/>
              <a:t>18</a:t>
            </a:fld>
            <a:endParaRPr lang="en-US" alt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14400" y="4343400"/>
            <a:ext cx="5029200" cy="4114800"/>
          </a:xfrm>
          <a:noFill/>
        </p:spPr>
        <p:txBody>
          <a:bodyPr/>
          <a:lstStyle/>
          <a:p>
            <a:pPr eaLnBrk="1" hangingPunct="1"/>
            <a:r>
              <a:rPr lang="en-US" altLang="en-US" smtClean="0"/>
              <a:t>Ack: two instruments give different views of a cloud field. So, we have to be careful of interpreting results.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00409251"/>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9262588-D292-4683-A18E-B5297FF95EE1}" type="slidenum">
              <a:rPr lang="en-US" altLang="en-US"/>
              <a:pPr/>
              <a:t>19</a:t>
            </a:fld>
            <a:endParaRPr lang="en-US" alt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xfrm>
            <a:off x="914400" y="4343400"/>
            <a:ext cx="5029200" cy="4114800"/>
          </a:xfrm>
          <a:noFill/>
        </p:spPr>
        <p:txBody>
          <a:bodyPr/>
          <a:lstStyle/>
          <a:p>
            <a:pPr eaLnBrk="1" hangingPunct="1"/>
            <a:r>
              <a:rPr lang="en-US" altLang="en-US" smtClean="0"/>
              <a:t>Bob: The first thing to do is careful collocations.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9113764"/>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9E3202-A113-480D-9ABA-58D0784B0D18}" type="slidenum">
              <a:rPr lang="en-US" altLang="en-US"/>
              <a:pPr/>
              <a:t>20</a:t>
            </a:fld>
            <a:endParaRPr lang="en-US" alt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xfrm>
            <a:off x="914400" y="4343400"/>
            <a:ext cx="5029200" cy="4114800"/>
          </a:xfrm>
          <a:noFill/>
        </p:spPr>
        <p:txBody>
          <a:bodyPr/>
          <a:lstStyle/>
          <a:p>
            <a:pPr eaLnBrk="1" hangingPunct="1"/>
            <a:r>
              <a:rPr lang="en-US" altLang="en-US" smtClean="0"/>
              <a:t>Ack: Global comparison are ‘pretty good’.</a:t>
            </a:r>
          </a:p>
          <a:p>
            <a:pPr eaLnBrk="1" hangingPunct="1"/>
            <a:r>
              <a:rPr lang="en-US" altLang="en-US" smtClean="0"/>
              <a:t>Bob: Global means don’t mean much – really need regional comparisons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65601655"/>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Upper Left: Collocated</a:t>
            </a:r>
            <a:r>
              <a:rPr lang="en-US" baseline="0" dirty="0" smtClean="0"/>
              <a:t> MODIS and CALIOP cloud masks during 2007 over ocean during day. The 2007 cloud amount departures of zonal means relative to a 6 year CALIOP record for CALIOP (blue) and MODIS (MOD35, red). This demonstrates how well MODIS does at capturing variability in cloud amount.  The comparison is based on the 1</a:t>
            </a:r>
            <a:r>
              <a:rPr lang="en-US" baseline="30000" dirty="0" smtClean="0"/>
              <a:t>st</a:t>
            </a:r>
            <a:r>
              <a:rPr lang="en-US" baseline="0" dirty="0" smtClean="0"/>
              <a:t> Byte of the MODIS cloud mask and thus the final result of all tests.</a:t>
            </a:r>
          </a:p>
          <a:p>
            <a:endParaRPr lang="en-US" baseline="0" dirty="0" smtClean="0"/>
          </a:p>
          <a:p>
            <a:r>
              <a:rPr lang="en-US" baseline="0" dirty="0" smtClean="0"/>
              <a:t>Lower Right: Again a collocated data set of CALIOP and MODIS, so we are viewing the same scenes. This is the histogram of the percent of cirrus as detected by CALIOP (truth) and two of the MODIS cloud mask individual cloud tests output as single bits: the 1.38 micron reflectance test and the split window test.  For these cases, the 1.38 micron test  is sensitive to clouds with optical depths of less than .02.</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22</a:t>
            </a:fld>
            <a:endParaRPr lang="en-US" altLang="zh-CN"/>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47533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4" name="Rectangle 11"/>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a typeface="ＭＳ Ｐゴシック" pitchFamily="-64" charset="-128"/>
            </a:endParaRPr>
          </a:p>
        </p:txBody>
      </p:sp>
      <p:sp>
        <p:nvSpPr>
          <p:cNvPr id="5" name="Rectangle 12"/>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a typeface="ＭＳ Ｐゴシック" pitchFamily="-64" charset="-128"/>
            </a:endParaRPr>
          </a:p>
        </p:txBody>
      </p:sp>
      <p:sp>
        <p:nvSpPr>
          <p:cNvPr id="6" name="Rectangle 13"/>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a typeface="ＭＳ Ｐゴシック" pitchFamily="-64" charset="-128"/>
            </a:endParaRPr>
          </a:p>
        </p:txBody>
      </p:sp>
      <p:sp>
        <p:nvSpPr>
          <p:cNvPr id="7" name="Rectangle 14"/>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a typeface="ＭＳ Ｐゴシック" pitchFamily="-64" charset="-128"/>
            </a:endParaRPr>
          </a:p>
        </p:txBody>
      </p:sp>
      <p:sp>
        <p:nvSpPr>
          <p:cNvPr id="8" name="Title 7"/>
          <p:cNvSpPr>
            <a:spLocks noGrp="1"/>
          </p:cNvSpPr>
          <p:nvPr>
            <p:ph type="ctrTitle"/>
          </p:nvPr>
        </p:nvSpPr>
        <p:spPr>
          <a:xfrm>
            <a:off x="685800" y="1295400"/>
            <a:ext cx="7772400" cy="1447800"/>
          </a:xfrm>
        </p:spPr>
        <p:txBody>
          <a:bodyPr/>
          <a:lstStyle>
            <a:lvl1pPr marR="9144" algn="ctr">
              <a:defRPr sz="4000" b="1" cap="all" spc="0" baseline="0">
                <a:effectLst>
                  <a:reflection blurRad="12700" stA="34000" endA="740" endPos="53000" dir="5400000" sy="-100000" algn="bl" rotWithShape="0"/>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2819400"/>
            <a:ext cx="7772400" cy="1219200"/>
          </a:xfrm>
        </p:spPr>
        <p:txBody>
          <a:bodyPr lIns="100584" anchor="b"/>
          <a:lstStyle>
            <a:lvl1pPr marL="0" indent="0" algn="ctr">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600200"/>
            <a:ext cx="3810000" cy="4495800"/>
          </a:xfrm>
        </p:spPr>
        <p:txBody>
          <a:bodyPr/>
          <a:lstStyle/>
          <a:p>
            <a:endParaRPr lang="en-US"/>
          </a:p>
        </p:txBody>
      </p:sp>
      <p:sp>
        <p:nvSpPr>
          <p:cNvPr id="4" name="Text Placeholder 3"/>
          <p:cNvSpPr>
            <a:spLocks noGrp="1"/>
          </p:cNvSpPr>
          <p:nvPr>
            <p:ph type="body" sz="half" idx="2"/>
          </p:nvPr>
        </p:nvSpPr>
        <p:spPr>
          <a:xfrm>
            <a:off x="4648200" y="16002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0" y="6400800"/>
            <a:ext cx="2133600" cy="457200"/>
          </a:xfrm>
          <a:prstGeom prst="rect">
            <a:avLst/>
          </a:prstGeom>
        </p:spPr>
        <p:txBody>
          <a:bodyPr/>
          <a:lstStyle>
            <a:lvl1pPr>
              <a:defRPr/>
            </a:lvl1pPr>
          </a:lstStyle>
          <a:p>
            <a:r>
              <a:rPr lang="en-US"/>
              <a:t>9/24/2007</a:t>
            </a:r>
            <a:br>
              <a:rPr lang="en-US"/>
            </a:br>
            <a:r>
              <a:rPr lang="en-US"/>
              <a:t>EUMETSAT/AMS Conf</a:t>
            </a: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203BF8C-68C8-47B6-8C1F-CE0F7356E247}"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6295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26D95FAF-57B2-492B-BEEB-3753E6E616E9}" type="datetime1">
              <a:rPr lang="en-US"/>
              <a:pPr/>
              <a:t>8/20/14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71E32B6-07E0-4D61-8911-EBCA566ACE47}"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2EF1822-1C16-446A-A927-2E3679B27B2A}" type="datetime1">
              <a:rPr lang="en-US"/>
              <a:pPr/>
              <a:t>8/20/14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C7FDDB1-3B91-4172-8D8F-AD11E81A583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06B9CF20-9A14-477D-9E69-82F2C7442BFD}" type="datetime1">
              <a:rPr lang="en-US"/>
              <a:pPr/>
              <a:t>8/20/14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3DE984-96DB-40C5-BF07-9AB6F27EAA0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8EBB7D55-1778-4865-8E15-A2D0B932284E}" type="datetime1">
              <a:rPr lang="en-US"/>
              <a:pPr/>
              <a:t>8/20/14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3DCA379-8101-4418-A3D7-7CA2DA94D18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250B3561-BA93-42E5-970C-BA0EB8A4C8A2}" type="datetime1">
              <a:rPr lang="en-US"/>
              <a:pPr/>
              <a:t>8/20/14</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6A2E042-96D0-41A2-9AA8-CF4D4267CADA}"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8E2D418D-5392-483D-94D1-37DFDD2A7028}" type="datetime1">
              <a:rPr lang="en-US"/>
              <a:pPr/>
              <a:t>8/20/14</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B1DC668-445D-4938-B9F0-E17BA682CDD4}"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D01788D-5F58-4B63-9458-F5F902A907E7}" type="datetime1">
              <a:rPr lang="en-US"/>
              <a:pPr/>
              <a:t>8/20/14</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43BCF37-0846-4F09-BDDF-A9826A14F976}"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7B7F3F7-515A-4335-A3E9-370B7ACE7987}" type="datetime1">
              <a:rPr lang="en-US"/>
              <a:pPr/>
              <a:t>8/20/14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FABEB66-4905-4F90-B2D7-4CF25BF526AA}"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0471EA6-834F-41F1-B8B6-C6907E297C87}" type="datetime1">
              <a:rPr lang="en-US"/>
              <a:pPr/>
              <a:t>8/20/14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FD3BA88-2745-490B-8346-D68D8EAFC97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914400" y="1783561"/>
            <a:ext cx="7772400" cy="43124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D2554C6-5499-4314-AE06-42E2F5FA4D8A}" type="datetime1">
              <a:rPr lang="en-US"/>
              <a:pPr/>
              <a:t>8/20/14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C2C55D-344D-4B42-8897-52BCB385B79D}"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26798F0-D220-43E9-AE5C-196AEF21A926}" type="datetime1">
              <a:rPr lang="en-US"/>
              <a:pPr/>
              <a:t>8/20/14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96F5224-613F-45AE-8C01-AD6D25A17A99}"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lstStyle>
          <a:p>
            <a:r>
              <a:rPr lang="en-US" smtClean="0"/>
              <a:t>Click to edit Master 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4" y="512064"/>
            <a:ext cx="7772400" cy="914400"/>
          </a:xfrm>
        </p:spPr>
        <p:txBody>
          <a:bodyPr/>
          <a:lstStyle>
            <a:lvl1pPr>
              <a:defRPr sz="4000"/>
            </a:lvl1pPr>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tx2"/>
                </a:solidFill>
              </a:defRPr>
            </a:lvl1pPr>
            <a:lvl2pPr>
              <a:buNone/>
              <a:defRPr sz="2000" b="1"/>
            </a:lvl2pPr>
            <a:lvl3pPr>
              <a:buNone/>
              <a:defRPr sz="1800" b="1"/>
            </a:lvl3pPr>
            <a:lvl4pPr>
              <a:buNone/>
              <a:defRPr sz="1600" b="1"/>
            </a:lvl4pPr>
            <a:lvl5pPr>
              <a:buNone/>
              <a:defRPr sz="1600" b="1"/>
            </a:lvl5pPr>
          </a:lstStyle>
          <a:p>
            <a:pPr lvl="0"/>
            <a:r>
              <a:rPr lang="en-US" dirty="0"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tx2"/>
                </a:solidFill>
              </a:defRPr>
            </a:lvl1pPr>
            <a:lvl2pPr>
              <a:buNone/>
              <a:defRPr sz="2000" b="1"/>
            </a:lvl2pPr>
            <a:lvl3pPr>
              <a:buNone/>
              <a:defRPr sz="1800" b="1"/>
            </a:lvl3pPr>
            <a:lvl4pPr>
              <a:buNone/>
              <a:defRPr sz="1600" b="1"/>
            </a:lvl4pPr>
            <a:lvl5pPr>
              <a:buNone/>
              <a:defRPr sz="1600" b="1"/>
            </a:lvl5pPr>
          </a:lstStyle>
          <a:p>
            <a:pPr lvl="0"/>
            <a:r>
              <a:rPr lang="en-US" dirty="0"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685800" y="6324600"/>
            <a:ext cx="5029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5" name="Rectangle 11"/>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a typeface="ＭＳ Ｐゴシック" pitchFamily="-64" charset="-128"/>
            </a:endParaRPr>
          </a:p>
        </p:txBody>
      </p:sp>
      <p:cxnSp>
        <p:nvCxnSpPr>
          <p:cNvPr id="6" name="Straight Connector 12"/>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1"/>
          <p:cNvGrpSpPr>
            <a:grpSpLocks/>
          </p:cNvGrpSpPr>
          <p:nvPr/>
        </p:nvGrpSpPr>
        <p:grpSpPr bwMode="auto">
          <a:xfrm rot="5400000">
            <a:off x="8515351" y="1219200"/>
            <a:ext cx="131762" cy="128587"/>
            <a:chOff x="6668087" y="1297746"/>
            <a:chExt cx="161840" cy="156602"/>
          </a:xfrm>
        </p:grpSpPr>
        <p:cxnSp>
          <p:nvCxnSpPr>
            <p:cNvPr id="8" name="Straight Connector 14"/>
            <p:cNvCxnSpPr/>
            <p:nvPr/>
          </p:nvCxnSpPr>
          <p:spPr>
            <a:xfrm rot="16200000">
              <a:off x="6649943" y="1300307"/>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15"/>
            <p:cNvCxnSpPr/>
            <p:nvPr/>
          </p:nvCxnSpPr>
          <p:spPr>
            <a:xfrm rot="16200000" flipV="1">
              <a:off x="6671549" y="1405048"/>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16"/>
            <p:cNvCxnSpPr/>
            <p:nvPr/>
          </p:nvCxnSpPr>
          <p:spPr>
            <a:xfrm rot="5400000" flipH="1">
              <a:off x="6730864"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6"/>
          <p:cNvGrpSpPr>
            <a:grpSpLocks/>
          </p:cNvGrpSpPr>
          <p:nvPr/>
        </p:nvGrpSpPr>
        <p:grpSpPr bwMode="auto">
          <a:xfrm rot="5400000">
            <a:off x="8667751" y="1371600"/>
            <a:ext cx="131762" cy="128587"/>
            <a:chOff x="6668087" y="1297746"/>
            <a:chExt cx="161840" cy="156602"/>
          </a:xfrm>
        </p:grpSpPr>
        <p:cxnSp>
          <p:nvCxnSpPr>
            <p:cNvPr id="12" name="Straight Connector 18"/>
            <p:cNvCxnSpPr/>
            <p:nvPr/>
          </p:nvCxnSpPr>
          <p:spPr>
            <a:xfrm rot="16200000">
              <a:off x="6649943" y="1300307"/>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9"/>
            <p:cNvCxnSpPr/>
            <p:nvPr/>
          </p:nvCxnSpPr>
          <p:spPr>
            <a:xfrm rot="16200000" flipV="1">
              <a:off x="6671549" y="1405048"/>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20"/>
            <p:cNvCxnSpPr/>
            <p:nvPr/>
          </p:nvCxnSpPr>
          <p:spPr>
            <a:xfrm rot="5400000" flipH="1">
              <a:off x="6730864"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2"/>
          <p:cNvGrpSpPr>
            <a:grpSpLocks/>
          </p:cNvGrpSpPr>
          <p:nvPr/>
        </p:nvGrpSpPr>
        <p:grpSpPr bwMode="auto">
          <a:xfrm rot="5400000">
            <a:off x="8320087" y="1474788"/>
            <a:ext cx="131763" cy="128588"/>
            <a:chOff x="6668087" y="1297746"/>
            <a:chExt cx="161840" cy="156602"/>
          </a:xfrm>
        </p:grpSpPr>
        <p:cxnSp>
          <p:nvCxnSpPr>
            <p:cNvPr id="16" name="Straight Connector 23"/>
            <p:cNvCxnSpPr/>
            <p:nvPr/>
          </p:nvCxnSpPr>
          <p:spPr>
            <a:xfrm rot="16200000">
              <a:off x="6649943" y="1300308"/>
              <a:ext cx="88934" cy="79944"/>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24"/>
            <p:cNvCxnSpPr/>
            <p:nvPr/>
          </p:nvCxnSpPr>
          <p:spPr>
            <a:xfrm rot="16200000" flipV="1">
              <a:off x="6671548" y="1405047"/>
              <a:ext cx="125667"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25"/>
            <p:cNvCxnSpPr/>
            <p:nvPr/>
          </p:nvCxnSpPr>
          <p:spPr>
            <a:xfrm rot="5400000" flipH="1">
              <a:off x="6730862"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9" name="Slide Number Placeholder 6"/>
          <p:cNvSpPr>
            <a:spLocks noGrp="1"/>
          </p:cNvSpPr>
          <p:nvPr>
            <p:ph type="sldNum" sz="quarter" idx="10"/>
          </p:nvPr>
        </p:nvSpPr>
        <p:spPr>
          <a:xfrm>
            <a:off x="8610600" y="55563"/>
            <a:ext cx="457200" cy="365125"/>
          </a:xfrm>
        </p:spPr>
        <p:txBody>
          <a:bodyPr/>
          <a:lstStyle>
            <a:lvl1pPr>
              <a:defRPr>
                <a:latin typeface="Corbel" pitchFamily="34" charset="0"/>
              </a:defRPr>
            </a:lvl1pPr>
          </a:lstStyle>
          <a:p>
            <a:fld id="{F449FA76-DE17-4129-A89A-048073187548}"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2.jpeg"/><Relationship Id="rId13"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2" Type="http://schemas.openxmlformats.org/officeDocument/2006/relationships/theme" Target="../theme/theme2.xml"/><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pic>
        <p:nvPicPr>
          <p:cNvPr id="1026" name="Picture 25" descr="star_fade_bg.jpg"/>
          <p:cNvPicPr>
            <a:picLocks noChangeAspect="1"/>
          </p:cNvPicPr>
          <p:nvPr/>
        </p:nvPicPr>
        <p:blipFill>
          <a:blip r:embed="rId12"/>
          <a:srcRect/>
          <a:stretch>
            <a:fillRect/>
          </a:stretch>
        </p:blipFill>
        <p:spPr bwMode="auto">
          <a:xfrm>
            <a:off x="6618288" y="0"/>
            <a:ext cx="2525712" cy="6858000"/>
          </a:xfrm>
          <a:prstGeom prst="rect">
            <a:avLst/>
          </a:prstGeom>
          <a:noFill/>
          <a:ln w="9525">
            <a:noFill/>
            <a:miter lim="800000"/>
            <a:headEnd/>
            <a:tailEnd/>
          </a:ln>
        </p:spPr>
      </p:pic>
      <p:pic>
        <p:nvPicPr>
          <p:cNvPr id="1027" name="Picture 24" descr="star_fade_bg.jpg"/>
          <p:cNvPicPr>
            <a:picLocks noChangeAspect="1"/>
          </p:cNvPicPr>
          <p:nvPr/>
        </p:nvPicPr>
        <p:blipFill>
          <a:blip r:embed="rId12"/>
          <a:srcRect/>
          <a:stretch>
            <a:fillRect/>
          </a:stretch>
        </p:blipFill>
        <p:spPr bwMode="auto">
          <a:xfrm>
            <a:off x="4724400" y="0"/>
            <a:ext cx="2525713" cy="6858000"/>
          </a:xfrm>
          <a:prstGeom prst="rect">
            <a:avLst/>
          </a:prstGeom>
          <a:noFill/>
          <a:ln w="9525">
            <a:noFill/>
            <a:miter lim="800000"/>
            <a:headEnd/>
            <a:tailEnd/>
          </a:ln>
        </p:spPr>
      </p:pic>
      <p:pic>
        <p:nvPicPr>
          <p:cNvPr id="1028" name="Picture 23" descr="star_fade_bg.jpg"/>
          <p:cNvPicPr>
            <a:picLocks noChangeAspect="1"/>
          </p:cNvPicPr>
          <p:nvPr/>
        </p:nvPicPr>
        <p:blipFill>
          <a:blip r:embed="rId12"/>
          <a:srcRect/>
          <a:stretch>
            <a:fillRect/>
          </a:stretch>
        </p:blipFill>
        <p:spPr bwMode="auto">
          <a:xfrm>
            <a:off x="2362200" y="0"/>
            <a:ext cx="2525713" cy="6858000"/>
          </a:xfrm>
          <a:prstGeom prst="rect">
            <a:avLst/>
          </a:prstGeom>
          <a:noFill/>
          <a:ln w="9525">
            <a:noFill/>
            <a:miter lim="800000"/>
            <a:headEnd/>
            <a:tailEnd/>
          </a:ln>
        </p:spPr>
      </p:pic>
      <p:pic>
        <p:nvPicPr>
          <p:cNvPr id="1029" name="Picture 20" descr="star_fade_bg.jpg"/>
          <p:cNvPicPr>
            <a:picLocks noChangeAspect="1"/>
          </p:cNvPicPr>
          <p:nvPr/>
        </p:nvPicPr>
        <p:blipFill>
          <a:blip r:embed="rId12"/>
          <a:srcRect/>
          <a:stretch>
            <a:fillRect/>
          </a:stretch>
        </p:blipFill>
        <p:spPr bwMode="auto">
          <a:xfrm>
            <a:off x="0" y="0"/>
            <a:ext cx="2525713" cy="6858000"/>
          </a:xfrm>
          <a:prstGeom prst="rect">
            <a:avLst/>
          </a:prstGeom>
          <a:noFill/>
          <a:ln w="9525">
            <a:noFill/>
            <a:miter lim="800000"/>
            <a:headEnd/>
            <a:tailEnd/>
          </a:ln>
        </p:spPr>
      </p:pic>
      <p:sp>
        <p:nvSpPr>
          <p:cNvPr id="22" name="Title Placeholder 21"/>
          <p:cNvSpPr>
            <a:spLocks noGrp="1"/>
          </p:cNvSpPr>
          <p:nvPr>
            <p:ph type="title"/>
          </p:nvPr>
        </p:nvSpPr>
        <p:spPr>
          <a:xfrm>
            <a:off x="914400" y="512763"/>
            <a:ext cx="7772400" cy="914400"/>
          </a:xfrm>
          <a:prstGeom prst="rect">
            <a:avLst/>
          </a:prstGeom>
        </p:spPr>
        <p:txBody>
          <a:bodyPr vert="horz" wrap="square" lIns="91440" tIns="45720" rIns="91440" bIns="45720" numCol="1" anchor="t" anchorCtr="0" compatLnSpc="1">
            <a:prstTxWarp prst="textNoShape">
              <a:avLst/>
            </a:prstTxWarp>
            <a:noAutofit/>
          </a:bodyPr>
          <a:lstStyle/>
          <a:p>
            <a:pPr lvl="0"/>
            <a:r>
              <a:rPr lang="en-US" smtClean="0"/>
              <a:t>Click to edit Master title style</a:t>
            </a:r>
          </a:p>
        </p:txBody>
      </p:sp>
      <p:sp>
        <p:nvSpPr>
          <p:cNvPr id="1031"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2" name="Picture 29" descr="cimss_logo.tif"/>
          <p:cNvPicPr>
            <a:picLocks noChangeAspect="1"/>
          </p:cNvPicPr>
          <p:nvPr/>
        </p:nvPicPr>
        <p:blipFill>
          <a:blip r:embed="rId13"/>
          <a:srcRect/>
          <a:stretch>
            <a:fillRect/>
          </a:stretch>
        </p:blipFill>
        <p:spPr bwMode="auto">
          <a:xfrm>
            <a:off x="212725" y="6019800"/>
            <a:ext cx="852488" cy="577850"/>
          </a:xfrm>
          <a:prstGeom prst="rect">
            <a:avLst/>
          </a:prstGeom>
          <a:noFill/>
          <a:ln w="9525">
            <a:noFill/>
            <a:miter lim="800000"/>
            <a:headEnd/>
            <a:tailEnd/>
          </a:ln>
        </p:spPr>
      </p:pic>
      <p:sp>
        <p:nvSpPr>
          <p:cNvPr id="10" name="TextBox 9"/>
          <p:cNvSpPr txBox="1"/>
          <p:nvPr/>
        </p:nvSpPr>
        <p:spPr>
          <a:xfrm>
            <a:off x="1050925" y="6283325"/>
            <a:ext cx="3810000" cy="369888"/>
          </a:xfrm>
          <a:prstGeom prst="rect">
            <a:avLst/>
          </a:prstGeom>
          <a:noFill/>
        </p:spPr>
        <p:txBody>
          <a:bodyPr>
            <a:spAutoFit/>
          </a:bodyPr>
          <a:lstStyle/>
          <a:p>
            <a:r>
              <a:rPr lang="en-US" sz="900">
                <a:solidFill>
                  <a:srgbClr val="FFF1CE"/>
                </a:solidFill>
                <a:latin typeface="Corbel" pitchFamily="34" charset="0"/>
              </a:rPr>
              <a:t>Cooperative Institute for Meteorological Satellite Studies</a:t>
            </a:r>
          </a:p>
          <a:p>
            <a:r>
              <a:rPr lang="en-US" sz="900">
                <a:latin typeface="Corbel" pitchFamily="34" charset="0"/>
              </a:rPr>
              <a:t>University of Wisconsin - Madison</a:t>
            </a:r>
          </a:p>
        </p:txBody>
      </p:sp>
      <p:sp>
        <p:nvSpPr>
          <p:cNvPr id="11" name="Slide Number Placeholder 10"/>
          <p:cNvSpPr>
            <a:spLocks noGrp="1"/>
          </p:cNvSpPr>
          <p:nvPr>
            <p:ph type="sldNum" sz="quarter" idx="4"/>
          </p:nvPr>
        </p:nvSpPr>
        <p:spPr>
          <a:xfrm>
            <a:off x="8250238" y="6413500"/>
            <a:ext cx="457200" cy="228600"/>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FFF1CE"/>
                </a:solidFill>
              </a:defRPr>
            </a:lvl1pPr>
          </a:lstStyle>
          <a:p>
            <a:fld id="{B8DE923F-8878-4015-8D83-0E521E1A3168}"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Lst>
  <p:timing>
    <p:tnLst>
      <p:par>
        <p:cTn id="1" dur="indefinite" restart="never" nodeType="tmRoot"/>
      </p:par>
    </p:tnLst>
  </p:timing>
  <p:hf hdr="0" ftr="0" dt="0"/>
  <p:txStyles>
    <p:titleStyle>
      <a:lvl1pPr algn="l" rtl="0" eaLnBrk="0" fontAlgn="base" hangingPunct="0">
        <a:spcBef>
          <a:spcPct val="0"/>
        </a:spcBef>
        <a:spcAft>
          <a:spcPct val="0"/>
        </a:spcAft>
        <a:defRPr sz="3600" kern="1200" spc="-100">
          <a:solidFill>
            <a:srgbClr val="C1EEFF"/>
          </a:solidFill>
          <a:latin typeface="Arial" pitchFamily="4" charset="0"/>
          <a:ea typeface="ＭＳ Ｐゴシック" pitchFamily="4" charset="-128"/>
          <a:cs typeface="ＭＳ Ｐゴシック" pitchFamily="4" charset="-128"/>
        </a:defRPr>
      </a:lvl1pPr>
      <a:lvl2pPr algn="l" rtl="0" eaLnBrk="0" fontAlgn="base" hangingPunct="0">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2pPr>
      <a:lvl3pPr algn="l" rtl="0" eaLnBrk="0" fontAlgn="base" hangingPunct="0">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3pPr>
      <a:lvl4pPr algn="l" rtl="0" eaLnBrk="0" fontAlgn="base" hangingPunct="0">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4pPr>
      <a:lvl5pPr algn="l" rtl="0" eaLnBrk="0" fontAlgn="base" hangingPunct="0">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5pPr>
      <a:lvl6pPr marL="457200" algn="l" rtl="0" fontAlgn="base">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fontAlgn="base">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fontAlgn="base">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fontAlgn="base">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0" fontAlgn="base" hangingPunct="0">
        <a:spcBef>
          <a:spcPts val="700"/>
        </a:spcBef>
        <a:spcAft>
          <a:spcPct val="0"/>
        </a:spcAft>
        <a:buClr>
          <a:srgbClr val="A7D6FF"/>
        </a:buClr>
        <a:buSzPct val="95000"/>
        <a:buFont typeface="Wingdings" pitchFamily="2" charset="2"/>
        <a:buChar char=""/>
        <a:defRPr sz="3000" kern="1200">
          <a:solidFill>
            <a:schemeClr val="tx1"/>
          </a:solidFill>
          <a:latin typeface="+mn-lt"/>
          <a:ea typeface="ＭＳ Ｐゴシック" pitchFamily="4" charset="-128"/>
          <a:cs typeface="ＭＳ Ｐゴシック" pitchFamily="4" charset="-128"/>
        </a:defRPr>
      </a:lvl1pPr>
      <a:lvl2pPr marL="739775" indent="-285750" algn="l" rtl="0" eaLnBrk="0" fontAlgn="base" hangingPunct="0">
        <a:spcBef>
          <a:spcPct val="20000"/>
        </a:spcBef>
        <a:spcAft>
          <a:spcPct val="0"/>
        </a:spcAft>
        <a:buClr>
          <a:srgbClr val="A7D6FF"/>
        </a:buClr>
        <a:buSzPct val="90000"/>
        <a:buFont typeface="Wingdings" pitchFamily="2" charset="2"/>
        <a:buChar char=""/>
        <a:defRPr sz="2600" kern="1200">
          <a:solidFill>
            <a:schemeClr val="tx1"/>
          </a:solidFill>
          <a:latin typeface="+mn-lt"/>
          <a:ea typeface="ＭＳ Ｐゴシック" pitchFamily="4" charset="-128"/>
          <a:cs typeface="+mn-cs"/>
        </a:defRPr>
      </a:lvl2pPr>
      <a:lvl3pPr marL="995363" indent="-228600" algn="l" rtl="0" eaLnBrk="0" fontAlgn="base" hangingPunct="0">
        <a:spcBef>
          <a:spcPct val="20000"/>
        </a:spcBef>
        <a:spcAft>
          <a:spcPct val="0"/>
        </a:spcAft>
        <a:buClr>
          <a:srgbClr val="A7D6FF"/>
        </a:buClr>
        <a:buFont typeface="Wingdings 2" pitchFamily="18" charset="2"/>
        <a:buChar char=""/>
        <a:defRPr sz="2400" kern="1200">
          <a:solidFill>
            <a:schemeClr val="tx1"/>
          </a:solidFill>
          <a:latin typeface="+mn-lt"/>
          <a:ea typeface="ＭＳ Ｐゴシック" pitchFamily="4" charset="-128"/>
          <a:cs typeface="+mn-cs"/>
        </a:defRPr>
      </a:lvl3pPr>
      <a:lvl4pPr marL="1260475" indent="-228600" algn="l" rtl="0" eaLnBrk="0" fontAlgn="base" hangingPunct="0">
        <a:spcBef>
          <a:spcPct val="20000"/>
        </a:spcBef>
        <a:spcAft>
          <a:spcPct val="0"/>
        </a:spcAft>
        <a:buClr>
          <a:srgbClr val="A7D6FF"/>
        </a:buClr>
        <a:buSzPct val="80000"/>
        <a:buFont typeface="Arial" charset="0"/>
        <a:buChar char="•"/>
        <a:defRPr sz="2200" kern="1200">
          <a:solidFill>
            <a:schemeClr val="tx1"/>
          </a:solidFill>
          <a:latin typeface="+mn-lt"/>
          <a:ea typeface="ＭＳ Ｐゴシック" pitchFamily="4" charset="-128"/>
          <a:cs typeface="+mn-cs"/>
        </a:defRPr>
      </a:lvl4pPr>
      <a:lvl5pPr marL="1481138" indent="-209550" algn="l" rtl="0" eaLnBrk="0" fontAlgn="base" hangingPunct="0">
        <a:spcBef>
          <a:spcPct val="20000"/>
        </a:spcBef>
        <a:spcAft>
          <a:spcPct val="0"/>
        </a:spcAft>
        <a:buClr>
          <a:srgbClr val="A7D6FF"/>
        </a:buClr>
        <a:buSzPct val="80000"/>
        <a:buFont typeface="Wingdings 2" pitchFamily="18" charset="2"/>
        <a:buChar char=""/>
        <a:defRPr sz="2000" kern="1200">
          <a:solidFill>
            <a:schemeClr val="tx1"/>
          </a:solidFill>
          <a:latin typeface="+mn-lt"/>
          <a:ea typeface="ＭＳ Ｐゴシック" pitchFamily="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56DADD03-1961-44B7-8198-B207FFD79819}" type="datetime1">
              <a:rPr lang="en-US"/>
              <a:pPr/>
              <a:t>8/20/14</a:t>
            </a:fld>
            <a:endParaRPr lang="en-US"/>
          </a:p>
        </p:txBody>
      </p:sp>
      <p:sp>
        <p:nvSpPr>
          <p:cNvPr id="24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4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12257D8-9E74-4ACF-8230-3BDAFE0F7AD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11.emf"/><Relationship Id="rId1" Type="http://schemas.openxmlformats.org/officeDocument/2006/relationships/vmlDrawing" Target="../drawings/vmlDrawing1.vml"/><Relationship Id="rId2"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37.png"/><Relationship Id="rId5" Type="http://schemas.openxmlformats.org/officeDocument/2006/relationships/oleObject" Target="../embeddings/oleObject2.bin"/><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 Id="rId3"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mdpi.com/2072-4292/5/12/6223" TargetMode="External"/><Relationship Id="rId3" Type="http://schemas.openxmlformats.org/officeDocument/2006/relationships/hyperlink" Target="http://dx.doi.org/10.1175/JCLI-D-11-00267.1"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5" name="Subtitle 10"/>
          <p:cNvSpPr>
            <a:spLocks noGrp="1"/>
          </p:cNvSpPr>
          <p:nvPr>
            <p:ph type="subTitle" idx="1"/>
          </p:nvPr>
        </p:nvSpPr>
        <p:spPr>
          <a:xfrm>
            <a:off x="1311965" y="3082193"/>
            <a:ext cx="7772400" cy="3711053"/>
          </a:xfrm>
        </p:spPr>
        <p:txBody>
          <a:bodyPr/>
          <a:lstStyle/>
          <a:p>
            <a:pPr>
              <a:spcBef>
                <a:spcPct val="0"/>
              </a:spcBef>
            </a:pPr>
            <a:r>
              <a:rPr lang="en-US" sz="3600" dirty="0" smtClean="0">
                <a:ea typeface="ＭＳ Ｐゴシック" pitchFamily="-64" charset="-128"/>
              </a:rPr>
              <a:t>Steve Ackerman</a:t>
            </a:r>
          </a:p>
          <a:p>
            <a:pPr>
              <a:spcBef>
                <a:spcPct val="0"/>
              </a:spcBef>
            </a:pPr>
            <a:r>
              <a:rPr lang="en-US" sz="3200" dirty="0" smtClean="0">
                <a:ea typeface="ＭＳ Ｐゴシック" pitchFamily="-64" charset="-128"/>
              </a:rPr>
              <a:t>P. </a:t>
            </a:r>
            <a:r>
              <a:rPr lang="en-US" sz="3200" dirty="0" err="1" smtClean="0">
                <a:ea typeface="ＭＳ Ｐゴシック" pitchFamily="-64" charset="-128"/>
              </a:rPr>
              <a:t>Menzel</a:t>
            </a:r>
            <a:r>
              <a:rPr lang="en-US" sz="3200" dirty="0" smtClean="0">
                <a:ea typeface="ＭＳ Ｐゴシック" pitchFamily="-64" charset="-128"/>
              </a:rPr>
              <a:t>, R. Frey, K. </a:t>
            </a:r>
            <a:r>
              <a:rPr lang="en-US" sz="3200" dirty="0" err="1" smtClean="0">
                <a:ea typeface="ＭＳ Ｐゴシック" pitchFamily="-64" charset="-128"/>
              </a:rPr>
              <a:t>Strabala</a:t>
            </a:r>
            <a:r>
              <a:rPr lang="en-US" sz="3200" dirty="0" smtClean="0">
                <a:ea typeface="ＭＳ Ｐゴシック" pitchFamily="-64" charset="-128"/>
              </a:rPr>
              <a:t>, </a:t>
            </a:r>
            <a:br>
              <a:rPr lang="en-US" sz="3200" dirty="0" smtClean="0">
                <a:ea typeface="ＭＳ Ｐゴシック" pitchFamily="-64" charset="-128"/>
              </a:rPr>
            </a:br>
            <a:r>
              <a:rPr lang="en-US" sz="3200" dirty="0" smtClean="0">
                <a:ea typeface="ＭＳ Ｐゴシック" pitchFamily="-64" charset="-128"/>
              </a:rPr>
              <a:t>R </a:t>
            </a:r>
            <a:r>
              <a:rPr lang="en-US" sz="3200" dirty="0" err="1" smtClean="0">
                <a:ea typeface="ＭＳ Ｐゴシック" pitchFamily="-64" charset="-128"/>
              </a:rPr>
              <a:t>Holz</a:t>
            </a:r>
            <a:r>
              <a:rPr lang="en-US" sz="3200" dirty="0" smtClean="0">
                <a:ea typeface="ＭＳ Ｐゴシック" pitchFamily="-64" charset="-128"/>
              </a:rPr>
              <a:t>, B Maddux</a:t>
            </a:r>
          </a:p>
          <a:p>
            <a:pPr>
              <a:spcBef>
                <a:spcPct val="0"/>
              </a:spcBef>
            </a:pPr>
            <a:endParaRPr lang="en-US" sz="3600" dirty="0">
              <a:ea typeface="ＭＳ Ｐゴシック" pitchFamily="-64" charset="-128"/>
            </a:endParaRPr>
          </a:p>
          <a:p>
            <a:pPr>
              <a:spcBef>
                <a:spcPct val="0"/>
              </a:spcBef>
            </a:pPr>
            <a:r>
              <a:rPr lang="en-US" sz="3600" dirty="0" smtClean="0">
                <a:ea typeface="ＭＳ Ｐゴシック" pitchFamily="-64" charset="-128"/>
              </a:rPr>
              <a:t>Director, Cooperative Institute for Meteorological </a:t>
            </a:r>
            <a:r>
              <a:rPr lang="en-US" sz="3600" dirty="0">
                <a:ea typeface="ＭＳ Ｐゴシック" pitchFamily="-64" charset="-128"/>
              </a:rPr>
              <a:t>S</a:t>
            </a:r>
            <a:r>
              <a:rPr lang="en-US" sz="3600" dirty="0" smtClean="0">
                <a:ea typeface="ＭＳ Ｐゴシック" pitchFamily="-64" charset="-128"/>
              </a:rPr>
              <a:t>atellite Studies</a:t>
            </a:r>
          </a:p>
          <a:p>
            <a:pPr>
              <a:spcBef>
                <a:spcPct val="0"/>
              </a:spcBef>
            </a:pPr>
            <a:r>
              <a:rPr lang="en-US" sz="3600" dirty="0" smtClean="0">
                <a:ea typeface="ＭＳ Ｐゴシック" pitchFamily="-64" charset="-128"/>
              </a:rPr>
              <a:t>University of Wisconsin-Madison</a:t>
            </a:r>
            <a:endParaRPr lang="en-US" sz="3600" dirty="0">
              <a:ea typeface="ＭＳ Ｐゴシック" pitchFamily="-64" charset="-128"/>
            </a:endParaRPr>
          </a:p>
          <a:p>
            <a:pPr>
              <a:spcBef>
                <a:spcPct val="0"/>
              </a:spcBef>
            </a:pPr>
            <a:endParaRPr lang="en-US" sz="3600" dirty="0" smtClean="0">
              <a:ea typeface="ＭＳ Ｐゴシック" pitchFamily="-64"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4769" y="594516"/>
            <a:ext cx="2559437" cy="2487677"/>
          </a:xfrm>
          <a:prstGeom prst="rect">
            <a:avLst/>
          </a:prstGeom>
        </p:spPr>
      </p:pic>
      <p:sp>
        <p:nvSpPr>
          <p:cNvPr id="4" name="TextBox 3"/>
          <p:cNvSpPr txBox="1"/>
          <p:nvPr/>
        </p:nvSpPr>
        <p:spPr>
          <a:xfrm>
            <a:off x="1311965" y="218661"/>
            <a:ext cx="6728792" cy="523220"/>
          </a:xfrm>
          <a:prstGeom prst="rect">
            <a:avLst/>
          </a:prstGeom>
          <a:noFill/>
        </p:spPr>
        <p:txBody>
          <a:bodyPr wrap="square" rtlCol="0">
            <a:spAutoFit/>
          </a:bodyPr>
          <a:lstStyle/>
          <a:p>
            <a:pPr algn="ctr"/>
            <a:r>
              <a:rPr lang="en-US" sz="2800" dirty="0" smtClean="0"/>
              <a:t>MODIS Cloud MASK MOD35</a:t>
            </a:r>
            <a:endParaRPr lang="en-US"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87977" y="266700"/>
            <a:ext cx="7772400" cy="1143000"/>
          </a:xfrm>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txBody>
          <a:bodyPr lIns="90488" tIns="44450" rIns="90488" bIns="44450"/>
          <a:lstStyle/>
          <a:p>
            <a:pPr algn="l"/>
            <a:r>
              <a:rPr lang="en-US" dirty="0" smtClean="0"/>
              <a:t>Cloud detection Threshold approach</a:t>
            </a:r>
            <a:endParaRPr lang="en-US" dirty="0"/>
          </a:p>
        </p:txBody>
      </p:sp>
      <p:sp>
        <p:nvSpPr>
          <p:cNvPr id="54275" name="Rectangle 3"/>
          <p:cNvSpPr>
            <a:spLocks noGrp="1" noChangeArrowheads="1"/>
          </p:cNvSpPr>
          <p:nvPr>
            <p:ph type="body" sz="half" idx="2"/>
          </p:nvPr>
        </p:nvSpPr>
        <p:spPr>
          <a:xfrm>
            <a:off x="4648200" y="1219200"/>
            <a:ext cx="4267200" cy="5334000"/>
          </a:xfrm>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txBody>
          <a:bodyPr lIns="90488" tIns="44450" rIns="90488" bIns="44450"/>
          <a:lstStyle/>
          <a:p>
            <a:pPr>
              <a:lnSpc>
                <a:spcPct val="90000"/>
              </a:lnSpc>
              <a:buFont typeface="Wingdings" pitchFamily="2" charset="2"/>
              <a:buChar char="q"/>
            </a:pPr>
            <a:r>
              <a:rPr lang="en-US" sz="2800" dirty="0"/>
              <a:t>Each test returns a confidence (F</a:t>
            </a:r>
            <a:r>
              <a:rPr lang="en-US" sz="2800" baseline="-25000" dirty="0"/>
              <a:t> </a:t>
            </a:r>
            <a:r>
              <a:rPr lang="en-US" sz="2800" dirty="0"/>
              <a:t>) ranging from 0 to 1.</a:t>
            </a:r>
          </a:p>
          <a:p>
            <a:pPr>
              <a:lnSpc>
                <a:spcPct val="90000"/>
              </a:lnSpc>
              <a:buFont typeface="Wingdings" pitchFamily="2" charset="2"/>
              <a:buChar char="q"/>
            </a:pPr>
            <a:r>
              <a:rPr lang="en-US" sz="2800" dirty="0"/>
              <a:t>Similar tests are grouped and minimum confidence selected [min (F</a:t>
            </a:r>
            <a:r>
              <a:rPr lang="en-US" sz="2800" baseline="-25000" dirty="0"/>
              <a:t>i </a:t>
            </a:r>
            <a:r>
              <a:rPr lang="en-US" sz="2800" dirty="0"/>
              <a:t>) ]</a:t>
            </a:r>
          </a:p>
          <a:p>
            <a:pPr>
              <a:lnSpc>
                <a:spcPct val="90000"/>
              </a:lnSpc>
              <a:buFont typeface="Wingdings" pitchFamily="2" charset="2"/>
              <a:buChar char="q"/>
            </a:pPr>
            <a:r>
              <a:rPr lang="en-US" sz="2800" dirty="0"/>
              <a:t>Quality Flag is 							</a:t>
            </a:r>
          </a:p>
          <a:p>
            <a:pPr>
              <a:lnSpc>
                <a:spcPct val="90000"/>
              </a:lnSpc>
              <a:buFont typeface="Wingdings" pitchFamily="2" charset="2"/>
              <a:buChar char="q"/>
            </a:pPr>
            <a:r>
              <a:rPr lang="en-US" sz="2800" dirty="0"/>
              <a:t>Four values; </a:t>
            </a:r>
            <a:r>
              <a:rPr lang="en-US" sz="2800" dirty="0" smtClean="0"/>
              <a:t>, &gt;.66</a:t>
            </a:r>
            <a:r>
              <a:rPr lang="en-US" sz="2800" dirty="0"/>
              <a:t>, &gt;.95 and &gt;.99</a:t>
            </a:r>
          </a:p>
        </p:txBody>
      </p:sp>
      <p:graphicFrame>
        <p:nvGraphicFramePr>
          <p:cNvPr id="54277" name="Object 5">
            <a:hlinkClick r:id="" action="ppaction://ole?verb=0"/>
          </p:cNvPr>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551826251"/>
              </p:ext>
            </p:extLst>
          </p:nvPr>
        </p:nvGraphicFramePr>
        <p:xfrm>
          <a:off x="5462588" y="4572000"/>
          <a:ext cx="1573212" cy="638175"/>
        </p:xfrm>
        <a:graphic>
          <a:graphicData uri="http://schemas.openxmlformats.org/presentationml/2006/ole">
            <p:oleObj spid="_x0000_s63604" name="Equation" r:id="rId4" imgW="1116000" imgH="457200" progId="Equation">
              <p:embed/>
            </p:oleObj>
          </a:graphicData>
        </a:graphic>
      </p:graphicFrame>
      <p:pic>
        <p:nvPicPr>
          <p:cNvPr id="63490" name="Picture 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7977" y="1765005"/>
            <a:ext cx="4227565" cy="26368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4279793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2" name="Picture 2" descr="CM6B02NOC"/>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32401" b="16000"/>
          <a:stretch>
            <a:fillRect/>
          </a:stretch>
        </p:blipFill>
        <p:spPr bwMode="auto">
          <a:xfrm>
            <a:off x="381000" y="1143000"/>
            <a:ext cx="2708275" cy="4038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6083" name="Picture 3" descr="CM6B18NOC"/>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32401" b="16000"/>
          <a:stretch>
            <a:fillRect/>
          </a:stretch>
        </p:blipFill>
        <p:spPr bwMode="auto">
          <a:xfrm>
            <a:off x="3124200" y="1143000"/>
            <a:ext cx="2708275" cy="4038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6084" name="Picture 4" descr="CM6B26NOC"/>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32401" b="16000"/>
          <a:stretch>
            <a:fillRect/>
          </a:stretch>
        </p:blipFill>
        <p:spPr bwMode="auto">
          <a:xfrm>
            <a:off x="5867400" y="1143000"/>
            <a:ext cx="2708275" cy="4038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6085" name="Text Box 5"/>
          <p:cNvSpPr txBox="1">
            <a:spLocks noChangeArrowheads="1"/>
          </p:cNvSpPr>
          <p:nvPr/>
        </p:nvSpPr>
        <p:spPr bwMode="auto">
          <a:xfrm>
            <a:off x="1646238" y="533400"/>
            <a:ext cx="5824537" cy="4000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spAutoFit/>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algn="ctr" eaLnBrk="1" hangingPunct="1">
              <a:spcBef>
                <a:spcPct val="0"/>
              </a:spcBef>
              <a:buClrTx/>
              <a:buSzTx/>
              <a:buFontTx/>
              <a:buNone/>
            </a:pPr>
            <a:r>
              <a:rPr lang="en-US" altLang="en-US" sz="2000">
                <a:latin typeface="Arial" panose="020B0604020202020204" pitchFamily="34" charset="0"/>
              </a:rPr>
              <a:t>Example: Collection 6 MOD35 Cloud Test Results</a:t>
            </a:r>
          </a:p>
        </p:txBody>
      </p:sp>
      <p:sp>
        <p:nvSpPr>
          <p:cNvPr id="46086" name="Text Box 6"/>
          <p:cNvSpPr txBox="1">
            <a:spLocks noChangeArrowheads="1"/>
          </p:cNvSpPr>
          <p:nvPr/>
        </p:nvSpPr>
        <p:spPr bwMode="auto">
          <a:xfrm>
            <a:off x="693738" y="5121275"/>
            <a:ext cx="3003550" cy="10779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0"/>
              </a:spcBef>
              <a:buClrTx/>
              <a:buSzTx/>
              <a:buFontTx/>
              <a:buNone/>
            </a:pPr>
            <a:r>
              <a:rPr lang="en-US" altLang="en-US" sz="1600">
                <a:latin typeface="Arial" panose="020B0604020202020204" pitchFamily="34" charset="0"/>
              </a:rPr>
              <a:t>Final Confidence of Clear Sky</a:t>
            </a:r>
            <a:endParaRPr lang="en-US" altLang="en-US" sz="1200">
              <a:latin typeface="Arial" panose="020B0604020202020204" pitchFamily="34" charset="0"/>
            </a:endParaRPr>
          </a:p>
          <a:p>
            <a:pPr eaLnBrk="1" hangingPunct="1">
              <a:spcBef>
                <a:spcPct val="0"/>
              </a:spcBef>
              <a:buClrTx/>
              <a:buSzTx/>
              <a:buFontTx/>
              <a:buNone/>
            </a:pPr>
            <a:r>
              <a:rPr lang="en-US" altLang="en-US" sz="1200">
                <a:latin typeface="Arial" panose="020B0604020202020204" pitchFamily="34" charset="0"/>
              </a:rPr>
              <a:t>Green     confident clear</a:t>
            </a:r>
          </a:p>
          <a:p>
            <a:pPr eaLnBrk="1" hangingPunct="1">
              <a:spcBef>
                <a:spcPct val="0"/>
              </a:spcBef>
              <a:buClrTx/>
              <a:buSzTx/>
              <a:buFontTx/>
              <a:buNone/>
            </a:pPr>
            <a:r>
              <a:rPr lang="en-US" altLang="en-US" sz="1200">
                <a:latin typeface="Arial" panose="020B0604020202020204" pitchFamily="34" charset="0"/>
              </a:rPr>
              <a:t>Blue        probably clear</a:t>
            </a:r>
          </a:p>
          <a:p>
            <a:pPr eaLnBrk="1" hangingPunct="1">
              <a:spcBef>
                <a:spcPct val="0"/>
              </a:spcBef>
              <a:buClrTx/>
              <a:buSzTx/>
              <a:buFontTx/>
              <a:buNone/>
            </a:pPr>
            <a:r>
              <a:rPr lang="en-US" altLang="en-US" sz="1200">
                <a:latin typeface="Arial" panose="020B0604020202020204" pitchFamily="34" charset="0"/>
              </a:rPr>
              <a:t>Red        probably cloudy</a:t>
            </a:r>
          </a:p>
          <a:p>
            <a:pPr eaLnBrk="1" hangingPunct="1">
              <a:spcBef>
                <a:spcPct val="0"/>
              </a:spcBef>
              <a:buClrTx/>
              <a:buSzTx/>
              <a:buFontTx/>
              <a:buNone/>
            </a:pPr>
            <a:r>
              <a:rPr lang="en-US" altLang="en-US" sz="1200">
                <a:latin typeface="Arial" panose="020B0604020202020204" pitchFamily="34" charset="0"/>
              </a:rPr>
              <a:t>White     confident cloudy</a:t>
            </a:r>
          </a:p>
        </p:txBody>
      </p:sp>
      <p:sp>
        <p:nvSpPr>
          <p:cNvPr id="46087" name="Text Box 7"/>
          <p:cNvSpPr txBox="1">
            <a:spLocks noChangeArrowheads="1"/>
          </p:cNvSpPr>
          <p:nvPr/>
        </p:nvSpPr>
        <p:spPr bwMode="auto">
          <a:xfrm>
            <a:off x="3419475" y="5257800"/>
            <a:ext cx="2143125" cy="3365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spAutoFit/>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algn="ctr" eaLnBrk="1" hangingPunct="1">
              <a:spcBef>
                <a:spcPct val="0"/>
              </a:spcBef>
              <a:buClrTx/>
              <a:buSzTx/>
              <a:buFontTx/>
              <a:buNone/>
            </a:pPr>
            <a:r>
              <a:rPr lang="en-US" altLang="en-US" sz="1600">
                <a:latin typeface="Arial" panose="020B0604020202020204" pitchFamily="34" charset="0"/>
              </a:rPr>
              <a:t>11-3.9 </a:t>
            </a:r>
            <a:r>
              <a:rPr lang="en-US" altLang="en-US" sz="1600">
                <a:latin typeface="Symbol" panose="05050102010706020507" pitchFamily="18" charset="2"/>
              </a:rPr>
              <a:t>m</a:t>
            </a:r>
            <a:r>
              <a:rPr lang="en-US" altLang="en-US" sz="1600">
                <a:latin typeface="Arial" panose="020B0604020202020204" pitchFamily="34" charset="0"/>
              </a:rPr>
              <a:t>m Cloud Test</a:t>
            </a:r>
          </a:p>
        </p:txBody>
      </p:sp>
      <p:sp>
        <p:nvSpPr>
          <p:cNvPr id="46088" name="Text Box 8"/>
          <p:cNvSpPr txBox="1">
            <a:spLocks noChangeArrowheads="1"/>
          </p:cNvSpPr>
          <p:nvPr/>
        </p:nvSpPr>
        <p:spPr bwMode="auto">
          <a:xfrm>
            <a:off x="6269038" y="5260975"/>
            <a:ext cx="2003425" cy="33813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spAutoFit/>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algn="ctr" eaLnBrk="1" hangingPunct="1">
              <a:spcBef>
                <a:spcPct val="0"/>
              </a:spcBef>
              <a:buClrTx/>
              <a:buSzTx/>
              <a:buFontTx/>
              <a:buNone/>
            </a:pPr>
            <a:r>
              <a:rPr lang="en-US" altLang="en-US" sz="1600">
                <a:latin typeface="Arial" panose="020B0604020202020204" pitchFamily="34" charset="0"/>
              </a:rPr>
              <a:t>IR “SST” Cloud Test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90578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Validation…. Assume a truth</a:t>
            </a:r>
            <a:endParaRPr lang="en-US" dirty="0"/>
          </a:p>
        </p:txBody>
      </p:sp>
      <p:sp>
        <p:nvSpPr>
          <p:cNvPr id="5" name="Slide Number Placeholder 4"/>
          <p:cNvSpPr>
            <a:spLocks noGrp="1"/>
          </p:cNvSpPr>
          <p:nvPr>
            <p:ph type="sldNum" sz="quarter" idx="4294967295"/>
          </p:nvPr>
        </p:nvSpPr>
        <p:spPr>
          <a:xfrm>
            <a:off x="7239000" y="6248400"/>
            <a:ext cx="1905000" cy="457200"/>
          </a:xfrm>
        </p:spPr>
        <p:txBody>
          <a:bodyPr/>
          <a:lstStyle/>
          <a:p>
            <a:fld id="{E203BF8C-68C8-47B6-8C1F-CE0F7356E247}" type="slidenum">
              <a:rPr lang="en-US" smtClean="0"/>
              <a:pPr/>
              <a:t>12</a:t>
            </a:fld>
            <a:endParaRPr lang="en-US"/>
          </a:p>
        </p:txBody>
      </p:sp>
      <p:sp>
        <p:nvSpPr>
          <p:cNvPr id="2" name="TextBox 1"/>
          <p:cNvSpPr txBox="1"/>
          <p:nvPr/>
        </p:nvSpPr>
        <p:spPr>
          <a:xfrm>
            <a:off x="977900" y="3822700"/>
            <a:ext cx="7124700" cy="1569660"/>
          </a:xfrm>
          <a:prstGeom prst="rect">
            <a:avLst/>
          </a:prstGeom>
          <a:noFill/>
        </p:spPr>
        <p:txBody>
          <a:bodyPr wrap="square" rtlCol="0">
            <a:spAutoFit/>
          </a:bodyPr>
          <a:lstStyle/>
          <a:p>
            <a:r>
              <a:rPr lang="en-US" sz="3200" dirty="0" smtClean="0"/>
              <a:t>Compare with visual observations, </a:t>
            </a:r>
            <a:r>
              <a:rPr lang="en-US" sz="3200" dirty="0" err="1" smtClean="0"/>
              <a:t>lidar</a:t>
            </a:r>
            <a:r>
              <a:rPr lang="en-US" sz="3200" dirty="0" smtClean="0"/>
              <a:t> ground based observations, CALIOP, other satellites.</a:t>
            </a:r>
            <a:endParaRPr lang="en-US" sz="3200" dirty="0"/>
          </a:p>
        </p:txBody>
      </p:sp>
      <p:sp>
        <p:nvSpPr>
          <p:cNvPr id="3" name="TextBox 2"/>
          <p:cNvSpPr txBox="1"/>
          <p:nvPr/>
        </p:nvSpPr>
        <p:spPr>
          <a:xfrm>
            <a:off x="711200" y="1727200"/>
            <a:ext cx="6985000" cy="1077218"/>
          </a:xfrm>
          <a:prstGeom prst="rect">
            <a:avLst/>
          </a:prstGeom>
          <a:noFill/>
        </p:spPr>
        <p:txBody>
          <a:bodyPr wrap="square" rtlCol="0">
            <a:spAutoFit/>
          </a:bodyPr>
          <a:lstStyle/>
          <a:p>
            <a:r>
              <a:rPr lang="en-US" sz="3200" dirty="0" smtClean="0"/>
              <a:t>How do we validate our cloud detection algorithm?</a:t>
            </a:r>
            <a:endParaRPr lang="en-US" sz="3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307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2"/>
          <p:cNvSpPr>
            <a:spLocks noGrp="1"/>
          </p:cNvSpPr>
          <p:nvPr>
            <p:ph type="dt" sz="half" idx="4294967295"/>
          </p:nvPr>
        </p:nvSpPr>
        <p:spPr>
          <a:xfrm>
            <a:off x="0" y="6400800"/>
            <a:ext cx="2133600" cy="457200"/>
          </a:xfrm>
          <a:prstGeom prst="rect">
            <a:avLst/>
          </a:prstGeom>
        </p:spPr>
        <p:txBody>
          <a:bodyPr/>
          <a:lstStyle/>
          <a:p>
            <a:r>
              <a:rPr lang="en-US" altLang="en-US"/>
              <a:t>9/24/2007</a:t>
            </a:r>
            <a:br>
              <a:rPr lang="en-US" altLang="en-US"/>
            </a:br>
            <a:r>
              <a:rPr lang="en-US" altLang="en-US"/>
              <a:t>EUMETSAT/AMS Conf</a:t>
            </a:r>
          </a:p>
        </p:txBody>
      </p:sp>
      <p:sp>
        <p:nvSpPr>
          <p:cNvPr id="65538" name="Rectangle 2"/>
          <p:cNvSpPr>
            <a:spLocks noGrp="1" noChangeArrowheads="1"/>
          </p:cNvSpPr>
          <p:nvPr>
            <p:ph type="title"/>
          </p:nvPr>
        </p:nvSpPr>
        <p:spPr/>
        <p:txBody>
          <a:bodyPr/>
          <a:lstStyle/>
          <a:p>
            <a:r>
              <a:rPr lang="en-US" altLang="en-US" dirty="0"/>
              <a:t>Comparison with </a:t>
            </a:r>
            <a:r>
              <a:rPr lang="en-US" altLang="en-US" dirty="0" smtClean="0"/>
              <a:t>Ground and Satellite -based </a:t>
            </a:r>
            <a:r>
              <a:rPr lang="en-US" altLang="en-US" dirty="0" err="1"/>
              <a:t>Lidars</a:t>
            </a:r>
            <a:r>
              <a:rPr lang="en-US" altLang="en-US" dirty="0"/>
              <a:t>/Radars</a:t>
            </a:r>
          </a:p>
        </p:txBody>
      </p:sp>
      <p:sp>
        <p:nvSpPr>
          <p:cNvPr id="65539" name="Rectangle 3"/>
          <p:cNvSpPr>
            <a:spLocks noChangeArrowheads="1"/>
          </p:cNvSpPr>
          <p:nvPr/>
        </p:nvSpPr>
        <p:spPr bwMode="auto">
          <a:xfrm>
            <a:off x="1371600" y="3886200"/>
            <a:ext cx="7315200" cy="17526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marL="342900" indent="-342900" algn="ctr">
              <a:spcBef>
                <a:spcPct val="20000"/>
              </a:spcBef>
              <a:defRPr sz="3200">
                <a:solidFill>
                  <a:schemeClr val="tx1"/>
                </a:solidFill>
                <a:latin typeface="Arial" panose="020B0604020202020204" pitchFamily="34" charset="0"/>
              </a:defRPr>
            </a:lvl1pPr>
            <a:lvl2pPr marL="742950" indent="-285750" algn="ctr">
              <a:spcBef>
                <a:spcPct val="20000"/>
              </a:spcBef>
              <a:defRPr sz="2800">
                <a:solidFill>
                  <a:schemeClr val="tx1"/>
                </a:solidFill>
                <a:latin typeface="Arial" panose="020B0604020202020204" pitchFamily="34" charset="0"/>
              </a:defRPr>
            </a:lvl2pPr>
            <a:lvl3pPr marL="1143000" indent="-228600" algn="ctr">
              <a:spcBef>
                <a:spcPct val="20000"/>
              </a:spcBef>
              <a:defRPr sz="2400">
                <a:solidFill>
                  <a:schemeClr val="tx1"/>
                </a:solidFill>
                <a:latin typeface="Arial" panose="020B0604020202020204" pitchFamily="34" charset="0"/>
              </a:defRPr>
            </a:lvl3pPr>
            <a:lvl4pPr marL="1600200" indent="-228600" algn="ctr">
              <a:spcBef>
                <a:spcPct val="20000"/>
              </a:spcBef>
              <a:defRPr sz="2000">
                <a:solidFill>
                  <a:schemeClr val="tx1"/>
                </a:solidFill>
                <a:latin typeface="Arial" panose="020B0604020202020204" pitchFamily="34" charset="0"/>
              </a:defRPr>
            </a:lvl4pPr>
            <a:lvl5pPr marL="2057400" indent="-228600" algn="ctr">
              <a:spcBef>
                <a:spcPct val="20000"/>
              </a:spcBef>
              <a:defRPr sz="2000">
                <a:solidFill>
                  <a:schemeClr val="tx1"/>
                </a:solidFill>
                <a:latin typeface="Arial" panose="020B0604020202020204" pitchFamily="34" charset="0"/>
              </a:defRPr>
            </a:lvl5pPr>
            <a:lvl6pPr marL="2514600" indent="-228600" algn="ctr" fontAlgn="base">
              <a:spcBef>
                <a:spcPct val="20000"/>
              </a:spcBef>
              <a:spcAft>
                <a:spcPct val="0"/>
              </a:spcAft>
              <a:defRPr sz="2000">
                <a:solidFill>
                  <a:schemeClr val="tx1"/>
                </a:solidFill>
                <a:latin typeface="Arial" panose="020B0604020202020204" pitchFamily="34" charset="0"/>
              </a:defRPr>
            </a:lvl6pPr>
            <a:lvl7pPr marL="2971800" indent="-228600" algn="ctr" fontAlgn="base">
              <a:spcBef>
                <a:spcPct val="20000"/>
              </a:spcBef>
              <a:spcAft>
                <a:spcPct val="0"/>
              </a:spcAft>
              <a:defRPr sz="2000">
                <a:solidFill>
                  <a:schemeClr val="tx1"/>
                </a:solidFill>
                <a:latin typeface="Arial" panose="020B0604020202020204" pitchFamily="34" charset="0"/>
              </a:defRPr>
            </a:lvl7pPr>
            <a:lvl8pPr marL="3429000" indent="-228600" algn="ctr" fontAlgn="base">
              <a:spcBef>
                <a:spcPct val="20000"/>
              </a:spcBef>
              <a:spcAft>
                <a:spcPct val="0"/>
              </a:spcAft>
              <a:defRPr sz="2000">
                <a:solidFill>
                  <a:schemeClr val="tx1"/>
                </a:solidFill>
                <a:latin typeface="Arial" panose="020B0604020202020204" pitchFamily="34" charset="0"/>
              </a:defRPr>
            </a:lvl8pPr>
            <a:lvl9pPr marL="3886200" indent="-228600" algn="ctr" fontAlgn="base">
              <a:spcBef>
                <a:spcPct val="20000"/>
              </a:spcBef>
              <a:spcAft>
                <a:spcPct val="0"/>
              </a:spcAft>
              <a:defRPr sz="2000">
                <a:solidFill>
                  <a:schemeClr val="tx1"/>
                </a:solidFill>
                <a:latin typeface="Arial" panose="020B0604020202020204" pitchFamily="34" charset="0"/>
              </a:defRPr>
            </a:lvl9pPr>
          </a:lstStyle>
          <a:p>
            <a:pPr algn="l"/>
            <a:r>
              <a:rPr lang="en-US" altLang="en-US" dirty="0" smtClean="0">
                <a:solidFill>
                  <a:srgbClr val="FF3399"/>
                </a:solidFill>
              </a:rPr>
              <a:t>Systems </a:t>
            </a:r>
            <a:r>
              <a:rPr lang="en-US" altLang="en-US" dirty="0">
                <a:solidFill>
                  <a:srgbClr val="FF3399"/>
                </a:solidFill>
              </a:rPr>
              <a:t>are non-scanning, small </a:t>
            </a:r>
            <a:r>
              <a:rPr lang="en-US" altLang="en-US" dirty="0" err="1">
                <a:solidFill>
                  <a:srgbClr val="FF3399"/>
                </a:solidFill>
              </a:rPr>
              <a:t>fov</a:t>
            </a:r>
            <a:endParaRPr lang="en-US" altLang="en-US" dirty="0">
              <a:solidFill>
                <a:srgbClr val="FF3399"/>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605594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2226" name="Group 2"/>
          <p:cNvGrpSpPr>
            <a:grpSpLocks/>
          </p:cNvGrpSpPr>
          <p:nvPr/>
        </p:nvGrpSpPr>
        <p:grpSpPr bwMode="auto">
          <a:xfrm>
            <a:off x="2476500" y="1562100"/>
            <a:ext cx="5349875" cy="3090863"/>
            <a:chOff x="-2" y="-2"/>
            <a:chExt cx="2899" cy="1398"/>
          </a:xfrm>
        </p:grpSpPr>
        <p:grpSp>
          <p:nvGrpSpPr>
            <p:cNvPr id="52230" name="Group 3"/>
            <p:cNvGrpSpPr>
              <a:grpSpLocks/>
            </p:cNvGrpSpPr>
            <p:nvPr/>
          </p:nvGrpSpPr>
          <p:grpSpPr bwMode="auto">
            <a:xfrm>
              <a:off x="0" y="0"/>
              <a:ext cx="2895" cy="1394"/>
              <a:chOff x="0" y="0"/>
              <a:chExt cx="2895" cy="1394"/>
            </a:xfrm>
          </p:grpSpPr>
          <p:grpSp>
            <p:nvGrpSpPr>
              <p:cNvPr id="52232" name="Group 4"/>
              <p:cNvGrpSpPr>
                <a:grpSpLocks/>
              </p:cNvGrpSpPr>
              <p:nvPr/>
            </p:nvGrpSpPr>
            <p:grpSpPr bwMode="auto">
              <a:xfrm>
                <a:off x="0" y="0"/>
                <a:ext cx="849" cy="394"/>
                <a:chOff x="0" y="0"/>
                <a:chExt cx="849" cy="394"/>
              </a:xfrm>
            </p:grpSpPr>
            <p:sp>
              <p:nvSpPr>
                <p:cNvPr id="52257" name="Rectangle 5"/>
                <p:cNvSpPr>
                  <a:spLocks noChangeArrowheads="1"/>
                </p:cNvSpPr>
                <p:nvPr/>
              </p:nvSpPr>
              <p:spPr bwMode="auto">
                <a:xfrm>
                  <a:off x="43" y="0"/>
                  <a:ext cx="763" cy="3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algn="ctr" eaLnBrk="1" hangingPunct="1">
                    <a:spcBef>
                      <a:spcPct val="0"/>
                    </a:spcBef>
                    <a:buClrTx/>
                    <a:buSzTx/>
                    <a:buFontTx/>
                    <a:buNone/>
                  </a:pPr>
                  <a:r>
                    <a:rPr lang="en-US" altLang="en-US" sz="1100">
                      <a:latin typeface="Times New Roman" panose="02020603050405020304" pitchFamily="18" charset="0"/>
                      <a:cs typeface="Times New Roman" panose="02020603050405020304" pitchFamily="18" charset="0"/>
                    </a:rPr>
                    <a:t> </a:t>
                  </a:r>
                </a:p>
                <a:p>
                  <a:pPr algn="ctr">
                    <a:spcBef>
                      <a:spcPct val="0"/>
                    </a:spcBef>
                    <a:buClrTx/>
                    <a:buSzTx/>
                    <a:buFontTx/>
                    <a:buNone/>
                  </a:pPr>
                  <a:endParaRPr lang="en-US" altLang="en-US" sz="2400">
                    <a:latin typeface="Times New Roman" panose="02020603050405020304" pitchFamily="18" charset="0"/>
                    <a:cs typeface="Times New Roman" panose="02020603050405020304" pitchFamily="18" charset="0"/>
                  </a:endParaRPr>
                </a:p>
              </p:txBody>
            </p:sp>
            <p:sp>
              <p:nvSpPr>
                <p:cNvPr id="52258" name="Rectangle 6"/>
                <p:cNvSpPr>
                  <a:spLocks noChangeArrowheads="1"/>
                </p:cNvSpPr>
                <p:nvPr/>
              </p:nvSpPr>
              <p:spPr bwMode="auto">
                <a:xfrm>
                  <a:off x="0" y="0"/>
                  <a:ext cx="849" cy="394"/>
                </a:xfrm>
                <a:prstGeom prst="rect">
                  <a:avLst/>
                </a:prstGeom>
                <a:noFill/>
                <a:ln w="7">
                  <a:solidFill>
                    <a:srgbClr val="A0A0A0"/>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0"/>
                    </a:spcBef>
                    <a:buClrTx/>
                    <a:buSzTx/>
                    <a:buFontTx/>
                    <a:buNone/>
                  </a:pPr>
                  <a:endParaRPr lang="en-US" altLang="en-US" sz="1800">
                    <a:latin typeface="Arial" panose="020B0604020202020204" pitchFamily="34" charset="0"/>
                  </a:endParaRPr>
                </a:p>
              </p:txBody>
            </p:sp>
          </p:grpSp>
          <p:grpSp>
            <p:nvGrpSpPr>
              <p:cNvPr id="52233" name="Group 7"/>
              <p:cNvGrpSpPr>
                <a:grpSpLocks/>
              </p:cNvGrpSpPr>
              <p:nvPr/>
            </p:nvGrpSpPr>
            <p:grpSpPr bwMode="auto">
              <a:xfrm>
                <a:off x="849" y="0"/>
                <a:ext cx="878" cy="394"/>
                <a:chOff x="849" y="0"/>
                <a:chExt cx="878" cy="394"/>
              </a:xfrm>
            </p:grpSpPr>
            <p:sp>
              <p:nvSpPr>
                <p:cNvPr id="52255" name="Rectangle 8"/>
                <p:cNvSpPr>
                  <a:spLocks noChangeArrowheads="1"/>
                </p:cNvSpPr>
                <p:nvPr/>
              </p:nvSpPr>
              <p:spPr bwMode="auto">
                <a:xfrm>
                  <a:off x="892" y="0"/>
                  <a:ext cx="792" cy="3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algn="ctr" eaLnBrk="1" hangingPunct="1">
                    <a:spcBef>
                      <a:spcPct val="0"/>
                    </a:spcBef>
                    <a:buClrTx/>
                    <a:buSzTx/>
                    <a:buFontTx/>
                    <a:buNone/>
                  </a:pPr>
                  <a:r>
                    <a:rPr lang="en-US" altLang="en-US" sz="2400" b="1">
                      <a:latin typeface="Arial" panose="020B0604020202020204" pitchFamily="34" charset="0"/>
                      <a:cs typeface="Times New Roman" panose="02020603050405020304" pitchFamily="18" charset="0"/>
                    </a:rPr>
                    <a:t>ARCL clear</a:t>
                  </a:r>
                </a:p>
                <a:p>
                  <a:pPr algn="ctr">
                    <a:spcBef>
                      <a:spcPct val="0"/>
                    </a:spcBef>
                    <a:buClrTx/>
                    <a:buSzTx/>
                    <a:buFontTx/>
                    <a:buNone/>
                  </a:pPr>
                  <a:endParaRPr lang="en-US" altLang="en-US" sz="2400" b="1">
                    <a:latin typeface="Arial" panose="020B0604020202020204" pitchFamily="34" charset="0"/>
                    <a:cs typeface="Times New Roman" panose="02020603050405020304" pitchFamily="18" charset="0"/>
                  </a:endParaRPr>
                </a:p>
              </p:txBody>
            </p:sp>
            <p:sp>
              <p:nvSpPr>
                <p:cNvPr id="52256" name="Rectangle 9"/>
                <p:cNvSpPr>
                  <a:spLocks noChangeArrowheads="1"/>
                </p:cNvSpPr>
                <p:nvPr/>
              </p:nvSpPr>
              <p:spPr bwMode="auto">
                <a:xfrm>
                  <a:off x="849" y="0"/>
                  <a:ext cx="878" cy="394"/>
                </a:xfrm>
                <a:prstGeom prst="rect">
                  <a:avLst/>
                </a:prstGeom>
                <a:noFill/>
                <a:ln w="7">
                  <a:solidFill>
                    <a:srgbClr val="A0A0A0"/>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0"/>
                    </a:spcBef>
                    <a:buClrTx/>
                    <a:buSzTx/>
                    <a:buFontTx/>
                    <a:buNone/>
                  </a:pPr>
                  <a:endParaRPr lang="en-US" altLang="en-US" sz="1800">
                    <a:latin typeface="Arial" panose="020B0604020202020204" pitchFamily="34" charset="0"/>
                  </a:endParaRPr>
                </a:p>
              </p:txBody>
            </p:sp>
          </p:grpSp>
          <p:grpSp>
            <p:nvGrpSpPr>
              <p:cNvPr id="52234" name="Group 10"/>
              <p:cNvGrpSpPr>
                <a:grpSpLocks/>
              </p:cNvGrpSpPr>
              <p:nvPr/>
            </p:nvGrpSpPr>
            <p:grpSpPr bwMode="auto">
              <a:xfrm>
                <a:off x="1727" y="0"/>
                <a:ext cx="1168" cy="394"/>
                <a:chOff x="1727" y="0"/>
                <a:chExt cx="1168" cy="394"/>
              </a:xfrm>
            </p:grpSpPr>
            <p:sp>
              <p:nvSpPr>
                <p:cNvPr id="52253" name="Rectangle 11"/>
                <p:cNvSpPr>
                  <a:spLocks noChangeArrowheads="1"/>
                </p:cNvSpPr>
                <p:nvPr/>
              </p:nvSpPr>
              <p:spPr bwMode="auto">
                <a:xfrm>
                  <a:off x="1770" y="0"/>
                  <a:ext cx="1082" cy="3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algn="ctr" eaLnBrk="1" hangingPunct="1">
                    <a:spcBef>
                      <a:spcPct val="0"/>
                    </a:spcBef>
                    <a:buClrTx/>
                    <a:buSzTx/>
                    <a:buFontTx/>
                    <a:buNone/>
                  </a:pPr>
                  <a:r>
                    <a:rPr lang="en-US" altLang="en-US" sz="2400" b="1">
                      <a:latin typeface="Arial" panose="020B0604020202020204" pitchFamily="34" charset="0"/>
                      <a:cs typeface="Times New Roman" panose="02020603050405020304" pitchFamily="18" charset="0"/>
                    </a:rPr>
                    <a:t>ARCL cloudy</a:t>
                  </a:r>
                </a:p>
                <a:p>
                  <a:pPr algn="ctr">
                    <a:spcBef>
                      <a:spcPct val="0"/>
                    </a:spcBef>
                    <a:buClrTx/>
                    <a:buSzTx/>
                    <a:buFontTx/>
                    <a:buNone/>
                  </a:pPr>
                  <a:endParaRPr lang="en-US" altLang="en-US" sz="1600" b="1">
                    <a:latin typeface="Arial" panose="020B0604020202020204" pitchFamily="34" charset="0"/>
                    <a:cs typeface="Times New Roman" panose="02020603050405020304" pitchFamily="18" charset="0"/>
                  </a:endParaRPr>
                </a:p>
              </p:txBody>
            </p:sp>
            <p:sp>
              <p:nvSpPr>
                <p:cNvPr id="52254" name="Rectangle 12"/>
                <p:cNvSpPr>
                  <a:spLocks noChangeArrowheads="1"/>
                </p:cNvSpPr>
                <p:nvPr/>
              </p:nvSpPr>
              <p:spPr bwMode="auto">
                <a:xfrm>
                  <a:off x="1727" y="0"/>
                  <a:ext cx="1168" cy="394"/>
                </a:xfrm>
                <a:prstGeom prst="rect">
                  <a:avLst/>
                </a:prstGeom>
                <a:noFill/>
                <a:ln w="7">
                  <a:solidFill>
                    <a:srgbClr val="A0A0A0"/>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0"/>
                    </a:spcBef>
                    <a:buClrTx/>
                    <a:buSzTx/>
                    <a:buFontTx/>
                    <a:buNone/>
                  </a:pPr>
                  <a:endParaRPr lang="en-US" altLang="en-US" sz="1800">
                    <a:latin typeface="Arial" panose="020B0604020202020204" pitchFamily="34" charset="0"/>
                  </a:endParaRPr>
                </a:p>
              </p:txBody>
            </p:sp>
          </p:grpSp>
          <p:grpSp>
            <p:nvGrpSpPr>
              <p:cNvPr id="52235" name="Group 13"/>
              <p:cNvGrpSpPr>
                <a:grpSpLocks/>
              </p:cNvGrpSpPr>
              <p:nvPr/>
            </p:nvGrpSpPr>
            <p:grpSpPr bwMode="auto">
              <a:xfrm>
                <a:off x="0" y="394"/>
                <a:ext cx="849" cy="500"/>
                <a:chOff x="0" y="394"/>
                <a:chExt cx="849" cy="500"/>
              </a:xfrm>
            </p:grpSpPr>
            <p:sp>
              <p:nvSpPr>
                <p:cNvPr id="52251" name="Rectangle 14"/>
                <p:cNvSpPr>
                  <a:spLocks noChangeArrowheads="1"/>
                </p:cNvSpPr>
                <p:nvPr/>
              </p:nvSpPr>
              <p:spPr bwMode="auto">
                <a:xfrm>
                  <a:off x="43" y="394"/>
                  <a:ext cx="763" cy="5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0"/>
                    </a:spcBef>
                    <a:buClrTx/>
                    <a:buSzTx/>
                    <a:buFontTx/>
                    <a:buNone/>
                  </a:pPr>
                  <a:r>
                    <a:rPr lang="en-US" altLang="en-US" sz="2400" b="1">
                      <a:latin typeface="Arial" panose="020B0604020202020204" pitchFamily="34" charset="0"/>
                      <a:cs typeface="Times New Roman" panose="02020603050405020304" pitchFamily="18" charset="0"/>
                    </a:rPr>
                    <a:t>MODIS clear</a:t>
                  </a:r>
                </a:p>
                <a:p>
                  <a:pPr>
                    <a:spcBef>
                      <a:spcPct val="0"/>
                    </a:spcBef>
                    <a:buClrTx/>
                    <a:buSzTx/>
                    <a:buFontTx/>
                    <a:buNone/>
                  </a:pPr>
                  <a:endParaRPr lang="en-US" altLang="en-US" sz="2400" b="1">
                    <a:latin typeface="Times New Roman" panose="02020603050405020304" pitchFamily="18" charset="0"/>
                    <a:cs typeface="Times New Roman" panose="02020603050405020304" pitchFamily="18" charset="0"/>
                  </a:endParaRPr>
                </a:p>
              </p:txBody>
            </p:sp>
            <p:sp>
              <p:nvSpPr>
                <p:cNvPr id="52252" name="Rectangle 15"/>
                <p:cNvSpPr>
                  <a:spLocks noChangeArrowheads="1"/>
                </p:cNvSpPr>
                <p:nvPr/>
              </p:nvSpPr>
              <p:spPr bwMode="auto">
                <a:xfrm>
                  <a:off x="0" y="394"/>
                  <a:ext cx="849" cy="500"/>
                </a:xfrm>
                <a:prstGeom prst="rect">
                  <a:avLst/>
                </a:prstGeom>
                <a:noFill/>
                <a:ln w="7">
                  <a:solidFill>
                    <a:srgbClr val="A0A0A0"/>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0"/>
                    </a:spcBef>
                    <a:buClrTx/>
                    <a:buSzTx/>
                    <a:buFontTx/>
                    <a:buNone/>
                  </a:pPr>
                  <a:endParaRPr lang="en-US" altLang="en-US" sz="1800">
                    <a:latin typeface="Arial" panose="020B0604020202020204" pitchFamily="34" charset="0"/>
                  </a:endParaRPr>
                </a:p>
              </p:txBody>
            </p:sp>
          </p:grpSp>
          <p:grpSp>
            <p:nvGrpSpPr>
              <p:cNvPr id="52236" name="Group 16"/>
              <p:cNvGrpSpPr>
                <a:grpSpLocks/>
              </p:cNvGrpSpPr>
              <p:nvPr/>
            </p:nvGrpSpPr>
            <p:grpSpPr bwMode="auto">
              <a:xfrm>
                <a:off x="849" y="394"/>
                <a:ext cx="878" cy="500"/>
                <a:chOff x="849" y="394"/>
                <a:chExt cx="878" cy="500"/>
              </a:xfrm>
            </p:grpSpPr>
            <p:sp>
              <p:nvSpPr>
                <p:cNvPr id="52249" name="Rectangle 17"/>
                <p:cNvSpPr>
                  <a:spLocks noChangeArrowheads="1"/>
                </p:cNvSpPr>
                <p:nvPr/>
              </p:nvSpPr>
              <p:spPr bwMode="auto">
                <a:xfrm>
                  <a:off x="892" y="394"/>
                  <a:ext cx="792" cy="5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0"/>
                    </a:spcBef>
                    <a:buClrTx/>
                    <a:buSzTx/>
                    <a:buFontTx/>
                    <a:buNone/>
                  </a:pPr>
                  <a:r>
                    <a:rPr lang="en-US" altLang="en-US" sz="1600">
                      <a:latin typeface="Arial" panose="020B0604020202020204" pitchFamily="34" charset="0"/>
                      <a:cs typeface="Times New Roman" panose="02020603050405020304" pitchFamily="18" charset="0"/>
                    </a:rPr>
                    <a:t>Terra: 146</a:t>
                  </a:r>
                </a:p>
                <a:p>
                  <a:pPr>
                    <a:spcBef>
                      <a:spcPct val="0"/>
                    </a:spcBef>
                    <a:buClrTx/>
                    <a:buSzTx/>
                    <a:buFontTx/>
                    <a:buNone/>
                  </a:pPr>
                  <a:r>
                    <a:rPr lang="en-US" altLang="en-US" sz="1600">
                      <a:latin typeface="Arial" panose="020B0604020202020204" pitchFamily="34" charset="0"/>
                      <a:cs typeface="Times New Roman" panose="02020603050405020304" pitchFamily="18" charset="0"/>
                    </a:rPr>
                    <a:t>Aqua: 117</a:t>
                  </a:r>
                </a:p>
                <a:p>
                  <a:pPr>
                    <a:spcBef>
                      <a:spcPct val="0"/>
                    </a:spcBef>
                    <a:buClrTx/>
                    <a:buSzTx/>
                    <a:buFontTx/>
                    <a:buNone/>
                  </a:pPr>
                  <a:endParaRPr lang="en-US" altLang="en-US" sz="2400">
                    <a:latin typeface="Times New Roman" panose="02020603050405020304" pitchFamily="18" charset="0"/>
                    <a:cs typeface="Times New Roman" panose="02020603050405020304" pitchFamily="18" charset="0"/>
                  </a:endParaRPr>
                </a:p>
              </p:txBody>
            </p:sp>
            <p:sp>
              <p:nvSpPr>
                <p:cNvPr id="52250" name="Rectangle 18"/>
                <p:cNvSpPr>
                  <a:spLocks noChangeArrowheads="1"/>
                </p:cNvSpPr>
                <p:nvPr/>
              </p:nvSpPr>
              <p:spPr bwMode="auto">
                <a:xfrm>
                  <a:off x="849" y="394"/>
                  <a:ext cx="878" cy="500"/>
                </a:xfrm>
                <a:prstGeom prst="rect">
                  <a:avLst/>
                </a:prstGeom>
                <a:noFill/>
                <a:ln w="7">
                  <a:solidFill>
                    <a:srgbClr val="A0A0A0"/>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0"/>
                    </a:spcBef>
                    <a:buClrTx/>
                    <a:buSzTx/>
                    <a:buFontTx/>
                    <a:buNone/>
                  </a:pPr>
                  <a:endParaRPr lang="en-US" altLang="en-US" sz="1800">
                    <a:latin typeface="Arial" panose="020B0604020202020204" pitchFamily="34" charset="0"/>
                  </a:endParaRPr>
                </a:p>
              </p:txBody>
            </p:sp>
          </p:grpSp>
          <p:grpSp>
            <p:nvGrpSpPr>
              <p:cNvPr id="52237" name="Group 19"/>
              <p:cNvGrpSpPr>
                <a:grpSpLocks/>
              </p:cNvGrpSpPr>
              <p:nvPr/>
            </p:nvGrpSpPr>
            <p:grpSpPr bwMode="auto">
              <a:xfrm>
                <a:off x="1727" y="394"/>
                <a:ext cx="1168" cy="500"/>
                <a:chOff x="1727" y="394"/>
                <a:chExt cx="1168" cy="500"/>
              </a:xfrm>
            </p:grpSpPr>
            <p:sp>
              <p:nvSpPr>
                <p:cNvPr id="52247" name="Rectangle 20"/>
                <p:cNvSpPr>
                  <a:spLocks noChangeArrowheads="1"/>
                </p:cNvSpPr>
                <p:nvPr/>
              </p:nvSpPr>
              <p:spPr bwMode="auto">
                <a:xfrm>
                  <a:off x="1770" y="394"/>
                  <a:ext cx="1082" cy="5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0"/>
                    </a:spcBef>
                    <a:buClrTx/>
                    <a:buSzTx/>
                    <a:buFontTx/>
                    <a:buNone/>
                  </a:pPr>
                  <a:r>
                    <a:rPr lang="en-US" altLang="en-US" sz="1600">
                      <a:latin typeface="Arial" panose="020B0604020202020204" pitchFamily="34" charset="0"/>
                      <a:cs typeface="Times New Roman" panose="02020603050405020304" pitchFamily="18" charset="0"/>
                    </a:rPr>
                    <a:t>Terra: 45</a:t>
                  </a:r>
                </a:p>
                <a:p>
                  <a:pPr>
                    <a:spcBef>
                      <a:spcPct val="0"/>
                    </a:spcBef>
                    <a:buClrTx/>
                    <a:buSzTx/>
                    <a:buFontTx/>
                    <a:buNone/>
                  </a:pPr>
                  <a:r>
                    <a:rPr lang="en-US" altLang="en-US" sz="1600">
                      <a:latin typeface="Arial" panose="020B0604020202020204" pitchFamily="34" charset="0"/>
                      <a:cs typeface="Times New Roman" panose="02020603050405020304" pitchFamily="18" charset="0"/>
                    </a:rPr>
                    <a:t>Aqua: 58</a:t>
                  </a:r>
                </a:p>
                <a:p>
                  <a:pPr>
                    <a:spcBef>
                      <a:spcPct val="0"/>
                    </a:spcBef>
                    <a:buClrTx/>
                    <a:buSzTx/>
                    <a:buFontTx/>
                    <a:buNone/>
                  </a:pPr>
                  <a:endParaRPr lang="en-US" altLang="en-US" sz="1600">
                    <a:latin typeface="Arial" panose="020B0604020202020204" pitchFamily="34" charset="0"/>
                    <a:cs typeface="Times New Roman" panose="02020603050405020304" pitchFamily="18" charset="0"/>
                  </a:endParaRPr>
                </a:p>
              </p:txBody>
            </p:sp>
            <p:sp>
              <p:nvSpPr>
                <p:cNvPr id="52248" name="Rectangle 21"/>
                <p:cNvSpPr>
                  <a:spLocks noChangeArrowheads="1"/>
                </p:cNvSpPr>
                <p:nvPr/>
              </p:nvSpPr>
              <p:spPr bwMode="auto">
                <a:xfrm>
                  <a:off x="1727" y="394"/>
                  <a:ext cx="1168" cy="500"/>
                </a:xfrm>
                <a:prstGeom prst="rect">
                  <a:avLst/>
                </a:prstGeom>
                <a:noFill/>
                <a:ln w="7">
                  <a:solidFill>
                    <a:srgbClr val="A0A0A0"/>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0"/>
                    </a:spcBef>
                    <a:buClrTx/>
                    <a:buSzTx/>
                    <a:buFontTx/>
                    <a:buNone/>
                  </a:pPr>
                  <a:endParaRPr lang="en-US" altLang="en-US" sz="1800">
                    <a:latin typeface="Arial" panose="020B0604020202020204" pitchFamily="34" charset="0"/>
                  </a:endParaRPr>
                </a:p>
              </p:txBody>
            </p:sp>
          </p:grpSp>
          <p:grpSp>
            <p:nvGrpSpPr>
              <p:cNvPr id="52238" name="Group 22"/>
              <p:cNvGrpSpPr>
                <a:grpSpLocks/>
              </p:cNvGrpSpPr>
              <p:nvPr/>
            </p:nvGrpSpPr>
            <p:grpSpPr bwMode="auto">
              <a:xfrm>
                <a:off x="0" y="894"/>
                <a:ext cx="849" cy="500"/>
                <a:chOff x="0" y="894"/>
                <a:chExt cx="849" cy="500"/>
              </a:xfrm>
            </p:grpSpPr>
            <p:sp>
              <p:nvSpPr>
                <p:cNvPr id="52245" name="Rectangle 23"/>
                <p:cNvSpPr>
                  <a:spLocks noChangeArrowheads="1"/>
                </p:cNvSpPr>
                <p:nvPr/>
              </p:nvSpPr>
              <p:spPr bwMode="auto">
                <a:xfrm>
                  <a:off x="43" y="894"/>
                  <a:ext cx="763" cy="5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0"/>
                    </a:spcBef>
                    <a:buClrTx/>
                    <a:buSzTx/>
                    <a:buFontTx/>
                    <a:buNone/>
                  </a:pPr>
                  <a:r>
                    <a:rPr lang="en-US" altLang="en-US" sz="2400" b="1">
                      <a:latin typeface="Arial" panose="020B0604020202020204" pitchFamily="34" charset="0"/>
                      <a:cs typeface="Times New Roman" panose="02020603050405020304" pitchFamily="18" charset="0"/>
                    </a:rPr>
                    <a:t>MODIS cloudy</a:t>
                  </a:r>
                </a:p>
                <a:p>
                  <a:pPr>
                    <a:spcBef>
                      <a:spcPct val="0"/>
                    </a:spcBef>
                    <a:buClrTx/>
                    <a:buSzTx/>
                    <a:buFontTx/>
                    <a:buNone/>
                  </a:pPr>
                  <a:endParaRPr lang="en-US" altLang="en-US" sz="2400">
                    <a:latin typeface="Times New Roman" panose="02020603050405020304" pitchFamily="18" charset="0"/>
                    <a:cs typeface="Times New Roman" panose="02020603050405020304" pitchFamily="18" charset="0"/>
                  </a:endParaRPr>
                </a:p>
              </p:txBody>
            </p:sp>
            <p:sp>
              <p:nvSpPr>
                <p:cNvPr id="52246" name="Rectangle 24"/>
                <p:cNvSpPr>
                  <a:spLocks noChangeArrowheads="1"/>
                </p:cNvSpPr>
                <p:nvPr/>
              </p:nvSpPr>
              <p:spPr bwMode="auto">
                <a:xfrm>
                  <a:off x="0" y="894"/>
                  <a:ext cx="849" cy="500"/>
                </a:xfrm>
                <a:prstGeom prst="rect">
                  <a:avLst/>
                </a:prstGeom>
                <a:noFill/>
                <a:ln w="7">
                  <a:solidFill>
                    <a:srgbClr val="A0A0A0"/>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0"/>
                    </a:spcBef>
                    <a:buClrTx/>
                    <a:buSzTx/>
                    <a:buFontTx/>
                    <a:buNone/>
                  </a:pPr>
                  <a:endParaRPr lang="en-US" altLang="en-US" sz="1800">
                    <a:latin typeface="Arial" panose="020B0604020202020204" pitchFamily="34" charset="0"/>
                  </a:endParaRPr>
                </a:p>
              </p:txBody>
            </p:sp>
          </p:grpSp>
          <p:grpSp>
            <p:nvGrpSpPr>
              <p:cNvPr id="52239" name="Group 25"/>
              <p:cNvGrpSpPr>
                <a:grpSpLocks/>
              </p:cNvGrpSpPr>
              <p:nvPr/>
            </p:nvGrpSpPr>
            <p:grpSpPr bwMode="auto">
              <a:xfrm>
                <a:off x="849" y="894"/>
                <a:ext cx="878" cy="500"/>
                <a:chOff x="849" y="894"/>
                <a:chExt cx="878" cy="500"/>
              </a:xfrm>
            </p:grpSpPr>
            <p:sp>
              <p:nvSpPr>
                <p:cNvPr id="52243" name="Rectangle 26"/>
                <p:cNvSpPr>
                  <a:spLocks noChangeArrowheads="1"/>
                </p:cNvSpPr>
                <p:nvPr/>
              </p:nvSpPr>
              <p:spPr bwMode="auto">
                <a:xfrm>
                  <a:off x="892" y="894"/>
                  <a:ext cx="792" cy="5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0"/>
                    </a:spcBef>
                    <a:buClrTx/>
                    <a:buSzTx/>
                    <a:buFontTx/>
                    <a:buNone/>
                  </a:pPr>
                  <a:r>
                    <a:rPr lang="en-US" altLang="en-US" sz="1600">
                      <a:latin typeface="Arial" panose="020B0604020202020204" pitchFamily="34" charset="0"/>
                      <a:cs typeface="Times New Roman" panose="02020603050405020304" pitchFamily="18" charset="0"/>
                    </a:rPr>
                    <a:t>Terra: 38</a:t>
                  </a:r>
                </a:p>
                <a:p>
                  <a:pPr>
                    <a:spcBef>
                      <a:spcPct val="0"/>
                    </a:spcBef>
                    <a:buClrTx/>
                    <a:buSzTx/>
                    <a:buFontTx/>
                    <a:buNone/>
                  </a:pPr>
                  <a:r>
                    <a:rPr lang="en-US" altLang="en-US" sz="1600">
                      <a:latin typeface="Arial" panose="020B0604020202020204" pitchFamily="34" charset="0"/>
                      <a:cs typeface="Times New Roman" panose="02020603050405020304" pitchFamily="18" charset="0"/>
                    </a:rPr>
                    <a:t>Aqua: 12</a:t>
                  </a:r>
                </a:p>
                <a:p>
                  <a:pPr>
                    <a:spcBef>
                      <a:spcPct val="0"/>
                    </a:spcBef>
                    <a:buClrTx/>
                    <a:buSzTx/>
                    <a:buFontTx/>
                    <a:buNone/>
                  </a:pPr>
                  <a:endParaRPr lang="en-US" altLang="en-US" sz="2400">
                    <a:latin typeface="Times New Roman" panose="02020603050405020304" pitchFamily="18" charset="0"/>
                    <a:cs typeface="Times New Roman" panose="02020603050405020304" pitchFamily="18" charset="0"/>
                  </a:endParaRPr>
                </a:p>
              </p:txBody>
            </p:sp>
            <p:sp>
              <p:nvSpPr>
                <p:cNvPr id="52244" name="Rectangle 27"/>
                <p:cNvSpPr>
                  <a:spLocks noChangeArrowheads="1"/>
                </p:cNvSpPr>
                <p:nvPr/>
              </p:nvSpPr>
              <p:spPr bwMode="auto">
                <a:xfrm>
                  <a:off x="849" y="894"/>
                  <a:ext cx="878" cy="500"/>
                </a:xfrm>
                <a:prstGeom prst="rect">
                  <a:avLst/>
                </a:prstGeom>
                <a:noFill/>
                <a:ln w="7">
                  <a:solidFill>
                    <a:srgbClr val="A0A0A0"/>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0"/>
                    </a:spcBef>
                    <a:buClrTx/>
                    <a:buSzTx/>
                    <a:buFontTx/>
                    <a:buNone/>
                  </a:pPr>
                  <a:endParaRPr lang="en-US" altLang="en-US" sz="1800">
                    <a:latin typeface="Arial" panose="020B0604020202020204" pitchFamily="34" charset="0"/>
                  </a:endParaRPr>
                </a:p>
              </p:txBody>
            </p:sp>
          </p:grpSp>
          <p:grpSp>
            <p:nvGrpSpPr>
              <p:cNvPr id="52240" name="Group 28"/>
              <p:cNvGrpSpPr>
                <a:grpSpLocks/>
              </p:cNvGrpSpPr>
              <p:nvPr/>
            </p:nvGrpSpPr>
            <p:grpSpPr bwMode="auto">
              <a:xfrm>
                <a:off x="1727" y="894"/>
                <a:ext cx="1168" cy="500"/>
                <a:chOff x="1727" y="894"/>
                <a:chExt cx="1168" cy="500"/>
              </a:xfrm>
            </p:grpSpPr>
            <p:sp>
              <p:nvSpPr>
                <p:cNvPr id="52241" name="Rectangle 29"/>
                <p:cNvSpPr>
                  <a:spLocks noChangeArrowheads="1"/>
                </p:cNvSpPr>
                <p:nvPr/>
              </p:nvSpPr>
              <p:spPr bwMode="auto">
                <a:xfrm>
                  <a:off x="1770" y="894"/>
                  <a:ext cx="1082" cy="5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0"/>
                    </a:spcBef>
                    <a:buClrTx/>
                    <a:buSzTx/>
                    <a:buFontTx/>
                    <a:buNone/>
                  </a:pPr>
                  <a:r>
                    <a:rPr lang="en-US" altLang="en-US" sz="1600">
                      <a:latin typeface="Arial" panose="020B0604020202020204" pitchFamily="34" charset="0"/>
                      <a:cs typeface="Times New Roman" panose="02020603050405020304" pitchFamily="18" charset="0"/>
                    </a:rPr>
                    <a:t>Terra: 298</a:t>
                  </a:r>
                </a:p>
                <a:p>
                  <a:pPr>
                    <a:spcBef>
                      <a:spcPct val="0"/>
                    </a:spcBef>
                    <a:buClrTx/>
                    <a:buSzTx/>
                    <a:buFontTx/>
                    <a:buNone/>
                  </a:pPr>
                  <a:r>
                    <a:rPr lang="en-US" altLang="en-US" sz="1600">
                      <a:latin typeface="Arial" panose="020B0604020202020204" pitchFamily="34" charset="0"/>
                      <a:cs typeface="Times New Roman" panose="02020603050405020304" pitchFamily="18" charset="0"/>
                    </a:rPr>
                    <a:t>Aqua: 185</a:t>
                  </a:r>
                </a:p>
                <a:p>
                  <a:pPr>
                    <a:spcBef>
                      <a:spcPct val="0"/>
                    </a:spcBef>
                    <a:buClrTx/>
                    <a:buSzTx/>
                    <a:buFontTx/>
                    <a:buNone/>
                  </a:pPr>
                  <a:endParaRPr lang="en-US" altLang="en-US" sz="1600">
                    <a:latin typeface="Arial" panose="020B0604020202020204" pitchFamily="34" charset="0"/>
                    <a:cs typeface="Times New Roman" panose="02020603050405020304" pitchFamily="18" charset="0"/>
                  </a:endParaRPr>
                </a:p>
              </p:txBody>
            </p:sp>
            <p:sp>
              <p:nvSpPr>
                <p:cNvPr id="52242" name="Rectangle 30"/>
                <p:cNvSpPr>
                  <a:spLocks noChangeArrowheads="1"/>
                </p:cNvSpPr>
                <p:nvPr/>
              </p:nvSpPr>
              <p:spPr bwMode="auto">
                <a:xfrm>
                  <a:off x="1727" y="894"/>
                  <a:ext cx="1168" cy="500"/>
                </a:xfrm>
                <a:prstGeom prst="rect">
                  <a:avLst/>
                </a:prstGeom>
                <a:noFill/>
                <a:ln w="7">
                  <a:solidFill>
                    <a:srgbClr val="A0A0A0"/>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0"/>
                    </a:spcBef>
                    <a:buClrTx/>
                    <a:buSzTx/>
                    <a:buFontTx/>
                    <a:buNone/>
                  </a:pPr>
                  <a:endParaRPr lang="en-US" altLang="en-US" sz="1800">
                    <a:latin typeface="Arial" panose="020B0604020202020204" pitchFamily="34" charset="0"/>
                  </a:endParaRPr>
                </a:p>
              </p:txBody>
            </p:sp>
          </p:grpSp>
        </p:grpSp>
        <p:sp>
          <p:nvSpPr>
            <p:cNvPr id="52231" name="Rectangle 31"/>
            <p:cNvSpPr>
              <a:spLocks noChangeArrowheads="1"/>
            </p:cNvSpPr>
            <p:nvPr/>
          </p:nvSpPr>
          <p:spPr bwMode="auto">
            <a:xfrm>
              <a:off x="-2" y="-2"/>
              <a:ext cx="2899" cy="1398"/>
            </a:xfrm>
            <a:prstGeom prst="rect">
              <a:avLst/>
            </a:prstGeom>
            <a:noFill/>
            <a:ln w="6350">
              <a:solidFill>
                <a:srgbClr val="A0A0A0"/>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0"/>
                </a:spcBef>
                <a:buClrTx/>
                <a:buSzTx/>
                <a:buFontTx/>
                <a:buNone/>
              </a:pPr>
              <a:endParaRPr lang="en-US" altLang="en-US" sz="1800">
                <a:latin typeface="Arial" panose="020B0604020202020204" pitchFamily="34" charset="0"/>
              </a:endParaRPr>
            </a:p>
          </p:txBody>
        </p:sp>
      </p:grpSp>
      <p:sp>
        <p:nvSpPr>
          <p:cNvPr id="52227" name="Text Box 32"/>
          <p:cNvSpPr txBox="1">
            <a:spLocks noChangeArrowheads="1"/>
          </p:cNvSpPr>
          <p:nvPr/>
        </p:nvSpPr>
        <p:spPr bwMode="auto">
          <a:xfrm>
            <a:off x="609600" y="5257800"/>
            <a:ext cx="8077200" cy="4619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50000"/>
              </a:spcBef>
              <a:buClrTx/>
              <a:buSzTx/>
              <a:buFontTx/>
              <a:buNone/>
            </a:pPr>
            <a:r>
              <a:rPr lang="en-US" altLang="en-US" sz="2400">
                <a:solidFill>
                  <a:srgbClr val="FF3399"/>
                </a:solidFill>
                <a:latin typeface="Arial Unicode MS" panose="020B0604020202020204" pitchFamily="34" charset="-128"/>
              </a:rPr>
              <a:t>MODIS and radar/lidar detection agree 85% of the time.</a:t>
            </a:r>
          </a:p>
        </p:txBody>
      </p:sp>
      <p:sp>
        <p:nvSpPr>
          <p:cNvPr id="52228" name="Rectangle 33"/>
          <p:cNvSpPr>
            <a:spLocks noChangeArrowheads="1"/>
          </p:cNvSpPr>
          <p:nvPr/>
        </p:nvSpPr>
        <p:spPr bwMode="auto">
          <a:xfrm>
            <a:off x="762000" y="152400"/>
            <a:ext cx="7772400" cy="1143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nchor="ct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39775"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995363"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260475"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1481138" indent="-20955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1938338" indent="-20955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395538" indent="-20955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2852738" indent="-20955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309938" indent="-20955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defTabSz="914400">
              <a:spcBef>
                <a:spcPct val="0"/>
              </a:spcBef>
              <a:buClrTx/>
              <a:buSzTx/>
              <a:buFontTx/>
              <a:buNone/>
            </a:pPr>
            <a:r>
              <a:rPr lang="en-US" altLang="en-US" sz="3600">
                <a:solidFill>
                  <a:srgbClr val="C1EEFF"/>
                </a:solidFill>
                <a:latin typeface="Arial" panose="020B0604020202020204" pitchFamily="34" charset="0"/>
              </a:rPr>
              <a:t>ARM site in central region of the USA</a:t>
            </a:r>
          </a:p>
        </p:txBody>
      </p:sp>
      <p:sp>
        <p:nvSpPr>
          <p:cNvPr id="52229" name="Text Box 34"/>
          <p:cNvSpPr txBox="1">
            <a:spLocks noChangeArrowheads="1"/>
          </p:cNvSpPr>
          <p:nvPr/>
        </p:nvSpPr>
        <p:spPr bwMode="auto">
          <a:xfrm>
            <a:off x="236538" y="4719638"/>
            <a:ext cx="2320925" cy="36671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50000"/>
              </a:spcBef>
              <a:buClrTx/>
              <a:buSzTx/>
              <a:buFontTx/>
              <a:buNone/>
            </a:pPr>
            <a:r>
              <a:rPr lang="en-US" altLang="en-US" sz="1800">
                <a:latin typeface="Arial" panose="020B0604020202020204" pitchFamily="34" charset="0"/>
              </a:rPr>
              <a:t>Ackerman et al 2008</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7562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0" y="1600200"/>
            <a:ext cx="9144000" cy="304958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50000"/>
              </a:spcBef>
              <a:buClrTx/>
              <a:buSzTx/>
              <a:buFontTx/>
              <a:buNone/>
            </a:pPr>
            <a:r>
              <a:rPr lang="en-US" altLang="en-US" sz="4000">
                <a:solidFill>
                  <a:schemeClr val="tx2"/>
                </a:solidFill>
                <a:latin typeface="Arial Unicode MS" panose="020B0604020202020204" pitchFamily="34" charset="-128"/>
              </a:rPr>
              <a:t>What is the optical depth threshold for detection by MODIS algorithm?</a:t>
            </a:r>
          </a:p>
          <a:p>
            <a:pPr eaLnBrk="1" hangingPunct="1">
              <a:spcBef>
                <a:spcPct val="50000"/>
              </a:spcBef>
              <a:buClrTx/>
              <a:buSzTx/>
              <a:buFontTx/>
              <a:buNone/>
            </a:pPr>
            <a:endParaRPr lang="en-US" altLang="en-US" sz="4000">
              <a:solidFill>
                <a:schemeClr val="tx2"/>
              </a:solidFill>
              <a:latin typeface="Arial Unicode MS" panose="020B0604020202020204" pitchFamily="34" charset="-128"/>
            </a:endParaRPr>
          </a:p>
          <a:p>
            <a:pPr algn="ctr" eaLnBrk="1" hangingPunct="1">
              <a:spcBef>
                <a:spcPct val="50000"/>
              </a:spcBef>
              <a:buClrTx/>
              <a:buSzTx/>
              <a:buFontTx/>
              <a:buNone/>
            </a:pPr>
            <a:r>
              <a:rPr lang="en-US" altLang="en-US" sz="3600">
                <a:solidFill>
                  <a:srgbClr val="FF3399"/>
                </a:solidFill>
                <a:latin typeface="Arial Unicode MS" panose="020B0604020202020204" pitchFamily="34" charset="-128"/>
              </a:rPr>
              <a:t>AHSRL measures optical depth directly.</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057086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828800" y="1371600"/>
            <a:ext cx="9144000" cy="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0"/>
              </a:spcBef>
              <a:buClrTx/>
              <a:buSzTx/>
              <a:buFontTx/>
              <a:buNone/>
            </a:pPr>
            <a:endParaRPr lang="en-US" altLang="en-US" sz="1800">
              <a:latin typeface="Arial" panose="020B0604020202020204" pitchFamily="34" charset="0"/>
            </a:endParaRPr>
          </a:p>
        </p:txBody>
      </p:sp>
      <p:pic>
        <p:nvPicPr>
          <p:cNvPr id="67587" name="Picture 3" descr="cumulative_OD_ModisClear"/>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71600" y="692150"/>
            <a:ext cx="6400800" cy="4800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7588" name="Line 4"/>
          <p:cNvSpPr>
            <a:spLocks noChangeShapeType="1"/>
          </p:cNvSpPr>
          <p:nvPr/>
        </p:nvSpPr>
        <p:spPr bwMode="auto">
          <a:xfrm>
            <a:off x="3276600" y="1371600"/>
            <a:ext cx="0" cy="4724400"/>
          </a:xfrm>
          <a:prstGeom prst="line">
            <a:avLst/>
          </a:prstGeom>
          <a:noFill/>
          <a:ln w="28575">
            <a:solidFill>
              <a:srgbClr val="FF3399"/>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67589" name="Text Box 5"/>
          <p:cNvSpPr txBox="1">
            <a:spLocks noChangeArrowheads="1"/>
          </p:cNvSpPr>
          <p:nvPr/>
        </p:nvSpPr>
        <p:spPr bwMode="auto">
          <a:xfrm>
            <a:off x="801688" y="228600"/>
            <a:ext cx="7772400" cy="5191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50000"/>
              </a:spcBef>
              <a:buClrTx/>
              <a:buSzTx/>
              <a:buFontTx/>
              <a:buNone/>
            </a:pPr>
            <a:r>
              <a:rPr lang="en-US" altLang="en-US" sz="2800">
                <a:latin typeface="Arial Unicode MS" panose="020B0604020202020204" pitchFamily="34" charset="-128"/>
              </a:rPr>
              <a:t>MODIS optical depth threshold: over Wisconsin</a:t>
            </a:r>
          </a:p>
        </p:txBody>
      </p:sp>
      <p:sp>
        <p:nvSpPr>
          <p:cNvPr id="67590" name="Text Box 6"/>
          <p:cNvSpPr txBox="1">
            <a:spLocks noChangeArrowheads="1"/>
          </p:cNvSpPr>
          <p:nvPr/>
        </p:nvSpPr>
        <p:spPr bwMode="auto">
          <a:xfrm>
            <a:off x="3276600" y="5995988"/>
            <a:ext cx="5486400"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50000"/>
              </a:spcBef>
              <a:buClrTx/>
              <a:buSzTx/>
              <a:buFontTx/>
              <a:buNone/>
            </a:pPr>
            <a:r>
              <a:rPr lang="en-US" altLang="en-US" sz="2400">
                <a:solidFill>
                  <a:srgbClr val="FF3399"/>
                </a:solidFill>
                <a:latin typeface="Arial Unicode MS" panose="020B0604020202020204" pitchFamily="34" charset="-128"/>
              </a:rPr>
              <a:t>MODIS optical depth threshold ~ 0.4</a:t>
            </a:r>
          </a:p>
        </p:txBody>
      </p:sp>
      <p:sp>
        <p:nvSpPr>
          <p:cNvPr id="67591" name="Text Box 7"/>
          <p:cNvSpPr txBox="1">
            <a:spLocks noChangeArrowheads="1"/>
          </p:cNvSpPr>
          <p:nvPr/>
        </p:nvSpPr>
        <p:spPr bwMode="auto">
          <a:xfrm>
            <a:off x="3200400" y="2819400"/>
            <a:ext cx="4114800"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50000"/>
              </a:spcBef>
              <a:buClrTx/>
              <a:buSzTx/>
              <a:buFontTx/>
              <a:buNone/>
            </a:pPr>
            <a:r>
              <a:rPr lang="en-US" altLang="en-US" sz="2400">
                <a:latin typeface="Arial Unicode MS" panose="020B0604020202020204" pitchFamily="34" charset="-128"/>
              </a:rPr>
              <a:t>MODIS clear, AHSRL cloudy</a:t>
            </a:r>
          </a:p>
        </p:txBody>
      </p:sp>
      <p:sp>
        <p:nvSpPr>
          <p:cNvPr id="67592" name="Text Box 8"/>
          <p:cNvSpPr txBox="1">
            <a:spLocks noChangeArrowheads="1"/>
          </p:cNvSpPr>
          <p:nvPr/>
        </p:nvSpPr>
        <p:spPr bwMode="auto">
          <a:xfrm>
            <a:off x="257175" y="5694363"/>
            <a:ext cx="2320925" cy="36671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50000"/>
              </a:spcBef>
              <a:buClrTx/>
              <a:buSzTx/>
              <a:buFontTx/>
              <a:buNone/>
            </a:pPr>
            <a:r>
              <a:rPr lang="en-US" altLang="en-US" sz="1800">
                <a:latin typeface="Arial" panose="020B0604020202020204" pitchFamily="34" charset="0"/>
              </a:rPr>
              <a:t>Ackerman et al 2008</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869181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50" name="Picture 2" descr="zn_arc_cf_diffs"/>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33700" y="1230313"/>
            <a:ext cx="6210300" cy="46577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3251" name="Text Box 3"/>
          <p:cNvSpPr txBox="1">
            <a:spLocks noChangeArrowheads="1"/>
          </p:cNvSpPr>
          <p:nvPr/>
        </p:nvSpPr>
        <p:spPr bwMode="auto">
          <a:xfrm>
            <a:off x="179388" y="2509838"/>
            <a:ext cx="2546350" cy="15525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a:solidFill>
                  <a:srgbClr val="FF3399"/>
                </a:solidFill>
                <a:latin typeface="Arial Unicode MS" panose="020B0604020202020204" pitchFamily="34" charset="-128"/>
              </a:rPr>
              <a:t>Difference, MODIS minus GLAS cloud amount</a:t>
            </a:r>
          </a:p>
        </p:txBody>
      </p:sp>
      <p:sp>
        <p:nvSpPr>
          <p:cNvPr id="53252" name="Text Box 4"/>
          <p:cNvSpPr txBox="1">
            <a:spLocks noChangeArrowheads="1"/>
          </p:cNvSpPr>
          <p:nvPr/>
        </p:nvSpPr>
        <p:spPr bwMode="auto">
          <a:xfrm>
            <a:off x="4805363" y="1714500"/>
            <a:ext cx="3810000" cy="3968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50000"/>
              </a:spcBef>
              <a:buClrTx/>
              <a:buSzTx/>
              <a:buFontTx/>
              <a:buNone/>
            </a:pPr>
            <a:r>
              <a:rPr lang="en-US" altLang="en-US" sz="2000">
                <a:solidFill>
                  <a:srgbClr val="FF3399"/>
                </a:solidFill>
                <a:latin typeface="Arial Unicode MS" panose="020B0604020202020204" pitchFamily="34" charset="-128"/>
              </a:rPr>
              <a:t>Daytime better than night…</a:t>
            </a:r>
          </a:p>
        </p:txBody>
      </p:sp>
      <p:sp>
        <p:nvSpPr>
          <p:cNvPr id="101381" name="Rectangle 5"/>
          <p:cNvSpPr>
            <a:spLocks noGrp="1" noChangeArrowheads="1"/>
          </p:cNvSpPr>
          <p:nvPr>
            <p:ph type="title" idx="4294967295"/>
          </p:nvPr>
        </p:nvSpPr>
        <p:spPr bwMode="auto">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a:defRPr/>
            </a:pPr>
            <a:r>
              <a:rPr lang="en-US" altLang="en-US" smtClean="0">
                <a:latin typeface="Arial" panose="020B0604020202020204" pitchFamily="34" charset="0"/>
                <a:ea typeface="ＭＳ Ｐゴシック" panose="020B0600070205080204" pitchFamily="34" charset="-128"/>
              </a:rPr>
              <a:t>Comparison with GLAS</a:t>
            </a:r>
          </a:p>
        </p:txBody>
      </p:sp>
      <p:sp>
        <p:nvSpPr>
          <p:cNvPr id="53254" name="Text Box 6"/>
          <p:cNvSpPr txBox="1">
            <a:spLocks noChangeArrowheads="1"/>
          </p:cNvSpPr>
          <p:nvPr/>
        </p:nvSpPr>
        <p:spPr bwMode="auto">
          <a:xfrm>
            <a:off x="265113" y="4749800"/>
            <a:ext cx="1730375" cy="3667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50000"/>
              </a:spcBef>
              <a:buClrTx/>
              <a:buSzTx/>
              <a:buFontTx/>
              <a:buNone/>
            </a:pPr>
            <a:r>
              <a:rPr lang="en-US" altLang="en-US" sz="1800">
                <a:latin typeface="Arial" panose="020B0604020202020204" pitchFamily="34" charset="0"/>
              </a:rPr>
              <a:t>Frey et al 2008</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320530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28600" y="1066800"/>
            <a:ext cx="4114800" cy="45386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t>CALIOP and MODIS make very different measurements with different sampling characteristics. To correctly compare, collocation must be done carefully!</a:t>
            </a:r>
          </a:p>
          <a:p>
            <a:pPr eaLnBrk="1" hangingPunct="1">
              <a:spcBef>
                <a:spcPct val="50000"/>
              </a:spcBef>
            </a:pPr>
            <a:endParaRPr lang="en-US" altLang="en-US" sz="2400"/>
          </a:p>
        </p:txBody>
      </p:sp>
      <p:pic>
        <p:nvPicPr>
          <p:cNvPr id="32771" name="Picture 3" descr="MODIS_MYD02QKM"/>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38600" y="304800"/>
            <a:ext cx="5105400" cy="4699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2772" name="Text Box 4"/>
          <p:cNvSpPr txBox="1">
            <a:spLocks noChangeArrowheads="1"/>
          </p:cNvSpPr>
          <p:nvPr/>
        </p:nvSpPr>
        <p:spPr bwMode="auto">
          <a:xfrm>
            <a:off x="3962400" y="5029200"/>
            <a:ext cx="4876800" cy="14652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t>MODIS 250 m resolution image with the CALIOP sampling represented by the red line. The finer resolution of CALIOP makes careful collocation important in an analysis of combined data streams.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22662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n-US" smtClean="0"/>
              <a:t>Careful Collocation</a:t>
            </a:r>
          </a:p>
        </p:txBody>
      </p:sp>
      <p:grpSp>
        <p:nvGrpSpPr>
          <p:cNvPr id="34819" name="Group 3"/>
          <p:cNvGrpSpPr>
            <a:grpSpLocks/>
          </p:cNvGrpSpPr>
          <p:nvPr/>
        </p:nvGrpSpPr>
        <p:grpSpPr bwMode="auto">
          <a:xfrm>
            <a:off x="3668713" y="2438400"/>
            <a:ext cx="5475287" cy="4229100"/>
            <a:chOff x="96" y="1440"/>
            <a:chExt cx="3449" cy="2664"/>
          </a:xfrm>
        </p:grpSpPr>
        <p:pic>
          <p:nvPicPr>
            <p:cNvPr id="34821" name="Picture 4" descr="Collocation_View"/>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6" y="1440"/>
              <a:ext cx="3449" cy="266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4822" name="Rectangle 5"/>
            <p:cNvSpPr>
              <a:spLocks noChangeArrowheads="1"/>
            </p:cNvSpPr>
            <p:nvPr/>
          </p:nvSpPr>
          <p:spPr bwMode="auto">
            <a:xfrm>
              <a:off x="2688" y="1584"/>
              <a:ext cx="336" cy="192"/>
            </a:xfrm>
            <a:prstGeom prst="rect">
              <a:avLst/>
            </a:prstGeom>
            <a:solidFill>
              <a:schemeClr val="bg1"/>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pic>
        <p:nvPicPr>
          <p:cNvPr id="34820" name="Picture 6" descr="MODIS_MYD02QKM"/>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1676400"/>
            <a:ext cx="4341813" cy="45751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6852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a:t>Outline</a:t>
            </a:r>
          </a:p>
        </p:txBody>
      </p:sp>
      <p:sp>
        <p:nvSpPr>
          <p:cNvPr id="71683" name="Rectangle 3"/>
          <p:cNvSpPr>
            <a:spLocks noGrp="1" noChangeArrowheads="1"/>
          </p:cNvSpPr>
          <p:nvPr>
            <p:ph type="body" idx="1"/>
          </p:nvPr>
        </p:nvSpPr>
        <p:spPr/>
        <p:txBody>
          <a:bodyPr/>
          <a:lstStyle/>
          <a:p>
            <a:r>
              <a:rPr lang="en-US" altLang="en-US" dirty="0" smtClean="0"/>
              <a:t>Introduction</a:t>
            </a:r>
          </a:p>
          <a:p>
            <a:r>
              <a:rPr lang="en-US" altLang="en-US" dirty="0" smtClean="0"/>
              <a:t>Description of the Cloud Mask</a:t>
            </a:r>
            <a:endParaRPr lang="en-US" altLang="en-US" dirty="0"/>
          </a:p>
          <a:p>
            <a:r>
              <a:rPr lang="en-US" altLang="en-US" dirty="0" smtClean="0"/>
              <a:t>Assessment and Validation</a:t>
            </a:r>
          </a:p>
          <a:p>
            <a:r>
              <a:rPr lang="en-US" altLang="en-US" dirty="0" smtClean="0"/>
              <a:t>Some Applications</a:t>
            </a:r>
            <a:endParaRPr lang="en-US" altLang="en-US" dirty="0"/>
          </a:p>
          <a:p>
            <a:r>
              <a:rPr lang="en-US" altLang="en-US" dirty="0" smtClean="0"/>
              <a:t>Summary</a:t>
            </a:r>
          </a:p>
          <a:p>
            <a:r>
              <a:rPr lang="en-US" altLang="en-US" dirty="0" smtClean="0"/>
              <a:t>Some Useful References</a:t>
            </a:r>
            <a:endParaRPr lang="en-US" altLang="en-US" dirty="0"/>
          </a:p>
          <a:p>
            <a:endParaRPr lang="en-US"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13393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en-US" smtClean="0"/>
              <a:t>Global Comparison</a:t>
            </a:r>
          </a:p>
        </p:txBody>
      </p:sp>
      <p:grpSp>
        <p:nvGrpSpPr>
          <p:cNvPr id="36867" name="Group 3"/>
          <p:cNvGrpSpPr>
            <a:grpSpLocks/>
          </p:cNvGrpSpPr>
          <p:nvPr/>
        </p:nvGrpSpPr>
        <p:grpSpPr bwMode="auto">
          <a:xfrm>
            <a:off x="2057400" y="2133600"/>
            <a:ext cx="4602163" cy="1882775"/>
            <a:chOff x="-2" y="382"/>
            <a:chExt cx="2899" cy="1186"/>
          </a:xfrm>
        </p:grpSpPr>
        <p:grpSp>
          <p:nvGrpSpPr>
            <p:cNvPr id="36870" name="Group 4"/>
            <p:cNvGrpSpPr>
              <a:grpSpLocks/>
            </p:cNvGrpSpPr>
            <p:nvPr/>
          </p:nvGrpSpPr>
          <p:grpSpPr bwMode="auto">
            <a:xfrm>
              <a:off x="0" y="384"/>
              <a:ext cx="2895" cy="1182"/>
              <a:chOff x="0" y="384"/>
              <a:chExt cx="2895" cy="1182"/>
            </a:xfrm>
          </p:grpSpPr>
          <p:grpSp>
            <p:nvGrpSpPr>
              <p:cNvPr id="36872" name="Group 5"/>
              <p:cNvGrpSpPr>
                <a:grpSpLocks/>
              </p:cNvGrpSpPr>
              <p:nvPr/>
            </p:nvGrpSpPr>
            <p:grpSpPr bwMode="auto">
              <a:xfrm>
                <a:off x="0" y="384"/>
                <a:ext cx="849" cy="394"/>
                <a:chOff x="0" y="384"/>
                <a:chExt cx="849" cy="394"/>
              </a:xfrm>
            </p:grpSpPr>
            <p:sp>
              <p:nvSpPr>
                <p:cNvPr id="36897" name="Rectangle 6"/>
                <p:cNvSpPr>
                  <a:spLocks noChangeArrowheads="1"/>
                </p:cNvSpPr>
                <p:nvPr/>
              </p:nvSpPr>
              <p:spPr bwMode="auto">
                <a:xfrm>
                  <a:off x="43" y="384"/>
                  <a:ext cx="763" cy="3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a:latin typeface="Times New Roman" panose="02020603050405020304" pitchFamily="18" charset="0"/>
                      <a:cs typeface="Times New Roman" panose="02020603050405020304" pitchFamily="18" charset="0"/>
                    </a:rPr>
                    <a:t> </a:t>
                  </a:r>
                </a:p>
                <a:p>
                  <a:pPr algn="ctr"/>
                  <a:endParaRPr lang="en-US" altLang="en-US" sz="2400">
                    <a:latin typeface="Times New Roman" panose="02020603050405020304" pitchFamily="18" charset="0"/>
                  </a:endParaRPr>
                </a:p>
              </p:txBody>
            </p:sp>
            <p:sp>
              <p:nvSpPr>
                <p:cNvPr id="36898" name="Rectangle 7"/>
                <p:cNvSpPr>
                  <a:spLocks noChangeArrowheads="1"/>
                </p:cNvSpPr>
                <p:nvPr/>
              </p:nvSpPr>
              <p:spPr bwMode="auto">
                <a:xfrm>
                  <a:off x="0" y="384"/>
                  <a:ext cx="849" cy="394"/>
                </a:xfrm>
                <a:prstGeom prst="rect">
                  <a:avLst/>
                </a:prstGeom>
                <a:noFill/>
                <a:ln w="7">
                  <a:solidFill>
                    <a:srgbClr val="A0A0A0"/>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36873" name="Group 8"/>
              <p:cNvGrpSpPr>
                <a:grpSpLocks/>
              </p:cNvGrpSpPr>
              <p:nvPr/>
            </p:nvGrpSpPr>
            <p:grpSpPr bwMode="auto">
              <a:xfrm>
                <a:off x="849" y="384"/>
                <a:ext cx="878" cy="394"/>
                <a:chOff x="849" y="384"/>
                <a:chExt cx="878" cy="394"/>
              </a:xfrm>
            </p:grpSpPr>
            <p:sp>
              <p:nvSpPr>
                <p:cNvPr id="36895" name="Rectangle 9"/>
                <p:cNvSpPr>
                  <a:spLocks noChangeArrowheads="1"/>
                </p:cNvSpPr>
                <p:nvPr/>
              </p:nvSpPr>
              <p:spPr bwMode="auto">
                <a:xfrm>
                  <a:off x="892" y="384"/>
                  <a:ext cx="792" cy="3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cs typeface="Times New Roman" panose="02020603050405020304" pitchFamily="18" charset="0"/>
                    </a:rPr>
                    <a:t>CALIPSO clear</a:t>
                  </a:r>
                </a:p>
                <a:p>
                  <a:pPr algn="ctr"/>
                  <a:endParaRPr lang="en-US" altLang="en-US"/>
                </a:p>
              </p:txBody>
            </p:sp>
            <p:sp>
              <p:nvSpPr>
                <p:cNvPr id="36896" name="Rectangle 10"/>
                <p:cNvSpPr>
                  <a:spLocks noChangeArrowheads="1"/>
                </p:cNvSpPr>
                <p:nvPr/>
              </p:nvSpPr>
              <p:spPr bwMode="auto">
                <a:xfrm>
                  <a:off x="849" y="384"/>
                  <a:ext cx="878" cy="394"/>
                </a:xfrm>
                <a:prstGeom prst="rect">
                  <a:avLst/>
                </a:prstGeom>
                <a:noFill/>
                <a:ln w="7">
                  <a:solidFill>
                    <a:srgbClr val="A0A0A0"/>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36874" name="Group 11"/>
              <p:cNvGrpSpPr>
                <a:grpSpLocks/>
              </p:cNvGrpSpPr>
              <p:nvPr/>
            </p:nvGrpSpPr>
            <p:grpSpPr bwMode="auto">
              <a:xfrm>
                <a:off x="1727" y="384"/>
                <a:ext cx="1168" cy="394"/>
                <a:chOff x="1727" y="384"/>
                <a:chExt cx="1168" cy="394"/>
              </a:xfrm>
            </p:grpSpPr>
            <p:sp>
              <p:nvSpPr>
                <p:cNvPr id="36893" name="Rectangle 12"/>
                <p:cNvSpPr>
                  <a:spLocks noChangeArrowheads="1"/>
                </p:cNvSpPr>
                <p:nvPr/>
              </p:nvSpPr>
              <p:spPr bwMode="auto">
                <a:xfrm>
                  <a:off x="1770" y="384"/>
                  <a:ext cx="1082" cy="3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cs typeface="Times New Roman" panose="02020603050405020304" pitchFamily="18" charset="0"/>
                    </a:rPr>
                    <a:t>CALIPSO cloudy</a:t>
                  </a:r>
                </a:p>
                <a:p>
                  <a:pPr algn="ctr"/>
                  <a:endParaRPr lang="en-US" altLang="en-US" sz="2400">
                    <a:latin typeface="Times New Roman" panose="02020603050405020304" pitchFamily="18" charset="0"/>
                  </a:endParaRPr>
                </a:p>
              </p:txBody>
            </p:sp>
            <p:sp>
              <p:nvSpPr>
                <p:cNvPr id="36894" name="Rectangle 13"/>
                <p:cNvSpPr>
                  <a:spLocks noChangeArrowheads="1"/>
                </p:cNvSpPr>
                <p:nvPr/>
              </p:nvSpPr>
              <p:spPr bwMode="auto">
                <a:xfrm>
                  <a:off x="1727" y="384"/>
                  <a:ext cx="1168" cy="394"/>
                </a:xfrm>
                <a:prstGeom prst="rect">
                  <a:avLst/>
                </a:prstGeom>
                <a:noFill/>
                <a:ln w="7">
                  <a:solidFill>
                    <a:srgbClr val="A0A0A0"/>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36875" name="Group 14"/>
              <p:cNvGrpSpPr>
                <a:grpSpLocks/>
              </p:cNvGrpSpPr>
              <p:nvPr/>
            </p:nvGrpSpPr>
            <p:grpSpPr bwMode="auto">
              <a:xfrm>
                <a:off x="0" y="778"/>
                <a:ext cx="849" cy="394"/>
                <a:chOff x="0" y="778"/>
                <a:chExt cx="849" cy="394"/>
              </a:xfrm>
            </p:grpSpPr>
            <p:sp>
              <p:nvSpPr>
                <p:cNvPr id="36891" name="Rectangle 15"/>
                <p:cNvSpPr>
                  <a:spLocks noChangeArrowheads="1"/>
                </p:cNvSpPr>
                <p:nvPr/>
              </p:nvSpPr>
              <p:spPr bwMode="auto">
                <a:xfrm>
                  <a:off x="43" y="778"/>
                  <a:ext cx="763" cy="3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cs typeface="Times New Roman" panose="02020603050405020304" pitchFamily="18" charset="0"/>
                    </a:rPr>
                    <a:t>MODIS clear</a:t>
                  </a:r>
                </a:p>
                <a:p>
                  <a:endParaRPr lang="en-US" altLang="en-US" sz="2400">
                    <a:latin typeface="Times New Roman" panose="02020603050405020304" pitchFamily="18" charset="0"/>
                  </a:endParaRPr>
                </a:p>
              </p:txBody>
            </p:sp>
            <p:sp>
              <p:nvSpPr>
                <p:cNvPr id="36892" name="Rectangle 16"/>
                <p:cNvSpPr>
                  <a:spLocks noChangeArrowheads="1"/>
                </p:cNvSpPr>
                <p:nvPr/>
              </p:nvSpPr>
              <p:spPr bwMode="auto">
                <a:xfrm>
                  <a:off x="0" y="778"/>
                  <a:ext cx="849" cy="394"/>
                </a:xfrm>
                <a:prstGeom prst="rect">
                  <a:avLst/>
                </a:prstGeom>
                <a:noFill/>
                <a:ln w="7">
                  <a:solidFill>
                    <a:srgbClr val="A0A0A0"/>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36876" name="Group 17"/>
              <p:cNvGrpSpPr>
                <a:grpSpLocks/>
              </p:cNvGrpSpPr>
              <p:nvPr/>
            </p:nvGrpSpPr>
            <p:grpSpPr bwMode="auto">
              <a:xfrm>
                <a:off x="849" y="778"/>
                <a:ext cx="878" cy="394"/>
                <a:chOff x="849" y="778"/>
                <a:chExt cx="878" cy="394"/>
              </a:xfrm>
            </p:grpSpPr>
            <p:sp>
              <p:nvSpPr>
                <p:cNvPr id="36889" name="Rectangle 18"/>
                <p:cNvSpPr>
                  <a:spLocks noChangeArrowheads="1"/>
                </p:cNvSpPr>
                <p:nvPr/>
              </p:nvSpPr>
              <p:spPr bwMode="auto">
                <a:xfrm>
                  <a:off x="892" y="778"/>
                  <a:ext cx="792" cy="3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cs typeface="Times New Roman" panose="02020603050405020304" pitchFamily="18" charset="0"/>
                    </a:rPr>
                    <a:t>27.5%</a:t>
                  </a:r>
                </a:p>
                <a:p>
                  <a:pPr algn="ctr"/>
                  <a:endParaRPr lang="en-US" altLang="en-US"/>
                </a:p>
              </p:txBody>
            </p:sp>
            <p:sp>
              <p:nvSpPr>
                <p:cNvPr id="36890" name="Rectangle 19"/>
                <p:cNvSpPr>
                  <a:spLocks noChangeArrowheads="1"/>
                </p:cNvSpPr>
                <p:nvPr/>
              </p:nvSpPr>
              <p:spPr bwMode="auto">
                <a:xfrm>
                  <a:off x="849" y="778"/>
                  <a:ext cx="878" cy="394"/>
                </a:xfrm>
                <a:prstGeom prst="rect">
                  <a:avLst/>
                </a:prstGeom>
                <a:noFill/>
                <a:ln w="7">
                  <a:solidFill>
                    <a:srgbClr val="A0A0A0"/>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36877" name="Group 20"/>
              <p:cNvGrpSpPr>
                <a:grpSpLocks/>
              </p:cNvGrpSpPr>
              <p:nvPr/>
            </p:nvGrpSpPr>
            <p:grpSpPr bwMode="auto">
              <a:xfrm>
                <a:off x="1727" y="778"/>
                <a:ext cx="1168" cy="394"/>
                <a:chOff x="1727" y="778"/>
                <a:chExt cx="1168" cy="394"/>
              </a:xfrm>
            </p:grpSpPr>
            <p:sp>
              <p:nvSpPr>
                <p:cNvPr id="36887" name="Rectangle 21"/>
                <p:cNvSpPr>
                  <a:spLocks noChangeArrowheads="1"/>
                </p:cNvSpPr>
                <p:nvPr/>
              </p:nvSpPr>
              <p:spPr bwMode="auto">
                <a:xfrm>
                  <a:off x="1770" y="778"/>
                  <a:ext cx="1082" cy="3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cs typeface="Times New Roman" panose="02020603050405020304" pitchFamily="18" charset="0"/>
                    </a:rPr>
                    <a:t>6.2%</a:t>
                  </a:r>
                </a:p>
                <a:p>
                  <a:pPr algn="ctr"/>
                  <a:endParaRPr lang="en-US" altLang="en-US"/>
                </a:p>
              </p:txBody>
            </p:sp>
            <p:sp>
              <p:nvSpPr>
                <p:cNvPr id="36888" name="Rectangle 22"/>
                <p:cNvSpPr>
                  <a:spLocks noChangeArrowheads="1"/>
                </p:cNvSpPr>
                <p:nvPr/>
              </p:nvSpPr>
              <p:spPr bwMode="auto">
                <a:xfrm>
                  <a:off x="1727" y="778"/>
                  <a:ext cx="1168" cy="394"/>
                </a:xfrm>
                <a:prstGeom prst="rect">
                  <a:avLst/>
                </a:prstGeom>
                <a:noFill/>
                <a:ln w="7">
                  <a:solidFill>
                    <a:srgbClr val="A0A0A0"/>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36878" name="Group 23"/>
              <p:cNvGrpSpPr>
                <a:grpSpLocks/>
              </p:cNvGrpSpPr>
              <p:nvPr/>
            </p:nvGrpSpPr>
            <p:grpSpPr bwMode="auto">
              <a:xfrm>
                <a:off x="0" y="1172"/>
                <a:ext cx="849" cy="394"/>
                <a:chOff x="0" y="1172"/>
                <a:chExt cx="849" cy="394"/>
              </a:xfrm>
            </p:grpSpPr>
            <p:sp>
              <p:nvSpPr>
                <p:cNvPr id="36885" name="Rectangle 24"/>
                <p:cNvSpPr>
                  <a:spLocks noChangeArrowheads="1"/>
                </p:cNvSpPr>
                <p:nvPr/>
              </p:nvSpPr>
              <p:spPr bwMode="auto">
                <a:xfrm>
                  <a:off x="43" y="1172"/>
                  <a:ext cx="763" cy="3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cs typeface="Times New Roman" panose="02020603050405020304" pitchFamily="18" charset="0"/>
                    </a:rPr>
                    <a:t>MODIS cloudy</a:t>
                  </a:r>
                </a:p>
                <a:p>
                  <a:endParaRPr lang="en-US" altLang="en-US"/>
                </a:p>
              </p:txBody>
            </p:sp>
            <p:sp>
              <p:nvSpPr>
                <p:cNvPr id="36886" name="Rectangle 25"/>
                <p:cNvSpPr>
                  <a:spLocks noChangeArrowheads="1"/>
                </p:cNvSpPr>
                <p:nvPr/>
              </p:nvSpPr>
              <p:spPr bwMode="auto">
                <a:xfrm>
                  <a:off x="0" y="1172"/>
                  <a:ext cx="849" cy="394"/>
                </a:xfrm>
                <a:prstGeom prst="rect">
                  <a:avLst/>
                </a:prstGeom>
                <a:noFill/>
                <a:ln w="7">
                  <a:solidFill>
                    <a:srgbClr val="A0A0A0"/>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36879" name="Group 26"/>
              <p:cNvGrpSpPr>
                <a:grpSpLocks/>
              </p:cNvGrpSpPr>
              <p:nvPr/>
            </p:nvGrpSpPr>
            <p:grpSpPr bwMode="auto">
              <a:xfrm>
                <a:off x="849" y="1172"/>
                <a:ext cx="878" cy="394"/>
                <a:chOff x="849" y="1172"/>
                <a:chExt cx="878" cy="394"/>
              </a:xfrm>
            </p:grpSpPr>
            <p:sp>
              <p:nvSpPr>
                <p:cNvPr id="36883" name="Rectangle 27"/>
                <p:cNvSpPr>
                  <a:spLocks noChangeArrowheads="1"/>
                </p:cNvSpPr>
                <p:nvPr/>
              </p:nvSpPr>
              <p:spPr bwMode="auto">
                <a:xfrm>
                  <a:off x="892" y="1172"/>
                  <a:ext cx="792" cy="3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cs typeface="Times New Roman" panose="02020603050405020304" pitchFamily="18" charset="0"/>
                    </a:rPr>
                    <a:t>6.3%</a:t>
                  </a:r>
                </a:p>
                <a:p>
                  <a:pPr algn="ctr"/>
                  <a:endParaRPr lang="en-US" altLang="en-US" sz="2400">
                    <a:latin typeface="Times New Roman" panose="02020603050405020304" pitchFamily="18" charset="0"/>
                  </a:endParaRPr>
                </a:p>
              </p:txBody>
            </p:sp>
            <p:sp>
              <p:nvSpPr>
                <p:cNvPr id="36884" name="Rectangle 28"/>
                <p:cNvSpPr>
                  <a:spLocks noChangeArrowheads="1"/>
                </p:cNvSpPr>
                <p:nvPr/>
              </p:nvSpPr>
              <p:spPr bwMode="auto">
                <a:xfrm>
                  <a:off x="849" y="1172"/>
                  <a:ext cx="878" cy="394"/>
                </a:xfrm>
                <a:prstGeom prst="rect">
                  <a:avLst/>
                </a:prstGeom>
                <a:noFill/>
                <a:ln w="7">
                  <a:solidFill>
                    <a:srgbClr val="A0A0A0"/>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36880" name="Group 29"/>
              <p:cNvGrpSpPr>
                <a:grpSpLocks/>
              </p:cNvGrpSpPr>
              <p:nvPr/>
            </p:nvGrpSpPr>
            <p:grpSpPr bwMode="auto">
              <a:xfrm>
                <a:off x="1727" y="1172"/>
                <a:ext cx="1168" cy="394"/>
                <a:chOff x="1727" y="1172"/>
                <a:chExt cx="1168" cy="394"/>
              </a:xfrm>
            </p:grpSpPr>
            <p:sp>
              <p:nvSpPr>
                <p:cNvPr id="36881" name="Rectangle 30"/>
                <p:cNvSpPr>
                  <a:spLocks noChangeArrowheads="1"/>
                </p:cNvSpPr>
                <p:nvPr/>
              </p:nvSpPr>
              <p:spPr bwMode="auto">
                <a:xfrm>
                  <a:off x="1770" y="1172"/>
                  <a:ext cx="1082" cy="3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cs typeface="Times New Roman" panose="02020603050405020304" pitchFamily="18" charset="0"/>
                    </a:rPr>
                    <a:t>60.0%</a:t>
                  </a:r>
                </a:p>
                <a:p>
                  <a:pPr algn="ctr"/>
                  <a:endParaRPr lang="en-US" altLang="en-US"/>
                </a:p>
              </p:txBody>
            </p:sp>
            <p:sp>
              <p:nvSpPr>
                <p:cNvPr id="36882" name="Rectangle 31"/>
                <p:cNvSpPr>
                  <a:spLocks noChangeArrowheads="1"/>
                </p:cNvSpPr>
                <p:nvPr/>
              </p:nvSpPr>
              <p:spPr bwMode="auto">
                <a:xfrm>
                  <a:off x="1727" y="1172"/>
                  <a:ext cx="1168" cy="394"/>
                </a:xfrm>
                <a:prstGeom prst="rect">
                  <a:avLst/>
                </a:prstGeom>
                <a:noFill/>
                <a:ln w="7">
                  <a:solidFill>
                    <a:srgbClr val="A0A0A0"/>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sp>
          <p:nvSpPr>
            <p:cNvPr id="36871" name="Rectangle 32"/>
            <p:cNvSpPr>
              <a:spLocks noChangeArrowheads="1"/>
            </p:cNvSpPr>
            <p:nvPr/>
          </p:nvSpPr>
          <p:spPr bwMode="auto">
            <a:xfrm>
              <a:off x="-2" y="382"/>
              <a:ext cx="2899" cy="1186"/>
            </a:xfrm>
            <a:prstGeom prst="rect">
              <a:avLst/>
            </a:prstGeom>
            <a:noFill/>
            <a:ln w="6350">
              <a:solidFill>
                <a:srgbClr val="A0A0A0"/>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36868" name="Rectangle 33"/>
          <p:cNvSpPr>
            <a:spLocks noChangeArrowheads="1"/>
          </p:cNvSpPr>
          <p:nvPr/>
        </p:nvSpPr>
        <p:spPr bwMode="auto">
          <a:xfrm>
            <a:off x="1588" y="4360863"/>
            <a:ext cx="9144000" cy="6254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latin typeface="Times New Roman" panose="02020603050405020304" pitchFamily="18" charset="0"/>
                <a:cs typeface="Times New Roman" panose="02020603050405020304" pitchFamily="18" charset="0"/>
              </a:rPr>
              <a:t> </a:t>
            </a:r>
          </a:p>
          <a:p>
            <a:endParaRPr lang="en-US" altLang="en-US" sz="2400">
              <a:latin typeface="Times New Roman" panose="02020603050405020304" pitchFamily="18" charset="0"/>
            </a:endParaRPr>
          </a:p>
        </p:txBody>
      </p:sp>
      <p:sp>
        <p:nvSpPr>
          <p:cNvPr id="36869" name="Text Box 34"/>
          <p:cNvSpPr txBox="1">
            <a:spLocks noChangeArrowheads="1"/>
          </p:cNvSpPr>
          <p:nvPr/>
        </p:nvSpPr>
        <p:spPr bwMode="auto">
          <a:xfrm>
            <a:off x="381000" y="4419600"/>
            <a:ext cx="8077200" cy="17684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cs typeface="Times New Roman" panose="02020603050405020304" pitchFamily="18" charset="0"/>
              </a:rPr>
              <a:t>     Comparison of MODIS cloud detection with collocated observations from CALIPSO for the entire month of August 2006. Over 5 million observations went into the analysis.  The results are expressed as a percentage.</a:t>
            </a:r>
          </a:p>
          <a:p>
            <a:pPr eaLnBrk="1" hangingPunct="1">
              <a:spcBef>
                <a:spcPct val="50000"/>
              </a:spcBef>
            </a:pPr>
            <a:endParaRPr lang="en-US" altLang="en-US" sz="20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25487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298" name="Picture 1"/>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45323" y="1145929"/>
            <a:ext cx="6787662" cy="509074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 name="TextBox 2"/>
          <p:cNvSpPr txBox="1"/>
          <p:nvPr/>
        </p:nvSpPr>
        <p:spPr>
          <a:xfrm>
            <a:off x="439616" y="314818"/>
            <a:ext cx="6371492" cy="707886"/>
          </a:xfrm>
          <a:prstGeom prst="rect">
            <a:avLst/>
          </a:prstGeom>
          <a:noFill/>
        </p:spPr>
        <p:txBody>
          <a:bodyPr wrap="square" rtlCol="0">
            <a:spAutoFit/>
          </a:bodyPr>
          <a:lstStyle/>
          <a:p>
            <a:r>
              <a:rPr lang="en-US" sz="2000" dirty="0" smtClean="0">
                <a:solidFill>
                  <a:schemeClr val="tx2">
                    <a:lumMod val="90000"/>
                  </a:schemeClr>
                </a:solidFill>
              </a:rPr>
              <a:t>Overall cloud detection by MODIS (1</a:t>
            </a:r>
            <a:r>
              <a:rPr lang="en-US" sz="2000" baseline="30000" dirty="0" smtClean="0">
                <a:solidFill>
                  <a:schemeClr val="tx2">
                    <a:lumMod val="90000"/>
                  </a:schemeClr>
                </a:solidFill>
              </a:rPr>
              <a:t>st</a:t>
            </a:r>
            <a:r>
              <a:rPr lang="en-US" sz="2000" dirty="0" smtClean="0">
                <a:solidFill>
                  <a:schemeClr val="tx2">
                    <a:lumMod val="90000"/>
                  </a:schemeClr>
                </a:solidFill>
              </a:rPr>
              <a:t> byte) has been shown to be excellent (e.g. 90% agreement with lidar)</a:t>
            </a:r>
            <a:endParaRPr lang="en-US" sz="2000" dirty="0">
              <a:solidFill>
                <a:schemeClr val="tx2">
                  <a:lumMod val="90000"/>
                </a:scheme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880803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76200" y="6096000"/>
            <a:ext cx="2895600" cy="338554"/>
          </a:xfrm>
        </p:spPr>
        <p:txBody>
          <a:bodyPr/>
          <a:lstStyle/>
          <a:p>
            <a:pPr algn="l"/>
            <a:r>
              <a:rPr lang="en-US" sz="1600" dirty="0" smtClean="0">
                <a:solidFill>
                  <a:srgbClr val="F2C31A"/>
                </a:solidFill>
              </a:rPr>
              <a:t>Ackerman, Frey, MODIS team</a:t>
            </a:r>
            <a:endParaRPr lang="en-US" sz="1600" dirty="0">
              <a:solidFill>
                <a:srgbClr val="F2C31A"/>
              </a:solidFill>
            </a:endParaRPr>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22</a:t>
            </a:fld>
            <a:endParaRPr lang="en-US"/>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40047" y="1172307"/>
            <a:ext cx="5651553" cy="423866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 name="TextBox 2"/>
          <p:cNvSpPr txBox="1"/>
          <p:nvPr/>
        </p:nvSpPr>
        <p:spPr>
          <a:xfrm>
            <a:off x="76200" y="4118434"/>
            <a:ext cx="3124200" cy="923330"/>
          </a:xfrm>
          <a:prstGeom prst="rect">
            <a:avLst/>
          </a:prstGeom>
          <a:noFill/>
        </p:spPr>
        <p:txBody>
          <a:bodyPr wrap="square" rtlCol="0">
            <a:spAutoFit/>
          </a:bodyPr>
          <a:lstStyle/>
          <a:p>
            <a:pPr algn="r"/>
            <a:r>
              <a:rPr lang="en-US" dirty="0" smtClean="0"/>
              <a:t>Bit structure demonstrates increased sensitivity to optically thin cirrus clouds</a:t>
            </a:r>
            <a:endParaRPr lang="en-US" dirty="0"/>
          </a:p>
        </p:txBody>
      </p:sp>
      <p:sp>
        <p:nvSpPr>
          <p:cNvPr id="9" name="TextBox 8"/>
          <p:cNvSpPr txBox="1"/>
          <p:nvPr/>
        </p:nvSpPr>
        <p:spPr>
          <a:xfrm>
            <a:off x="597877" y="293077"/>
            <a:ext cx="7268308" cy="584775"/>
          </a:xfrm>
          <a:prstGeom prst="rect">
            <a:avLst/>
          </a:prstGeom>
          <a:noFill/>
        </p:spPr>
        <p:txBody>
          <a:bodyPr wrap="square" rtlCol="0">
            <a:spAutoFit/>
          </a:bodyPr>
          <a:lstStyle/>
          <a:p>
            <a:r>
              <a:rPr lang="en-US" sz="3200" dirty="0" smtClean="0">
                <a:solidFill>
                  <a:schemeClr val="tx2">
                    <a:lumMod val="90000"/>
                  </a:schemeClr>
                </a:solidFill>
              </a:rPr>
              <a:t>Validation of MODIS Cloud Mask Bits</a:t>
            </a:r>
            <a:endParaRPr lang="en-US" sz="3200" dirty="0">
              <a:solidFill>
                <a:schemeClr val="tx2">
                  <a:lumMod val="90000"/>
                </a:scheme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315635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6322" name="Picture 3" descr="mstm_p7"/>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15975" y="241300"/>
            <a:ext cx="7391400" cy="5791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56323" name="Group 2"/>
          <p:cNvGrpSpPr>
            <a:grpSpLocks/>
          </p:cNvGrpSpPr>
          <p:nvPr/>
        </p:nvGrpSpPr>
        <p:grpSpPr bwMode="auto">
          <a:xfrm>
            <a:off x="76200" y="6367463"/>
            <a:ext cx="4435475" cy="490537"/>
            <a:chOff x="76199" y="6368203"/>
            <a:chExt cx="4434701" cy="489797"/>
          </a:xfrm>
        </p:grpSpPr>
        <p:pic>
          <p:nvPicPr>
            <p:cNvPr id="56324"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199" y="6368203"/>
              <a:ext cx="599691" cy="4619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6325" name="TextBox 5"/>
            <p:cNvSpPr txBox="1">
              <a:spLocks noChangeArrowheads="1"/>
            </p:cNvSpPr>
            <p:nvPr/>
          </p:nvSpPr>
          <p:spPr bwMode="auto">
            <a:xfrm>
              <a:off x="700900" y="6488112"/>
              <a:ext cx="3810000" cy="3698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37931725" indent="-37474525">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995363"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260475"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1481138" indent="-20955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1938338" indent="-20955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395538" indent="-20955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2852738" indent="-20955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309938" indent="-20955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0"/>
                </a:spcBef>
                <a:buClrTx/>
                <a:buSzTx/>
                <a:buFontTx/>
                <a:buNone/>
              </a:pPr>
              <a:r>
                <a:rPr lang="en-US" altLang="en-US" sz="900">
                  <a:solidFill>
                    <a:srgbClr val="FFF1CE"/>
                  </a:solidFill>
                </a:rPr>
                <a:t>Cooperative Institute for Meteorological Satellite Studies</a:t>
              </a:r>
            </a:p>
            <a:p>
              <a:pPr eaLnBrk="1" hangingPunct="1">
                <a:spcBef>
                  <a:spcPct val="0"/>
                </a:spcBef>
                <a:buClrTx/>
                <a:buSzTx/>
                <a:buFontTx/>
                <a:buNone/>
              </a:pPr>
              <a:r>
                <a:rPr lang="en-US" altLang="en-US" sz="900">
                  <a:solidFill>
                    <a:schemeClr val="bg1"/>
                  </a:solidFill>
                </a:rPr>
                <a:t>University of Wisconsin - Madison</a:t>
              </a: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37170477"/>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mstm_p8"/>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71600" y="304800"/>
            <a:ext cx="7315200" cy="5791200"/>
          </a:xfrm>
          <a:prstGeom prst="rect">
            <a:avLst/>
          </a:prstGeom>
          <a:noFill/>
          <a:extLst/>
        </p:spPr>
      </p:pic>
      <p:sp>
        <p:nvSpPr>
          <p:cNvPr id="5" name="TextBox 4"/>
          <p:cNvSpPr txBox="1"/>
          <p:nvPr/>
        </p:nvSpPr>
        <p:spPr>
          <a:xfrm rot="16200000">
            <a:off x="-526169" y="2938790"/>
            <a:ext cx="2550698" cy="523220"/>
          </a:xfrm>
          <a:prstGeom prst="rect">
            <a:avLst/>
          </a:prstGeom>
          <a:noFill/>
        </p:spPr>
        <p:txBody>
          <a:bodyPr wrap="none" rtlCol="0">
            <a:spAutoFit/>
          </a:bodyPr>
          <a:lstStyle/>
          <a:p>
            <a:r>
              <a:rPr lang="en-US" sz="2800" b="1" dirty="0" smtClean="0">
                <a:solidFill>
                  <a:schemeClr val="tx2">
                    <a:lumMod val="90000"/>
                  </a:schemeClr>
                </a:solidFill>
                <a:latin typeface="+mj-lt"/>
                <a:cs typeface="Arial" pitchFamily="34" charset="0"/>
              </a:rPr>
              <a:t>Hit Rate (%)</a:t>
            </a:r>
            <a:endParaRPr lang="en-US" sz="2800" b="1" dirty="0">
              <a:solidFill>
                <a:schemeClr val="tx2">
                  <a:lumMod val="90000"/>
                </a:schemeClr>
              </a:solidFill>
              <a:latin typeface="+mj-lt"/>
              <a:cs typeface="Arial" pitchFamily="34" charset="0"/>
            </a:endParaRPr>
          </a:p>
        </p:txBody>
      </p:sp>
      <p:grpSp>
        <p:nvGrpSpPr>
          <p:cNvPr id="6" name="Group 5"/>
          <p:cNvGrpSpPr/>
          <p:nvPr/>
        </p:nvGrpSpPr>
        <p:grpSpPr>
          <a:xfrm>
            <a:off x="76199" y="6368203"/>
            <a:ext cx="4434701" cy="489797"/>
            <a:chOff x="76199" y="6368203"/>
            <a:chExt cx="4434701" cy="489797"/>
          </a:xfrm>
        </p:grpSpPr>
        <p:pic>
          <p:nvPicPr>
            <p:cNvPr id="7"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199" y="6368203"/>
              <a:ext cx="599691" cy="4619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8" name="TextBox 7"/>
            <p:cNvSpPr txBox="1"/>
            <p:nvPr/>
          </p:nvSpPr>
          <p:spPr>
            <a:xfrm>
              <a:off x="700900" y="6488112"/>
              <a:ext cx="3810000" cy="369888"/>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dirty="0">
                  <a:solidFill>
                    <a:srgbClr val="FFF1CE"/>
                  </a:solidFill>
                  <a:latin typeface="Corbel" pitchFamily="34" charset="0"/>
                </a:rPr>
                <a:t>Cooperative Institute for Meteorological Satellite Studies</a:t>
              </a:r>
            </a:p>
            <a:p>
              <a:pPr eaLnBrk="1" hangingPunct="1"/>
              <a:r>
                <a:rPr lang="en-US" sz="900" dirty="0">
                  <a:solidFill>
                    <a:schemeClr val="bg1"/>
                  </a:solidFill>
                  <a:latin typeface="Corbel" pitchFamily="34" charset="0"/>
                </a:rPr>
                <a:t>University of Wisconsin - Madison</a:t>
              </a:r>
            </a:p>
          </p:txBody>
        </p:sp>
      </p:grpSp>
      <p:cxnSp>
        <p:nvCxnSpPr>
          <p:cNvPr id="9" name="Straight Arrow Connector 8"/>
          <p:cNvCxnSpPr/>
          <p:nvPr/>
        </p:nvCxnSpPr>
        <p:spPr bwMode="auto">
          <a:xfrm>
            <a:off x="3771900" y="2061865"/>
            <a:ext cx="3124200" cy="1905000"/>
          </a:xfrm>
          <a:prstGeom prst="straightConnector1">
            <a:avLst/>
          </a:prstGeom>
          <a:solidFill>
            <a:srgbClr val="00CC99"/>
          </a:solidFill>
          <a:ln w="31750" cap="flat" cmpd="sng" algn="ctr">
            <a:solidFill>
              <a:schemeClr val="bg1"/>
            </a:solidFill>
            <a:prstDash val="solid"/>
            <a:round/>
            <a:headEnd type="none" w="med" len="med"/>
            <a:tailEnd type="arrow"/>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cxnSp>
        <p:nvCxnSpPr>
          <p:cNvPr id="12" name="Straight Arrow Connector 11"/>
          <p:cNvCxnSpPr/>
          <p:nvPr/>
        </p:nvCxnSpPr>
        <p:spPr bwMode="auto">
          <a:xfrm>
            <a:off x="3810000" y="1828800"/>
            <a:ext cx="3048000" cy="1905000"/>
          </a:xfrm>
          <a:prstGeom prst="straightConnector1">
            <a:avLst/>
          </a:prstGeom>
          <a:solidFill>
            <a:srgbClr val="00CC99"/>
          </a:solidFill>
          <a:ln w="31750" cap="flat" cmpd="sng" algn="ctr">
            <a:solidFill>
              <a:srgbClr val="00B050"/>
            </a:solidFill>
            <a:prstDash val="solid"/>
            <a:round/>
            <a:headEnd type="none" w="med" len="med"/>
            <a:tailEnd type="arrow"/>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sp>
        <p:nvSpPr>
          <p:cNvPr id="2" name="TextBox 1"/>
          <p:cNvSpPr txBox="1"/>
          <p:nvPr/>
        </p:nvSpPr>
        <p:spPr>
          <a:xfrm>
            <a:off x="5181600" y="1371600"/>
            <a:ext cx="3048000" cy="461665"/>
          </a:xfrm>
          <a:prstGeom prst="rect">
            <a:avLst/>
          </a:prstGeom>
          <a:noFill/>
        </p:spPr>
        <p:txBody>
          <a:bodyPr wrap="square" rtlCol="0">
            <a:spAutoFit/>
          </a:bodyPr>
          <a:lstStyle/>
          <a:p>
            <a:r>
              <a:rPr lang="en-US" dirty="0" smtClean="0">
                <a:solidFill>
                  <a:srgbClr val="FF0000"/>
                </a:solidFill>
                <a:latin typeface="+mj-lt"/>
              </a:rPr>
              <a:t>C5 versus C6</a:t>
            </a:r>
            <a:endParaRPr lang="en-US" dirty="0">
              <a:solidFill>
                <a:srgbClr val="FF0000"/>
              </a:solidFill>
              <a:latin typeface="+mj-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430777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72524" y="297711"/>
            <a:ext cx="6344970" cy="4572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TextBox 1"/>
          <p:cNvSpPr txBox="1"/>
          <p:nvPr/>
        </p:nvSpPr>
        <p:spPr>
          <a:xfrm>
            <a:off x="1080653" y="5045448"/>
            <a:ext cx="7829429" cy="1200329"/>
          </a:xfrm>
          <a:prstGeom prst="rect">
            <a:avLst/>
          </a:prstGeom>
          <a:noFill/>
        </p:spPr>
        <p:txBody>
          <a:bodyPr wrap="square" rtlCol="0">
            <a:spAutoFit/>
          </a:bodyPr>
          <a:lstStyle/>
          <a:p>
            <a:r>
              <a:rPr lang="en-US" dirty="0"/>
              <a:t>The global fractional agreement of cloud detection between MODIS and CALIOP for August 2006 and February 2007. The results are separated by CALIOP averaging amount, with the 5 km averaging results in parenthesis, as well as day, night and surface type. From </a:t>
            </a:r>
            <a:r>
              <a:rPr lang="en-US" dirty="0" err="1"/>
              <a:t>Holz</a:t>
            </a:r>
            <a:r>
              <a:rPr lang="en-US" dirty="0"/>
              <a:t> et al 2008.</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325046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28800" y="1371600"/>
            <a:ext cx="5719482" cy="5029200"/>
          </a:xfrm>
          <a:prstGeom prst="rect">
            <a:avLst/>
          </a:prstGeom>
        </p:spPr>
      </p:pic>
      <p:sp>
        <p:nvSpPr>
          <p:cNvPr id="6" name="TextBox 5"/>
          <p:cNvSpPr txBox="1"/>
          <p:nvPr/>
        </p:nvSpPr>
        <p:spPr>
          <a:xfrm>
            <a:off x="228600" y="381000"/>
            <a:ext cx="8683226" cy="830997"/>
          </a:xfrm>
          <a:prstGeom prst="rect">
            <a:avLst/>
          </a:prstGeom>
          <a:noFill/>
        </p:spPr>
        <p:txBody>
          <a:bodyPr wrap="square" rtlCol="0">
            <a:spAutoFit/>
          </a:bodyPr>
          <a:lstStyle/>
          <a:p>
            <a:pPr algn="ctr"/>
            <a:r>
              <a:rPr lang="en-US" sz="2400" dirty="0" smtClean="0"/>
              <a:t>CALIOP </a:t>
            </a:r>
            <a:r>
              <a:rPr lang="en-US" sz="2400" dirty="0" err="1" smtClean="0"/>
              <a:t>lidar</a:t>
            </a:r>
            <a:r>
              <a:rPr lang="en-US" sz="2400" dirty="0" smtClean="0"/>
              <a:t> vs. MODIS Imager Cloud Mask Comparisons</a:t>
            </a:r>
          </a:p>
          <a:p>
            <a:pPr algn="ctr"/>
            <a:r>
              <a:rPr lang="en-US" sz="2400" dirty="0" smtClean="0"/>
              <a:t>2006 – 2013</a:t>
            </a:r>
            <a:r>
              <a:rPr lang="en-US" sz="2400" dirty="0"/>
              <a:t> </a:t>
            </a:r>
            <a:r>
              <a:rPr lang="en-US" sz="2400" dirty="0" smtClean="0"/>
              <a:t> (Daytime Water)</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119660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228600" y="381000"/>
            <a:ext cx="8683226" cy="830997"/>
          </a:xfrm>
          <a:prstGeom prst="rect">
            <a:avLst/>
          </a:prstGeom>
          <a:noFill/>
        </p:spPr>
        <p:txBody>
          <a:bodyPr wrap="square" rtlCol="0">
            <a:spAutoFit/>
          </a:bodyPr>
          <a:lstStyle/>
          <a:p>
            <a:pPr algn="ctr"/>
            <a:r>
              <a:rPr lang="en-US" sz="2400" dirty="0" smtClean="0"/>
              <a:t>CALIOP </a:t>
            </a:r>
            <a:r>
              <a:rPr lang="en-US" sz="2400" dirty="0" err="1" smtClean="0"/>
              <a:t>lidar</a:t>
            </a:r>
            <a:r>
              <a:rPr lang="en-US" sz="2400" dirty="0" smtClean="0"/>
              <a:t> vs. MODIS Imager Cloud Mask Comparisons</a:t>
            </a:r>
          </a:p>
          <a:p>
            <a:pPr algn="ctr"/>
            <a:r>
              <a:rPr lang="en-US" sz="2400" dirty="0" smtClean="0"/>
              <a:t>2006 – 2013</a:t>
            </a:r>
            <a:r>
              <a:rPr lang="en-US" sz="2400" dirty="0"/>
              <a:t> </a:t>
            </a:r>
            <a:r>
              <a:rPr lang="en-US" sz="2400" dirty="0" smtClean="0"/>
              <a:t> (Nighttime Water)</a:t>
            </a:r>
          </a:p>
        </p:txBody>
      </p:sp>
      <p:pic>
        <p:nvPicPr>
          <p:cNvPr id="5" name="Picture 4"/>
          <p:cNvPicPr preferRelativeResize="0">
            <a:picLocks/>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28798" y="1371600"/>
            <a:ext cx="5724144" cy="50292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530335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dirty="0">
                <a:solidFill>
                  <a:schemeClr val="tx2">
                    <a:lumMod val="90000"/>
                  </a:schemeClr>
                </a:solidFill>
              </a:rPr>
              <a:t>Comparison with active systems…</a:t>
            </a:r>
          </a:p>
        </p:txBody>
      </p:sp>
      <p:sp>
        <p:nvSpPr>
          <p:cNvPr id="84995" name="Rectangle 3"/>
          <p:cNvSpPr>
            <a:spLocks noGrp="1" noChangeArrowheads="1"/>
          </p:cNvSpPr>
          <p:nvPr>
            <p:ph type="body" idx="1"/>
          </p:nvPr>
        </p:nvSpPr>
        <p:spPr/>
        <p:txBody>
          <a:bodyPr/>
          <a:lstStyle/>
          <a:p>
            <a:r>
              <a:rPr lang="en-US" dirty="0"/>
              <a:t>Generally good agreement.</a:t>
            </a:r>
          </a:p>
          <a:p>
            <a:r>
              <a:rPr lang="en-US" dirty="0"/>
              <a:t>Optical depth threshold of </a:t>
            </a:r>
            <a:r>
              <a:rPr lang="en-US" dirty="0" smtClean="0"/>
              <a:t>~0.3-0.4 over land </a:t>
            </a:r>
            <a:r>
              <a:rPr lang="en-US" dirty="0"/>
              <a:t>(not including thin cirrus alone bit</a:t>
            </a:r>
            <a:r>
              <a:rPr lang="en-US" dirty="0" smtClean="0"/>
              <a:t>)</a:t>
            </a:r>
          </a:p>
          <a:p>
            <a:r>
              <a:rPr lang="en-US" dirty="0" smtClean="0"/>
              <a:t>Detection a function of scene</a:t>
            </a:r>
            <a:endParaRPr lang="en-US" dirty="0"/>
          </a:p>
          <a:p>
            <a:r>
              <a:rPr lang="en-US" dirty="0"/>
              <a:t>Polar regions at night still a problem for passive systems.</a:t>
            </a:r>
          </a:p>
        </p:txBody>
      </p:sp>
      <p:sp>
        <p:nvSpPr>
          <p:cNvPr id="2" name="TextBox 1"/>
          <p:cNvSpPr txBox="1"/>
          <p:nvPr/>
        </p:nvSpPr>
        <p:spPr>
          <a:xfrm>
            <a:off x="1295721" y="4980387"/>
            <a:ext cx="7502237" cy="954107"/>
          </a:xfrm>
          <a:prstGeom prst="rect">
            <a:avLst/>
          </a:prstGeom>
          <a:noFill/>
        </p:spPr>
        <p:txBody>
          <a:bodyPr wrap="square" rtlCol="0">
            <a:spAutoFit/>
          </a:bodyPr>
          <a:lstStyle/>
          <a:p>
            <a:r>
              <a:rPr lang="en-US" sz="2800" dirty="0" smtClean="0">
                <a:solidFill>
                  <a:schemeClr val="accent2"/>
                </a:solidFill>
              </a:rPr>
              <a:t>Understanding strengths and weakness makes for a good data set!</a:t>
            </a:r>
            <a:endParaRPr lang="en-US" sz="2800" dirty="0">
              <a:solidFill>
                <a:schemeClr val="accent2"/>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9241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4294967295"/>
          </p:nvPr>
        </p:nvSpPr>
        <p:spPr>
          <a:xfrm>
            <a:off x="0" y="6400800"/>
            <a:ext cx="2133600" cy="457200"/>
          </a:xfrm>
          <a:prstGeom prst="rect">
            <a:avLst/>
          </a:prstGeom>
        </p:spPr>
        <p:txBody>
          <a:bodyPr/>
          <a:lstStyle/>
          <a:p>
            <a:r>
              <a:rPr lang="en-US"/>
              <a:t>9/24/2007</a:t>
            </a:r>
            <a:br>
              <a:rPr lang="en-US"/>
            </a:br>
            <a:r>
              <a:rPr lang="en-US"/>
              <a:t>EUMETSAT/AMS Conf</a:t>
            </a:r>
          </a:p>
        </p:txBody>
      </p:sp>
      <p:sp>
        <p:nvSpPr>
          <p:cNvPr id="87042" name="Rectangle 2"/>
          <p:cNvSpPr>
            <a:spLocks noGrp="1" noChangeArrowheads="1"/>
          </p:cNvSpPr>
          <p:nvPr>
            <p:ph type="title"/>
          </p:nvPr>
        </p:nvSpPr>
        <p:spPr/>
        <p:txBody>
          <a:bodyPr/>
          <a:lstStyle/>
          <a:p>
            <a:r>
              <a:rPr lang="en-US"/>
              <a:t>MODIS view angle dependence…</a:t>
            </a:r>
          </a:p>
        </p:txBody>
      </p:sp>
      <p:sp>
        <p:nvSpPr>
          <p:cNvPr id="87043" name="Rectangle 3"/>
          <p:cNvSpPr>
            <a:spLocks noGrp="1" noChangeArrowheads="1"/>
          </p:cNvSpPr>
          <p:nvPr>
            <p:ph type="body" idx="1"/>
          </p:nvPr>
        </p:nvSpPr>
        <p:spPr>
          <a:xfrm>
            <a:off x="450850" y="1148561"/>
            <a:ext cx="7772400" cy="4312440"/>
          </a:xfrm>
        </p:spPr>
        <p:txBody>
          <a:bodyPr/>
          <a:lstStyle/>
          <a:p>
            <a:r>
              <a:rPr lang="en-US" dirty="0"/>
              <a:t>View angle dependence is a issue will all sensors. </a:t>
            </a:r>
            <a:endParaRPr lang="en-US" dirty="0" smtClean="0"/>
          </a:p>
          <a:p>
            <a:pPr lvl="1"/>
            <a:r>
              <a:rPr lang="en-US" dirty="0" smtClean="0"/>
              <a:t>FOV size</a:t>
            </a:r>
          </a:p>
          <a:p>
            <a:pPr lvl="1"/>
            <a:r>
              <a:rPr lang="en-US" dirty="0" smtClean="0"/>
              <a:t>Optical depth</a:t>
            </a:r>
            <a:endParaRPr lang="en-US" dirty="0"/>
          </a:p>
          <a:p>
            <a:r>
              <a:rPr lang="en-US" dirty="0"/>
              <a:t>In some cases, as large as 25%.</a:t>
            </a:r>
          </a:p>
          <a:p>
            <a:r>
              <a:rPr lang="en-US" dirty="0"/>
              <a:t>One option is to restrict viewing geometry.</a:t>
            </a:r>
          </a:p>
          <a:p>
            <a:pPr>
              <a:buFontTx/>
              <a:buNone/>
            </a:pP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784850" y="4152900"/>
            <a:ext cx="2857500" cy="2705100"/>
          </a:xfrm>
          <a:prstGeom prst="rect">
            <a:avLst/>
          </a:prstGeom>
        </p:spPr>
      </p:pic>
      <p:sp>
        <p:nvSpPr>
          <p:cNvPr id="3" name="TextBox 2"/>
          <p:cNvSpPr txBox="1"/>
          <p:nvPr/>
        </p:nvSpPr>
        <p:spPr>
          <a:xfrm>
            <a:off x="279400" y="4305300"/>
            <a:ext cx="5092700" cy="1569660"/>
          </a:xfrm>
          <a:prstGeom prst="rect">
            <a:avLst/>
          </a:prstGeom>
          <a:noFill/>
        </p:spPr>
        <p:txBody>
          <a:bodyPr wrap="square" rtlCol="0">
            <a:spAutoFit/>
          </a:bodyPr>
          <a:lstStyle/>
          <a:p>
            <a:r>
              <a:rPr lang="en-US" sz="3200" dirty="0" smtClean="0"/>
              <a:t>How does viewing on the limb impact cloud detection?</a:t>
            </a:r>
            <a:endParaRPr lang="en-US" sz="3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7148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What is a cloud?</a:t>
            </a:r>
            <a:endParaRPr lang="en-US" dirty="0"/>
          </a:p>
        </p:txBody>
      </p:sp>
      <p:sp>
        <p:nvSpPr>
          <p:cNvPr id="7" name="TextBox 6"/>
          <p:cNvSpPr txBox="1"/>
          <p:nvPr/>
        </p:nvSpPr>
        <p:spPr>
          <a:xfrm>
            <a:off x="1226126" y="1974273"/>
            <a:ext cx="7577631" cy="1323439"/>
          </a:xfrm>
          <a:prstGeom prst="rect">
            <a:avLst/>
          </a:prstGeom>
          <a:noFill/>
        </p:spPr>
        <p:txBody>
          <a:bodyPr wrap="square" rtlCol="0">
            <a:spAutoFit/>
          </a:bodyPr>
          <a:lstStyle/>
          <a:p>
            <a:r>
              <a:rPr lang="en-US" sz="4000" dirty="0" smtClean="0"/>
              <a:t>Depends on detection objective….</a:t>
            </a:r>
            <a:endParaRPr lang="en-US" sz="4000" dirty="0"/>
          </a:p>
        </p:txBody>
      </p:sp>
      <p:sp>
        <p:nvSpPr>
          <p:cNvPr id="2" name="TextBox 1"/>
          <p:cNvSpPr txBox="1"/>
          <p:nvPr/>
        </p:nvSpPr>
        <p:spPr>
          <a:xfrm>
            <a:off x="812800" y="3987800"/>
            <a:ext cx="7670800" cy="954107"/>
          </a:xfrm>
          <a:prstGeom prst="rect">
            <a:avLst/>
          </a:prstGeom>
          <a:noFill/>
        </p:spPr>
        <p:txBody>
          <a:bodyPr wrap="square" rtlCol="0">
            <a:spAutoFit/>
          </a:bodyPr>
          <a:lstStyle/>
          <a:p>
            <a:r>
              <a:rPr lang="en-US" sz="2800" dirty="0" smtClean="0"/>
              <a:t>What are three ways that we detect objects using our visual sensors (eyes and brain)?</a:t>
            </a: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2944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Title 1"/>
          <p:cNvSpPr>
            <a:spLocks noGrp="1"/>
          </p:cNvSpPr>
          <p:nvPr>
            <p:ph type="title"/>
          </p:nvPr>
        </p:nvSpPr>
        <p:spPr>
          <a:xfrm>
            <a:off x="342900" y="404841"/>
            <a:ext cx="8382000" cy="639763"/>
          </a:xfrm>
        </p:spPr>
        <p:txBody>
          <a:bodyPr/>
          <a:lstStyle/>
          <a:p>
            <a:pPr algn="l" eaLnBrk="1" hangingPunct="1">
              <a:spcBef>
                <a:spcPct val="50000"/>
              </a:spcBef>
            </a:pPr>
            <a:r>
              <a:rPr lang="en-US" altLang="en-US" sz="3200" dirty="0" smtClean="0">
                <a:latin typeface="Calibri (Headings)" charset="0"/>
              </a:rPr>
              <a:t>Cloud Fraction vs Viewing Angle</a:t>
            </a:r>
          </a:p>
        </p:txBody>
      </p:sp>
      <p:sp>
        <p:nvSpPr>
          <p:cNvPr id="62467" name="Text Box 1838"/>
          <p:cNvSpPr txBox="1">
            <a:spLocks noChangeArrowheads="1"/>
          </p:cNvSpPr>
          <p:nvPr/>
        </p:nvSpPr>
        <p:spPr bwMode="auto">
          <a:xfrm>
            <a:off x="0" y="2193925"/>
            <a:ext cx="9067800" cy="609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38100">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endParaRPr lang="en-US" altLang="en-US" sz="2800" b="1">
              <a:solidFill>
                <a:srgbClr val="0033CC"/>
              </a:solidFill>
              <a:latin typeface="Calibri" panose="020F0502020204030204" pitchFamily="34" charset="0"/>
            </a:endParaRPr>
          </a:p>
        </p:txBody>
      </p:sp>
      <p:sp>
        <p:nvSpPr>
          <p:cNvPr id="62469" name="TextBox 7"/>
          <p:cNvSpPr txBox="1">
            <a:spLocks noChangeArrowheads="1"/>
          </p:cNvSpPr>
          <p:nvPr/>
        </p:nvSpPr>
        <p:spPr bwMode="auto">
          <a:xfrm>
            <a:off x="266170" y="1432876"/>
            <a:ext cx="2786063" cy="37861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2000" dirty="0">
              <a:latin typeface="Calibri" panose="020F0502020204030204" pitchFamily="34" charset="0"/>
            </a:endParaRPr>
          </a:p>
          <a:p>
            <a:pPr eaLnBrk="1" hangingPunct="1">
              <a:buFont typeface="Arial" panose="020B0604020202020204" pitchFamily="34" charset="0"/>
              <a:buChar char="•"/>
            </a:pPr>
            <a:r>
              <a:rPr lang="en-US" altLang="en-US" sz="2000" dirty="0">
                <a:latin typeface="Calibri" panose="020F0502020204030204" pitchFamily="34" charset="0"/>
              </a:rPr>
              <a:t> 7 years of Aqua and Terra</a:t>
            </a:r>
          </a:p>
          <a:p>
            <a:pPr eaLnBrk="1" hangingPunct="1"/>
            <a:endParaRPr lang="en-US" altLang="en-US" sz="2000" dirty="0">
              <a:latin typeface="Calibri" panose="020F0502020204030204" pitchFamily="34" charset="0"/>
            </a:endParaRPr>
          </a:p>
          <a:p>
            <a:pPr eaLnBrk="1" hangingPunct="1">
              <a:buFont typeface="Arial" panose="020B0604020202020204" pitchFamily="34" charset="0"/>
              <a:buChar char="•"/>
            </a:pPr>
            <a:r>
              <a:rPr lang="en-US" altLang="en-US" sz="2000" dirty="0">
                <a:latin typeface="Calibri" panose="020F0502020204030204" pitchFamily="34" charset="0"/>
              </a:rPr>
              <a:t> 16% increase from near nadir to edge of scan</a:t>
            </a:r>
          </a:p>
          <a:p>
            <a:pPr eaLnBrk="1" hangingPunct="1">
              <a:buFont typeface="Arial" panose="020B0604020202020204" pitchFamily="34" charset="0"/>
              <a:buChar char="•"/>
            </a:pPr>
            <a:endParaRPr lang="en-US" altLang="en-US" sz="2000" dirty="0">
              <a:latin typeface="Calibri" panose="020F0502020204030204" pitchFamily="34" charset="0"/>
            </a:endParaRPr>
          </a:p>
          <a:p>
            <a:pPr eaLnBrk="1" hangingPunct="1">
              <a:buFont typeface="Arial" panose="020B0604020202020204" pitchFamily="34" charset="0"/>
              <a:buChar char="•"/>
            </a:pPr>
            <a:r>
              <a:rPr lang="en-US" altLang="en-US" sz="2000" dirty="0">
                <a:latin typeface="Calibri" panose="020F0502020204030204" pitchFamily="34" charset="0"/>
              </a:rPr>
              <a:t> View angle effect not constant for all cloud types</a:t>
            </a:r>
          </a:p>
          <a:p>
            <a:pPr eaLnBrk="1" hangingPunct="1">
              <a:buFont typeface="Arial" panose="020B0604020202020204" pitchFamily="34" charset="0"/>
              <a:buChar char="•"/>
            </a:pPr>
            <a:endParaRPr lang="en-US" altLang="en-US" sz="2000" dirty="0">
              <a:latin typeface="Calibri" panose="020F0502020204030204" pitchFamily="34" charset="0"/>
            </a:endParaRPr>
          </a:p>
          <a:p>
            <a:pPr eaLnBrk="1" hangingPunct="1">
              <a:buFont typeface="Arial" panose="020B0604020202020204" pitchFamily="34" charset="0"/>
              <a:buChar char="•"/>
            </a:pPr>
            <a:endParaRPr lang="en-US" altLang="en-US" sz="2000" dirty="0">
              <a:latin typeface="Calibri" panose="020F0502020204030204" pitchFamily="34" charset="0"/>
            </a:endParaRPr>
          </a:p>
        </p:txBody>
      </p:sp>
      <p:grpSp>
        <p:nvGrpSpPr>
          <p:cNvPr id="62470" name="Group 346"/>
          <p:cNvGrpSpPr>
            <a:grpSpLocks/>
          </p:cNvGrpSpPr>
          <p:nvPr/>
        </p:nvGrpSpPr>
        <p:grpSpPr bwMode="auto">
          <a:xfrm>
            <a:off x="2790092" y="1517529"/>
            <a:ext cx="6921500" cy="3886200"/>
            <a:chOff x="17790705" y="14782800"/>
            <a:chExt cx="6921500" cy="3886200"/>
          </a:xfrm>
        </p:grpSpPr>
        <p:sp>
          <p:nvSpPr>
            <p:cNvPr id="62472" name="TextBox 56"/>
            <p:cNvSpPr txBox="1">
              <a:spLocks noChangeArrowheads="1"/>
            </p:cNvSpPr>
            <p:nvPr/>
          </p:nvSpPr>
          <p:spPr bwMode="auto">
            <a:xfrm>
              <a:off x="17790705" y="14782800"/>
              <a:ext cx="6921500" cy="36933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800">
                  <a:latin typeface="Calibri" panose="020F0502020204030204" pitchFamily="34" charset="0"/>
                  <a:cs typeface="Arial" panose="020B0604020202020204" pitchFamily="34" charset="0"/>
                </a:rPr>
                <a:t>Cloud Fraction vs Sensor Zenith Angle</a:t>
              </a:r>
            </a:p>
          </p:txBody>
        </p:sp>
        <p:pic>
          <p:nvPicPr>
            <p:cNvPr id="62473" name="Picture 9"/>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0001" t="6316" r="8333" b="6316"/>
            <a:stretch>
              <a:fillRect/>
            </a:stretch>
          </p:blipFill>
          <p:spPr bwMode="auto">
            <a:xfrm>
              <a:off x="18470155" y="15136813"/>
              <a:ext cx="5600448" cy="316216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2474" name="TextBox 10"/>
            <p:cNvSpPr txBox="1">
              <a:spLocks noChangeArrowheads="1"/>
            </p:cNvSpPr>
            <p:nvPr/>
          </p:nvSpPr>
          <p:spPr bwMode="auto">
            <a:xfrm>
              <a:off x="19171830" y="18299668"/>
              <a:ext cx="4275137" cy="36933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800" dirty="0">
                  <a:latin typeface="Calibri" panose="020F0502020204030204" pitchFamily="34" charset="0"/>
                </a:rPr>
                <a:t>Sensor Zenith Angle</a:t>
              </a:r>
            </a:p>
          </p:txBody>
        </p:sp>
      </p:grpSp>
      <p:sp>
        <p:nvSpPr>
          <p:cNvPr id="13" name="TextBox 12"/>
          <p:cNvSpPr txBox="1"/>
          <p:nvPr/>
        </p:nvSpPr>
        <p:spPr>
          <a:xfrm>
            <a:off x="914400" y="3364468"/>
            <a:ext cx="4275667" cy="369332"/>
          </a:xfrm>
          <a:prstGeom prst="rect">
            <a:avLst/>
          </a:prstGeom>
          <a:noFill/>
          <a:scene3d>
            <a:camera prst="orthographicFront">
              <a:rot lat="0" lon="0" rev="5400000"/>
            </a:camera>
            <a:lightRig rig="threePt" dir="t"/>
          </a:scene3d>
        </p:spPr>
        <p:txBody>
          <a:bodyPr>
            <a:spAutoFit/>
          </a:bodyPr>
          <a:lstStyle/>
          <a:p>
            <a:pPr algn="ctr" fontAlgn="auto">
              <a:spcBef>
                <a:spcPts val="0"/>
              </a:spcBef>
              <a:spcAft>
                <a:spcPts val="0"/>
              </a:spcAft>
              <a:defRPr/>
            </a:pPr>
            <a:r>
              <a:rPr lang="en-US" dirty="0">
                <a:latin typeface="+mn-lt"/>
                <a:ea typeface="+mn-ea"/>
              </a:rPr>
              <a:t>Cloud Fraction (%)</a:t>
            </a:r>
          </a:p>
        </p:txBody>
      </p:sp>
      <p:sp>
        <p:nvSpPr>
          <p:cNvPr id="2" name="TextBox 1"/>
          <p:cNvSpPr txBox="1"/>
          <p:nvPr/>
        </p:nvSpPr>
        <p:spPr>
          <a:xfrm>
            <a:off x="3282462" y="5709138"/>
            <a:ext cx="4783015" cy="369332"/>
          </a:xfrm>
          <a:prstGeom prst="rect">
            <a:avLst/>
          </a:prstGeom>
          <a:noFill/>
        </p:spPr>
        <p:txBody>
          <a:bodyPr wrap="square" rtlCol="0">
            <a:spAutoFit/>
          </a:bodyPr>
          <a:lstStyle/>
          <a:p>
            <a:r>
              <a:rPr lang="en-US" dirty="0" smtClean="0"/>
              <a:t>Maddux et al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028685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2" name="Picture 2" descr="C:\ackrover-d\papers\workgin\cloudpaper\Cloudyscan_nadir.gif"/>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6088" y="336550"/>
            <a:ext cx="8251825" cy="6183313"/>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188509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altLang="en-US"/>
              <a:t>9/24/2007</a:t>
            </a:r>
            <a:br>
              <a:rPr lang="en-US" altLang="en-US"/>
            </a:br>
            <a:r>
              <a:rPr lang="en-US" altLang="en-US"/>
              <a:t>EUMETSAT/AMS Conf</a:t>
            </a:r>
          </a:p>
        </p:txBody>
      </p:sp>
      <p:pic>
        <p:nvPicPr>
          <p:cNvPr id="82946" name="Picture 2" descr="C:\ackrover-d\papers\workgin\cloudpaper\Geo_nadir-all.gif"/>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5288" y="1785938"/>
            <a:ext cx="8353425" cy="328612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TextBox 3"/>
          <p:cNvSpPr txBox="1"/>
          <p:nvPr/>
        </p:nvSpPr>
        <p:spPr>
          <a:xfrm>
            <a:off x="1078522" y="445477"/>
            <a:ext cx="7455877" cy="830997"/>
          </a:xfrm>
          <a:prstGeom prst="rect">
            <a:avLst/>
          </a:prstGeom>
          <a:noFill/>
        </p:spPr>
        <p:txBody>
          <a:bodyPr wrap="square" rtlCol="0">
            <a:spAutoFit/>
          </a:bodyPr>
          <a:lstStyle/>
          <a:p>
            <a:r>
              <a:rPr lang="en-US" sz="2400" dirty="0" smtClean="0">
                <a:solidFill>
                  <a:schemeClr val="tx2">
                    <a:lumMod val="90000"/>
                  </a:schemeClr>
                </a:solidFill>
              </a:rPr>
              <a:t>Cloud Fraction in %: Difference between  All angles – Nadir (1 degree) for one month</a:t>
            </a:r>
            <a:endParaRPr lang="en-US" sz="2400" dirty="0">
              <a:solidFill>
                <a:schemeClr val="tx2">
                  <a:lumMod val="90000"/>
                </a:scheme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504882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en-US"/>
              <a:t>9/24/2007</a:t>
            </a:r>
            <a:br>
              <a:rPr lang="en-US"/>
            </a:br>
            <a:r>
              <a:rPr lang="en-US"/>
              <a:t>EUMETSAT/AMS Conf</a:t>
            </a:r>
          </a:p>
        </p:txBody>
      </p:sp>
      <p:pic>
        <p:nvPicPr>
          <p:cNvPr id="59394" name="Picture 2" descr="C:\ackrover-d\conferences\eumetsat\CFD_nadir_spat.pn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734550" cy="730885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9395" name="Text Box 3"/>
          <p:cNvSpPr txBox="1">
            <a:spLocks noChangeArrowheads="1"/>
          </p:cNvSpPr>
          <p:nvPr/>
        </p:nvSpPr>
        <p:spPr bwMode="auto">
          <a:xfrm>
            <a:off x="0" y="381000"/>
            <a:ext cx="9829800" cy="57943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ctr">
              <a:spcBef>
                <a:spcPct val="50000"/>
              </a:spcBef>
            </a:pPr>
            <a:r>
              <a:rPr lang="en-US" sz="3200">
                <a:solidFill>
                  <a:schemeClr val="accent2"/>
                </a:solidFill>
              </a:rPr>
              <a:t>Mean Cloud Fraction for view &lt; 10 degree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05989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en-US"/>
              <a:t>9/24/2007</a:t>
            </a:r>
            <a:br>
              <a:rPr lang="en-US"/>
            </a:br>
            <a:r>
              <a:rPr lang="en-US"/>
              <a:t>EUMETSAT/AMS Conf</a:t>
            </a:r>
          </a:p>
        </p:txBody>
      </p:sp>
      <p:pic>
        <p:nvPicPr>
          <p:cNvPr id="58370" name="Picture 2" descr="C:\ackrover-d\conferences\eumetsat\CFD_edge_spat.pn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734550" cy="730885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8371" name="Text Box 3"/>
          <p:cNvSpPr txBox="1">
            <a:spLocks noChangeArrowheads="1"/>
          </p:cNvSpPr>
          <p:nvPr/>
        </p:nvSpPr>
        <p:spPr bwMode="auto">
          <a:xfrm>
            <a:off x="0" y="381000"/>
            <a:ext cx="9829800" cy="57943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ctr">
              <a:spcBef>
                <a:spcPct val="50000"/>
              </a:spcBef>
            </a:pPr>
            <a:r>
              <a:rPr lang="en-US" sz="3200">
                <a:solidFill>
                  <a:schemeClr val="accent2"/>
                </a:solidFill>
              </a:rPr>
              <a:t>Mean Cloud Fraction for view &gt; 70 degree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557215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r>
              <a:rPr lang="en-US"/>
              <a:t>9/24/2007</a:t>
            </a:r>
            <a:br>
              <a:rPr lang="en-US"/>
            </a:br>
            <a:r>
              <a:rPr lang="en-US"/>
              <a:t>EUMETSAT/AMS Conf</a:t>
            </a:r>
          </a:p>
        </p:txBody>
      </p:sp>
      <p:pic>
        <p:nvPicPr>
          <p:cNvPr id="57348" name="Picture 4" descr="C:\ackrover-d\conferences\eumetsat\CFD_diff_spat.pn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734550" cy="730885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7349" name="Text Box 5"/>
          <p:cNvSpPr txBox="1">
            <a:spLocks noChangeArrowheads="1"/>
          </p:cNvSpPr>
          <p:nvPr/>
        </p:nvSpPr>
        <p:spPr bwMode="auto">
          <a:xfrm>
            <a:off x="533400" y="4953000"/>
            <a:ext cx="8991600" cy="64633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spcBef>
                <a:spcPct val="50000"/>
              </a:spcBef>
            </a:pPr>
            <a:r>
              <a:rPr lang="en-US" dirty="0">
                <a:solidFill>
                  <a:srgbClr val="FF3399"/>
                </a:solidFill>
              </a:rPr>
              <a:t>Impact is just perspective, projected a 3-D field on a 2-D </a:t>
            </a:r>
            <a:r>
              <a:rPr lang="en-US" dirty="0" smtClean="0">
                <a:solidFill>
                  <a:srgbClr val="FF3399"/>
                </a:solidFill>
              </a:rPr>
              <a:t>plane, and increased detection of thin cloud or aerosol.</a:t>
            </a:r>
            <a:endParaRPr lang="en-US" dirty="0">
              <a:solidFill>
                <a:srgbClr val="FF3399"/>
              </a:solidFill>
            </a:endParaRPr>
          </a:p>
        </p:txBody>
      </p:sp>
      <p:sp>
        <p:nvSpPr>
          <p:cNvPr id="57350" name="Text Box 6"/>
          <p:cNvSpPr txBox="1">
            <a:spLocks noChangeArrowheads="1"/>
          </p:cNvSpPr>
          <p:nvPr/>
        </p:nvSpPr>
        <p:spPr bwMode="auto">
          <a:xfrm>
            <a:off x="0" y="381000"/>
            <a:ext cx="9829800" cy="57943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ctr">
              <a:spcBef>
                <a:spcPct val="50000"/>
              </a:spcBef>
            </a:pPr>
            <a:r>
              <a:rPr lang="en-US" sz="3200">
                <a:solidFill>
                  <a:schemeClr val="accent2"/>
                </a:solidFill>
              </a:rPr>
              <a:t>Mean Cloud Fraction difference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57237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3906" name="Picture 2" descr="C:\ackrover-d\conferences\eumetsat\CFD_orbit_day_1_spat.pn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82970" y="1312984"/>
            <a:ext cx="6417270" cy="481818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extBox 1"/>
          <p:cNvSpPr txBox="1"/>
          <p:nvPr/>
        </p:nvSpPr>
        <p:spPr>
          <a:xfrm>
            <a:off x="422031" y="187569"/>
            <a:ext cx="7831015" cy="523220"/>
          </a:xfrm>
          <a:prstGeom prst="rect">
            <a:avLst/>
          </a:prstGeom>
          <a:noFill/>
        </p:spPr>
        <p:txBody>
          <a:bodyPr wrap="square" rtlCol="0">
            <a:spAutoFit/>
          </a:bodyPr>
          <a:lstStyle/>
          <a:p>
            <a:r>
              <a:rPr lang="en-US" sz="2800" dirty="0" smtClean="0">
                <a:solidFill>
                  <a:schemeClr val="tx2">
                    <a:lumMod val="90000"/>
                  </a:schemeClr>
                </a:solidFill>
              </a:rPr>
              <a:t>Day 1 cloud amount – one year and 1x1 degree</a:t>
            </a:r>
            <a:endParaRPr lang="en-US" sz="2800" dirty="0">
              <a:solidFill>
                <a:schemeClr val="tx2">
                  <a:lumMod val="90000"/>
                </a:scheme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9846238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5954" name="Picture 2" descr="Spat_CFD_Orb_1_minus_2_entirerecord_t_1"/>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3751" t="16649" r="10626" b="33299"/>
          <a:stretch>
            <a:fillRect/>
          </a:stretch>
        </p:blipFill>
        <p:spPr bwMode="auto">
          <a:xfrm>
            <a:off x="228600" y="762000"/>
            <a:ext cx="8375650" cy="42068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125955" name="Group 3"/>
          <p:cNvGrpSpPr>
            <a:grpSpLocks noChangeAspect="1"/>
          </p:cNvGrpSpPr>
          <p:nvPr/>
        </p:nvGrpSpPr>
        <p:grpSpPr bwMode="auto">
          <a:xfrm>
            <a:off x="0" y="5257800"/>
            <a:ext cx="9680575" cy="788988"/>
            <a:chOff x="12449" y="7248"/>
            <a:chExt cx="3199" cy="258"/>
          </a:xfrm>
        </p:grpSpPr>
        <p:graphicFrame>
          <p:nvGraphicFramePr>
            <p:cNvPr id="125956" name="Object 4"/>
            <p:cNvGraphicFramePr>
              <a:graphicFrameLocks noChangeAspect="1"/>
            </p:cNvGraphicFramePr>
            <p:nvPr/>
          </p:nvGraphicFramePr>
          <p:xfrm>
            <a:off x="12576" y="7248"/>
            <a:ext cx="2879" cy="115"/>
          </p:xfrm>
          <a:graphic>
            <a:graphicData uri="http://schemas.openxmlformats.org/presentationml/2006/ole">
              <p:oleObj spid="_x0000_s64538" name="Bitmap Image" r:id="rId5" imgW="7535327" imgH="200159" progId="">
                <p:embed/>
              </p:oleObj>
            </a:graphicData>
          </a:graphic>
        </p:graphicFrame>
        <p:sp>
          <p:nvSpPr>
            <p:cNvPr id="125957" name="Text Box 5"/>
            <p:cNvSpPr txBox="1">
              <a:spLocks noChangeAspect="1" noChangeArrowheads="1"/>
            </p:cNvSpPr>
            <p:nvPr/>
          </p:nvSpPr>
          <p:spPr bwMode="auto">
            <a:xfrm>
              <a:off x="12449" y="7391"/>
              <a:ext cx="3199" cy="115"/>
            </a:xfrm>
            <a:prstGeom prst="rect">
              <a:avLst/>
            </a:prstGeom>
            <a:solidFill>
              <a:schemeClr val="tx2"/>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tIns="0">
              <a:spAutoFit/>
            </a:bodyPr>
            <a:lstStyle/>
            <a:p>
              <a:pPr>
                <a:spcBef>
                  <a:spcPct val="50000"/>
                </a:spcBef>
              </a:pPr>
              <a:r>
                <a:rPr lang="en-US" altLang="en-US" sz="2000" dirty="0">
                  <a:solidFill>
                    <a:schemeClr val="bg1"/>
                  </a:solidFill>
                  <a:latin typeface="Times New Roman" panose="02020603050405020304" pitchFamily="18" charset="0"/>
                </a:rPr>
                <a:t> -0.4                             -0.2                            0                               0.2                           0.4                  </a:t>
              </a:r>
              <a:r>
                <a:rPr lang="en-US" altLang="en-US" sz="1500" dirty="0">
                  <a:solidFill>
                    <a:schemeClr val="bg1"/>
                  </a:solidFill>
                  <a:latin typeface="Times New Roman" panose="02020603050405020304" pitchFamily="18" charset="0"/>
                </a:rPr>
                <a:t>  </a:t>
              </a:r>
              <a:r>
                <a:rPr lang="en-US" altLang="en-US" sz="2000" dirty="0">
                  <a:solidFill>
                    <a:schemeClr val="bg1"/>
                  </a:solidFill>
                  <a:latin typeface="Times New Roman" panose="02020603050405020304" pitchFamily="18" charset="0"/>
                </a:rPr>
                <a:t>        </a:t>
              </a:r>
              <a:endParaRPr lang="en-US" altLang="en-US" sz="1600" dirty="0">
                <a:solidFill>
                  <a:schemeClr val="bg1"/>
                </a:solidFill>
                <a:latin typeface="Times New Roman" panose="02020603050405020304" pitchFamily="18" charset="0"/>
              </a:endParaRPr>
            </a:p>
          </p:txBody>
        </p:sp>
      </p:grpSp>
      <p:sp>
        <p:nvSpPr>
          <p:cNvPr id="125958" name="Text Box 6"/>
          <p:cNvSpPr txBox="1">
            <a:spLocks noChangeAspect="1" noChangeArrowheads="1"/>
          </p:cNvSpPr>
          <p:nvPr/>
        </p:nvSpPr>
        <p:spPr bwMode="auto">
          <a:xfrm>
            <a:off x="3660775" y="228600"/>
            <a:ext cx="5483225" cy="5191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2800" dirty="0">
                <a:solidFill>
                  <a:schemeClr val="tx2">
                    <a:lumMod val="90000"/>
                  </a:schemeClr>
                </a:solidFill>
                <a:latin typeface="Arial" panose="020B0604020202020204" pitchFamily="34" charset="0"/>
              </a:rPr>
              <a:t>Orbit Day 1 – Orbit Day 2</a:t>
            </a:r>
          </a:p>
        </p:txBody>
      </p:sp>
      <p:sp>
        <p:nvSpPr>
          <p:cNvPr id="125959" name="Oval 7"/>
          <p:cNvSpPr>
            <a:spLocks noChangeAspect="1" noChangeArrowheads="1"/>
          </p:cNvSpPr>
          <p:nvPr/>
        </p:nvSpPr>
        <p:spPr bwMode="auto">
          <a:xfrm>
            <a:off x="2514600" y="1905000"/>
            <a:ext cx="3336925" cy="1595438"/>
          </a:xfrm>
          <a:prstGeom prst="ellipse">
            <a:avLst/>
          </a:prstGeom>
          <a:noFill/>
          <a:ln w="38100">
            <a:solidFill>
              <a:srgbClr val="FF3399"/>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nchor="ctr">
            <a:spAutoFit/>
          </a:bodyPr>
          <a:lstStyle/>
          <a:p>
            <a:endParaRPr lang="en-US"/>
          </a:p>
        </p:txBody>
      </p:sp>
      <p:sp>
        <p:nvSpPr>
          <p:cNvPr id="125960" name="Text Box 8"/>
          <p:cNvSpPr txBox="1">
            <a:spLocks noChangeArrowheads="1"/>
          </p:cNvSpPr>
          <p:nvPr/>
        </p:nvSpPr>
        <p:spPr bwMode="auto">
          <a:xfrm>
            <a:off x="3733800" y="6019800"/>
            <a:ext cx="4724400"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spcBef>
                <a:spcPct val="50000"/>
              </a:spcBef>
            </a:pPr>
            <a:r>
              <a:rPr lang="en-US" altLang="en-US"/>
              <a:t>Cloud Fraction</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575785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4294967295"/>
          </p:nvPr>
        </p:nvSpPr>
        <p:spPr>
          <a:xfrm>
            <a:off x="0" y="6400800"/>
            <a:ext cx="2133600" cy="457200"/>
          </a:xfrm>
          <a:prstGeom prst="rect">
            <a:avLst/>
          </a:prstGeom>
        </p:spPr>
        <p:txBody>
          <a:bodyPr/>
          <a:lstStyle/>
          <a:p>
            <a:r>
              <a:rPr lang="en-US" altLang="en-US"/>
              <a:t>9/24/2007</a:t>
            </a:r>
            <a:br>
              <a:rPr lang="en-US" altLang="en-US"/>
            </a:br>
            <a:r>
              <a:rPr lang="en-US" altLang="en-US"/>
              <a:t>EUMETSAT/AMS Conf</a:t>
            </a:r>
          </a:p>
        </p:txBody>
      </p:sp>
      <p:sp>
        <p:nvSpPr>
          <p:cNvPr id="87042" name="Rectangle 2"/>
          <p:cNvSpPr>
            <a:spLocks noGrp="1" noChangeArrowheads="1"/>
          </p:cNvSpPr>
          <p:nvPr>
            <p:ph type="title"/>
          </p:nvPr>
        </p:nvSpPr>
        <p:spPr/>
        <p:txBody>
          <a:bodyPr/>
          <a:lstStyle/>
          <a:p>
            <a:r>
              <a:rPr lang="en-US" altLang="en-US"/>
              <a:t>MODIS view angle dependence…</a:t>
            </a:r>
          </a:p>
        </p:txBody>
      </p:sp>
      <p:sp>
        <p:nvSpPr>
          <p:cNvPr id="87043" name="Rectangle 3"/>
          <p:cNvSpPr>
            <a:spLocks noGrp="1" noChangeArrowheads="1"/>
          </p:cNvSpPr>
          <p:nvPr>
            <p:ph type="body" idx="1"/>
          </p:nvPr>
        </p:nvSpPr>
        <p:spPr/>
        <p:txBody>
          <a:bodyPr/>
          <a:lstStyle/>
          <a:p>
            <a:r>
              <a:rPr lang="en-US" altLang="en-US" dirty="0"/>
              <a:t>View angle dependence is a issue will all sensors. </a:t>
            </a:r>
          </a:p>
          <a:p>
            <a:r>
              <a:rPr lang="en-US" altLang="en-US" dirty="0"/>
              <a:t>In some cases, as large as 25%.</a:t>
            </a:r>
          </a:p>
          <a:p>
            <a:r>
              <a:rPr lang="en-US" altLang="en-US" dirty="0"/>
              <a:t>One option is to restrict viewing </a:t>
            </a:r>
            <a:r>
              <a:rPr lang="en-US" altLang="en-US" dirty="0" smtClean="0"/>
              <a:t>geometry in compositing.</a:t>
            </a:r>
            <a:endParaRPr lang="en-US" altLang="en-US" dirty="0"/>
          </a:p>
          <a:p>
            <a:pPr>
              <a:buFontTx/>
              <a:buNone/>
            </a:pPr>
            <a:endParaRPr lang="en-US"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551969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4294967295"/>
          </p:nvPr>
        </p:nvSpPr>
        <p:spPr>
          <a:xfrm>
            <a:off x="0" y="6400800"/>
            <a:ext cx="2133600" cy="457200"/>
          </a:xfrm>
          <a:prstGeom prst="rect">
            <a:avLst/>
          </a:prstGeom>
        </p:spPr>
        <p:txBody>
          <a:bodyPr/>
          <a:lstStyle/>
          <a:p>
            <a:r>
              <a:rPr lang="en-US" altLang="en-US"/>
              <a:t>9/24/2007</a:t>
            </a:r>
            <a:br>
              <a:rPr lang="en-US" altLang="en-US"/>
            </a:br>
            <a:r>
              <a:rPr lang="en-US" altLang="en-US"/>
              <a:t>EUMETSAT/AMS Conf</a:t>
            </a:r>
          </a:p>
        </p:txBody>
      </p:sp>
      <p:sp>
        <p:nvSpPr>
          <p:cNvPr id="111618" name="Rectangle 1026"/>
          <p:cNvSpPr>
            <a:spLocks noGrp="1" noChangeArrowheads="1"/>
          </p:cNvSpPr>
          <p:nvPr>
            <p:ph type="title"/>
          </p:nvPr>
        </p:nvSpPr>
        <p:spPr/>
        <p:txBody>
          <a:bodyPr/>
          <a:lstStyle/>
          <a:p>
            <a:r>
              <a:rPr lang="en-US" altLang="en-US"/>
              <a:t>Spectral tests</a:t>
            </a:r>
          </a:p>
        </p:txBody>
      </p:sp>
      <p:sp>
        <p:nvSpPr>
          <p:cNvPr id="111619" name="Rectangle 1027"/>
          <p:cNvSpPr>
            <a:spLocks noGrp="1" noChangeArrowheads="1"/>
          </p:cNvSpPr>
          <p:nvPr>
            <p:ph type="body" idx="1"/>
          </p:nvPr>
        </p:nvSpPr>
        <p:spPr/>
        <p:txBody>
          <a:bodyPr/>
          <a:lstStyle/>
          <a:p>
            <a:r>
              <a:rPr lang="en-US" altLang="en-US"/>
              <a:t>MODIS – number and thresholds vary with scene type.</a:t>
            </a:r>
          </a:p>
        </p:txBody>
      </p:sp>
      <p:sp>
        <p:nvSpPr>
          <p:cNvPr id="111620" name="Text Box 1028"/>
          <p:cNvSpPr txBox="1">
            <a:spLocks noChangeArrowheads="1"/>
          </p:cNvSpPr>
          <p:nvPr/>
        </p:nvSpPr>
        <p:spPr bwMode="auto">
          <a:xfrm>
            <a:off x="5867400" y="6096000"/>
            <a:ext cx="3276600" cy="3365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spcBef>
                <a:spcPct val="50000"/>
              </a:spcBef>
            </a:pPr>
            <a:r>
              <a:rPr lang="en-US" altLang="en-US" sz="1600"/>
              <a:t>Eliasson,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590296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philosophy</a:t>
            </a:r>
            <a:endParaRPr lang="en-US" dirty="0"/>
          </a:p>
        </p:txBody>
      </p:sp>
      <p:pic>
        <p:nvPicPr>
          <p:cNvPr id="3" name="Picture 2"/>
          <p:cNvPicPr>
            <a:picLocks noChangeAspect="1"/>
          </p:cNvPicPr>
          <p:nvPr/>
        </p:nvPicPr>
        <p:blipFill>
          <a:blip r:embed="rId2"/>
          <a:stretch>
            <a:fillRect/>
          </a:stretch>
        </p:blipFill>
        <p:spPr>
          <a:xfrm>
            <a:off x="349409" y="1339934"/>
            <a:ext cx="5547298" cy="4564660"/>
          </a:xfrm>
          <a:prstGeom prst="rect">
            <a:avLst/>
          </a:prstGeom>
        </p:spPr>
      </p:pic>
      <p:sp>
        <p:nvSpPr>
          <p:cNvPr id="4" name="TextBox 3"/>
          <p:cNvSpPr txBox="1"/>
          <p:nvPr/>
        </p:nvSpPr>
        <p:spPr>
          <a:xfrm>
            <a:off x="6248401" y="1426464"/>
            <a:ext cx="2625968" cy="1754326"/>
          </a:xfrm>
          <a:prstGeom prst="rect">
            <a:avLst/>
          </a:prstGeom>
          <a:noFill/>
        </p:spPr>
        <p:txBody>
          <a:bodyPr wrap="square" rtlCol="0">
            <a:spAutoFit/>
          </a:bodyPr>
          <a:lstStyle/>
          <a:p>
            <a:r>
              <a:rPr lang="en-US" sz="3600" dirty="0" smtClean="0"/>
              <a:t>Restrictions in the 1990s</a:t>
            </a:r>
            <a:endParaRPr lang="en-US" sz="3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90155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990600" y="0"/>
            <a:ext cx="7916863" cy="92333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ctr"/>
            <a:r>
              <a:rPr lang="en-US" altLang="en-US" b="1" dirty="0">
                <a:solidFill>
                  <a:schemeClr val="tx2">
                    <a:lumMod val="90000"/>
                  </a:schemeClr>
                </a:solidFill>
                <a:latin typeface="Arial" panose="020B0604020202020204" pitchFamily="34" charset="0"/>
              </a:rPr>
              <a:t>Sensitivity to Input Reflectance Biases and Reflectance Thresholds; Daytime Terra MODIS Data </a:t>
            </a:r>
            <a:br>
              <a:rPr lang="en-US" altLang="en-US" b="1" dirty="0">
                <a:solidFill>
                  <a:schemeClr val="tx2">
                    <a:lumMod val="90000"/>
                  </a:schemeClr>
                </a:solidFill>
                <a:latin typeface="Arial" panose="020B0604020202020204" pitchFamily="34" charset="0"/>
              </a:rPr>
            </a:br>
            <a:r>
              <a:rPr lang="en-US" altLang="en-US" b="1" dirty="0">
                <a:solidFill>
                  <a:schemeClr val="tx2">
                    <a:lumMod val="90000"/>
                  </a:schemeClr>
                </a:solidFill>
                <a:latin typeface="Arial" panose="020B0604020202020204" pitchFamily="34" charset="0"/>
              </a:rPr>
              <a:t>April 1, 2003 60N to 60S</a:t>
            </a:r>
          </a:p>
        </p:txBody>
      </p:sp>
      <p:graphicFrame>
        <p:nvGraphicFramePr>
          <p:cNvPr id="63585" name="Group 97"/>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685882835"/>
              </p:ext>
            </p:extLst>
          </p:nvPr>
        </p:nvGraphicFramePr>
        <p:xfrm>
          <a:off x="685800" y="1092199"/>
          <a:ext cx="7772400" cy="5232401"/>
        </p:xfrm>
        <a:graphic>
          <a:graphicData uri="http://schemas.openxmlformats.org/drawingml/2006/table">
            <a:tbl>
              <a:tblPr/>
              <a:tblGrid>
                <a:gridCol w="3778250"/>
                <a:gridCol w="1066800"/>
                <a:gridCol w="2927350"/>
              </a:tblGrid>
              <a:tr h="6953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00" b="1" i="0" u="none" strike="noStrike" cap="none" normalizeH="0" baseline="0" dirty="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400" b="1" i="0" u="none" strike="noStrike" cap="none" normalizeH="0" baseline="0" smtClean="0">
                        <a:ln>
                          <a:noFill/>
                        </a:ln>
                        <a:solidFill>
                          <a:schemeClr val="tx1"/>
                        </a:solidFill>
                        <a:effectLst/>
                        <a:latin typeface="Arial" panose="020B0604020202020204" pitchFamily="34" charset="0"/>
                        <a:sym typeface="Symbol" panose="05050102010706020507" pitchFamily="18" charset="2"/>
                      </a:endParaRP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rPr>
                        <a:t>  </a:t>
                      </a:r>
                      <a:r>
                        <a:rPr kumimoji="0" lang="en-US" altLang="en-US" sz="2400" b="1" i="0" u="none" strike="noStrike" cap="none" normalizeH="0" baseline="0" smtClean="0">
                          <a:ln>
                            <a:noFill/>
                          </a:ln>
                          <a:solidFill>
                            <a:srgbClr val="FF3399"/>
                          </a:solidFill>
                          <a:effectLst/>
                          <a:latin typeface="Arial" panose="020B0604020202020204" pitchFamily="34" charset="0"/>
                        </a:rPr>
                        <a:t>Cloud Amount</a:t>
                      </a:r>
                      <a:r>
                        <a:rPr kumimoji="0" lang="en-US" altLang="en-US" sz="1400" b="1" i="0" u="none" strike="noStrike" cap="none" normalizeH="0" baseline="0" smtClean="0">
                          <a:ln>
                            <a:noFill/>
                          </a:ln>
                          <a:solidFill>
                            <a:schemeClr val="tx1"/>
                          </a:solidFill>
                          <a:effectLst/>
                          <a:latin typeface="Arial" panose="020B0604020202020204" pitchFamily="34" charset="0"/>
                        </a:rPr>
                        <a:t>      </a:t>
                      </a:r>
                    </a:p>
                  </a:txBody>
                  <a:tcPr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53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Arial" panose="020B0604020202020204" pitchFamily="34" charset="0"/>
                        </a:rPr>
                        <a:t>Collection 5 Cloud Mask</a:t>
                      </a: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400" b="1" i="0" u="none" strike="noStrike" cap="none" normalizeH="0" baseline="0" smtClean="0">
                        <a:ln>
                          <a:noFill/>
                        </a:ln>
                        <a:solidFill>
                          <a:schemeClr val="tx1"/>
                        </a:solidFill>
                        <a:effectLst/>
                        <a:latin typeface="Arial" panose="020B0604020202020204"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Arial" panose="020B0604020202020204" pitchFamily="34" charset="0"/>
                        </a:rPr>
                        <a:t>Water                72.7%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Arial" panose="020B0604020202020204" pitchFamily="34" charset="0"/>
                        </a:rPr>
                        <a:t>Land                  54.1%</a:t>
                      </a: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44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Arial" panose="020B0604020202020204" pitchFamily="34" charset="0"/>
                        </a:rPr>
                        <a:t>Increase All B1, B2 Reflectances by 5% of Original</a:t>
                      </a: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400" b="1" i="0" u="none" strike="noStrike" cap="none" normalizeH="0" baseline="0" smtClean="0">
                        <a:ln>
                          <a:noFill/>
                        </a:ln>
                        <a:solidFill>
                          <a:schemeClr val="tx1"/>
                        </a:solidFill>
                        <a:effectLst/>
                        <a:latin typeface="Arial" panose="020B0604020202020204"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Arial" panose="020B0604020202020204" pitchFamily="34" charset="0"/>
                        </a:rPr>
                        <a:t>Water   73.3% (+0.6%)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Arial" panose="020B0604020202020204" pitchFamily="34" charset="0"/>
                        </a:rPr>
                        <a:t>Land     54.6% (+0.5%)</a:t>
                      </a: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826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Arial" panose="020B0604020202020204" pitchFamily="34" charset="0"/>
                        </a:rPr>
                        <a:t>Decrease All B1, B2 Reflectances by 5% of Original</a:t>
                      </a: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400" b="1" i="0" u="none" strike="noStrike" cap="none" normalizeH="0" baseline="0" smtClean="0">
                        <a:ln>
                          <a:noFill/>
                        </a:ln>
                        <a:solidFill>
                          <a:schemeClr val="tx1"/>
                        </a:solidFill>
                        <a:effectLst/>
                        <a:latin typeface="Arial" panose="020B0604020202020204"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Arial" panose="020B0604020202020204" pitchFamily="34" charset="0"/>
                        </a:rPr>
                        <a:t>Water    72.2% (-0.5%)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Arial" panose="020B0604020202020204" pitchFamily="34" charset="0"/>
                        </a:rPr>
                        <a:t>Land      53.6% (-0.5%)</a:t>
                      </a: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0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Arial" panose="020B0604020202020204" pitchFamily="34" charset="0"/>
                        </a:rPr>
                        <a:t>Increase VIS/NIR Reflectance Test Thresholds by 1%</a:t>
                      </a: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400" b="1" i="0" u="none" strike="noStrike" cap="none" normalizeH="0" baseline="0" smtClean="0">
                        <a:ln>
                          <a:noFill/>
                        </a:ln>
                        <a:solidFill>
                          <a:schemeClr val="tx1"/>
                        </a:solidFill>
                        <a:effectLst/>
                        <a:latin typeface="Arial" panose="020B0604020202020204"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Arial" panose="020B0604020202020204" pitchFamily="34" charset="0"/>
                        </a:rPr>
                        <a:t>Water    70.7% </a:t>
                      </a:r>
                      <a:r>
                        <a:rPr kumimoji="0" lang="en-US" altLang="en-US" sz="1600" b="1" i="0" u="none" strike="noStrike" cap="none" normalizeH="0" baseline="0" smtClean="0">
                          <a:ln>
                            <a:noFill/>
                          </a:ln>
                          <a:solidFill>
                            <a:srgbClr val="FF3300"/>
                          </a:solidFill>
                          <a:effectLst/>
                          <a:latin typeface="Arial" panose="020B0604020202020204" pitchFamily="34" charset="0"/>
                        </a:rPr>
                        <a:t>(-2.0%)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Arial" panose="020B0604020202020204" pitchFamily="34" charset="0"/>
                        </a:rPr>
                        <a:t>Land      53.6% (-0.5%)</a:t>
                      </a: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44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Arial" panose="020B0604020202020204" pitchFamily="34" charset="0"/>
                        </a:rPr>
                        <a:t>Decrease VIS/NIR Reflectance Test Thresholds by 1%</a:t>
                      </a: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400" b="1" i="0" u="none" strike="noStrike" cap="none" normalizeH="0" baseline="0" smtClean="0">
                        <a:ln>
                          <a:noFill/>
                        </a:ln>
                        <a:solidFill>
                          <a:schemeClr val="tx1"/>
                        </a:solidFill>
                        <a:effectLst/>
                        <a:latin typeface="Arial" panose="020B0604020202020204"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rPr>
                        <a:t>Water   75.5% </a:t>
                      </a:r>
                      <a:r>
                        <a:rPr kumimoji="0" lang="en-US" altLang="en-US" sz="1600" b="1" i="0" u="none" strike="noStrike" cap="none" normalizeH="0" baseline="0" dirty="0" smtClean="0">
                          <a:ln>
                            <a:noFill/>
                          </a:ln>
                          <a:solidFill>
                            <a:srgbClr val="CC3300"/>
                          </a:solidFill>
                          <a:effectLst/>
                          <a:latin typeface="Arial" panose="020B0604020202020204" pitchFamily="34" charset="0"/>
                        </a:rPr>
                        <a:t>(+2.8%)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rPr>
                        <a:t>Land     54.7% (+0.6%)</a:t>
                      </a: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3526" name="Line 38"/>
          <p:cNvSpPr>
            <a:spLocks noChangeShapeType="1"/>
          </p:cNvSpPr>
          <p:nvPr/>
        </p:nvSpPr>
        <p:spPr bwMode="auto">
          <a:xfrm>
            <a:off x="4800600" y="2438400"/>
            <a:ext cx="1219200" cy="0"/>
          </a:xfrm>
          <a:prstGeom prst="line">
            <a:avLst/>
          </a:prstGeom>
          <a:noFill/>
          <a:ln w="19050">
            <a:solidFill>
              <a:srgbClr val="FF3399"/>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621629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Date Placeholder 1"/>
          <p:cNvSpPr>
            <a:spLocks noGrp="1"/>
          </p:cNvSpPr>
          <p:nvPr>
            <p:ph type="dt" sz="half" idx="10"/>
          </p:nvPr>
        </p:nvSpPr>
        <p:spPr/>
        <p:txBody>
          <a:bodyPr/>
          <a:lstStyle/>
          <a:p>
            <a:r>
              <a:rPr lang="en-US" altLang="en-US"/>
              <a:t>9/24/2007</a:t>
            </a:r>
            <a:br>
              <a:rPr lang="en-US" altLang="en-US"/>
            </a:br>
            <a:r>
              <a:rPr lang="en-US" altLang="en-US"/>
              <a:t>EUMETSAT/AMS Conf</a:t>
            </a:r>
          </a:p>
        </p:txBody>
      </p:sp>
      <p:sp>
        <p:nvSpPr>
          <p:cNvPr id="64514" name="Rectangle 2"/>
          <p:cNvSpPr>
            <a:spLocks noChangeArrowheads="1"/>
          </p:cNvSpPr>
          <p:nvPr/>
        </p:nvSpPr>
        <p:spPr bwMode="auto">
          <a:xfrm>
            <a:off x="1828800" y="1376363"/>
            <a:ext cx="9144000" cy="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endParaRPr lang="en-US"/>
          </a:p>
        </p:txBody>
      </p:sp>
      <p:pic>
        <p:nvPicPr>
          <p:cNvPr id="64515" name="Picture 3" descr="zonal_dayoceantests"/>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90600" y="533400"/>
            <a:ext cx="7010400" cy="52451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4516" name="Text Box 4"/>
          <p:cNvSpPr txBox="1">
            <a:spLocks noChangeArrowheads="1"/>
          </p:cNvSpPr>
          <p:nvPr/>
        </p:nvSpPr>
        <p:spPr bwMode="auto">
          <a:xfrm>
            <a:off x="2209800" y="6096000"/>
            <a:ext cx="6096000"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FF3399"/>
                </a:solidFill>
              </a:rPr>
              <a:t>Zonal mean – total and for particular tests</a:t>
            </a:r>
          </a:p>
        </p:txBody>
      </p:sp>
      <p:grpSp>
        <p:nvGrpSpPr>
          <p:cNvPr id="64519" name="Group 7"/>
          <p:cNvGrpSpPr>
            <a:grpSpLocks/>
          </p:cNvGrpSpPr>
          <p:nvPr/>
        </p:nvGrpSpPr>
        <p:grpSpPr bwMode="auto">
          <a:xfrm>
            <a:off x="1981200" y="1447800"/>
            <a:ext cx="4648200" cy="1295400"/>
            <a:chOff x="1248" y="912"/>
            <a:chExt cx="2928" cy="816"/>
          </a:xfrm>
        </p:grpSpPr>
        <p:sp>
          <p:nvSpPr>
            <p:cNvPr id="64517" name="Text Box 5"/>
            <p:cNvSpPr txBox="1">
              <a:spLocks noChangeArrowheads="1"/>
            </p:cNvSpPr>
            <p:nvPr/>
          </p:nvSpPr>
          <p:spPr bwMode="auto">
            <a:xfrm>
              <a:off x="1248" y="912"/>
              <a:ext cx="2928" cy="51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r>
                <a:rPr lang="en-US" altLang="en-US">
                  <a:solidFill>
                    <a:srgbClr val="FF3399"/>
                  </a:solidFill>
                </a:rPr>
                <a:t>Single test does well over ocean, sun glint free</a:t>
              </a:r>
            </a:p>
          </p:txBody>
        </p:sp>
        <p:sp>
          <p:nvSpPr>
            <p:cNvPr id="64518" name="Line 6"/>
            <p:cNvSpPr>
              <a:spLocks noChangeShapeType="1"/>
            </p:cNvSpPr>
            <p:nvPr/>
          </p:nvSpPr>
          <p:spPr bwMode="auto">
            <a:xfrm flipH="1">
              <a:off x="2208" y="1248"/>
              <a:ext cx="480" cy="4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207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4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0" y="6400800"/>
            <a:ext cx="2133600" cy="457200"/>
          </a:xfrm>
          <a:prstGeom prst="rect">
            <a:avLst/>
          </a:prstGeom>
        </p:spPr>
        <p:txBody>
          <a:bodyPr/>
          <a:lstStyle/>
          <a:p>
            <a:r>
              <a:rPr lang="en-US" altLang="en-US"/>
              <a:t>9/24/2007</a:t>
            </a:r>
            <a:br>
              <a:rPr lang="en-US" altLang="en-US"/>
            </a:br>
            <a:r>
              <a:rPr lang="en-US" altLang="en-US"/>
              <a:t>EUMETSAT/AMS Conf</a:t>
            </a:r>
          </a:p>
        </p:txBody>
      </p:sp>
      <p:sp>
        <p:nvSpPr>
          <p:cNvPr id="83970" name="Rectangle 2"/>
          <p:cNvSpPr>
            <a:spLocks noGrp="1" noChangeArrowheads="1"/>
          </p:cNvSpPr>
          <p:nvPr>
            <p:ph type="title"/>
          </p:nvPr>
        </p:nvSpPr>
        <p:spPr/>
        <p:txBody>
          <a:bodyPr/>
          <a:lstStyle/>
          <a:p>
            <a:r>
              <a:rPr lang="en-US" altLang="en-US"/>
              <a:t>MODIS spectral tests…</a:t>
            </a:r>
          </a:p>
        </p:txBody>
      </p:sp>
      <p:sp>
        <p:nvSpPr>
          <p:cNvPr id="83971" name="Rectangle 3"/>
          <p:cNvSpPr>
            <a:spLocks noGrp="1" noChangeArrowheads="1"/>
          </p:cNvSpPr>
          <p:nvPr>
            <p:ph type="body" idx="1"/>
          </p:nvPr>
        </p:nvSpPr>
        <p:spPr/>
        <p:txBody>
          <a:bodyPr/>
          <a:lstStyle/>
          <a:p>
            <a:r>
              <a:rPr lang="en-US" altLang="en-US" dirty="0"/>
              <a:t>No one test dominates…</a:t>
            </a:r>
          </a:p>
          <a:p>
            <a:r>
              <a:rPr lang="en-US" altLang="en-US" dirty="0"/>
              <a:t>Global means can differ by 2</a:t>
            </a:r>
            <a:r>
              <a:rPr lang="en-US" altLang="en-US" dirty="0" smtClean="0"/>
              <a:t>%…</a:t>
            </a:r>
          </a:p>
          <a:p>
            <a:r>
              <a:rPr lang="en-US" altLang="en-US" dirty="0" smtClean="0"/>
              <a:t>Random shifting is less 10ths of a percent</a:t>
            </a:r>
            <a:endParaRPr lang="en-US" altLang="en-US" dirty="0"/>
          </a:p>
          <a:p>
            <a:r>
              <a:rPr lang="en-US" altLang="en-US" dirty="0"/>
              <a:t>Reflectance at 0.86 micron over oceans and out of sun-glint holds potential for comparison with other satellite cloud records…</a:t>
            </a:r>
          </a:p>
          <a:p>
            <a:pPr>
              <a:buFontTx/>
              <a:buNone/>
            </a:pPr>
            <a:endParaRPr lang="en-US"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377435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762000" y="838200"/>
            <a:ext cx="7772400" cy="1143000"/>
          </a:xfrm>
        </p:spPr>
        <p:txBody>
          <a:bodyPr/>
          <a:lstStyle/>
          <a:p>
            <a:r>
              <a:rPr lang="en-US" dirty="0" smtClean="0"/>
              <a:t>Applications…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576683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294323"/>
            <a:ext cx="7772400" cy="914400"/>
          </a:xfrm>
        </p:spPr>
        <p:txBody>
          <a:bodyPr/>
          <a:lstStyle/>
          <a:p>
            <a:r>
              <a:rPr lang="en-US" dirty="0" smtClean="0"/>
              <a:t>Global Cloud Cover</a:t>
            </a:r>
            <a:endParaRPr lang="en-US" dirty="0"/>
          </a:p>
        </p:txBody>
      </p:sp>
      <p:pic>
        <p:nvPicPr>
          <p:cNvPr id="64515" name="Picture 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46600" y="1028699"/>
            <a:ext cx="4122583" cy="54657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 name="TextBox 2"/>
          <p:cNvSpPr txBox="1"/>
          <p:nvPr/>
        </p:nvSpPr>
        <p:spPr>
          <a:xfrm>
            <a:off x="609600" y="2057400"/>
            <a:ext cx="3365500" cy="2062103"/>
          </a:xfrm>
          <a:prstGeom prst="rect">
            <a:avLst/>
          </a:prstGeom>
          <a:noFill/>
        </p:spPr>
        <p:txBody>
          <a:bodyPr wrap="square" rtlCol="0">
            <a:spAutoFit/>
          </a:bodyPr>
          <a:lstStyle/>
          <a:p>
            <a:r>
              <a:rPr lang="en-US" sz="3200" dirty="0" smtClean="0"/>
              <a:t>Global Cloud cover from the two MODIS instruments.</a:t>
            </a:r>
            <a:endParaRPr lang="en-US" sz="3200" dirty="0"/>
          </a:p>
        </p:txBody>
      </p:sp>
      <p:sp>
        <p:nvSpPr>
          <p:cNvPr id="4" name="TextBox 3"/>
          <p:cNvSpPr txBox="1"/>
          <p:nvPr/>
        </p:nvSpPr>
        <p:spPr>
          <a:xfrm>
            <a:off x="515815" y="4771292"/>
            <a:ext cx="3165231" cy="369332"/>
          </a:xfrm>
          <a:prstGeom prst="rect">
            <a:avLst/>
          </a:prstGeom>
          <a:noFill/>
        </p:spPr>
        <p:txBody>
          <a:bodyPr wrap="square" rtlCol="0">
            <a:spAutoFit/>
          </a:bodyPr>
          <a:lstStyle/>
          <a:p>
            <a:r>
              <a:rPr lang="en-US" dirty="0" smtClean="0"/>
              <a:t>King et al 2013</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384948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68923" y="263770"/>
            <a:ext cx="7772400" cy="1143000"/>
          </a:xfrm>
        </p:spPr>
        <p:txBody>
          <a:bodyPr/>
          <a:lstStyle/>
          <a:p>
            <a:r>
              <a:rPr lang="en-US" dirty="0" smtClean="0"/>
              <a:t>Aqua – Terra cloud fraction…</a:t>
            </a:r>
            <a:endParaRPr lang="en-US" dirty="0"/>
          </a:p>
        </p:txBody>
      </p:sp>
      <p:pic>
        <p:nvPicPr>
          <p:cNvPr id="2" name="Picture 1"/>
          <p:cNvPicPr>
            <a:picLocks noChangeAspect="1"/>
          </p:cNvPicPr>
          <p:nvPr/>
        </p:nvPicPr>
        <p:blipFill>
          <a:blip r:embed="rId2"/>
          <a:stretch>
            <a:fillRect/>
          </a:stretch>
        </p:blipFill>
        <p:spPr>
          <a:xfrm>
            <a:off x="468923" y="860914"/>
            <a:ext cx="8508926" cy="577215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710872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07738" y="209173"/>
            <a:ext cx="7772400" cy="914400"/>
          </a:xfrm>
        </p:spPr>
        <p:txBody>
          <a:bodyPr/>
          <a:lstStyle/>
          <a:p>
            <a:r>
              <a:rPr lang="en-US" dirty="0" smtClean="0"/>
              <a:t>Correlations with indices (ENSO)</a:t>
            </a:r>
            <a:endParaRPr lang="en-US" dirty="0"/>
          </a:p>
        </p:txBody>
      </p:sp>
      <p:grpSp>
        <p:nvGrpSpPr>
          <p:cNvPr id="4" name="Group 3"/>
          <p:cNvGrpSpPr>
            <a:grpSpLocks noChangeAspect="1"/>
          </p:cNvGrpSpPr>
          <p:nvPr/>
        </p:nvGrpSpPr>
        <p:grpSpPr>
          <a:xfrm>
            <a:off x="914400" y="5298859"/>
            <a:ext cx="8229600" cy="915513"/>
            <a:chOff x="29764038" y="21091525"/>
            <a:chExt cx="12420600" cy="1381743"/>
          </a:xfrm>
        </p:grpSpPr>
        <p:pic>
          <p:nvPicPr>
            <p:cNvPr id="5" name="Picture 210" descr="NAO_corr_CFD.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2550" t="81703" r="8786" b="13025"/>
            <a:stretch>
              <a:fillRect/>
            </a:stretch>
          </p:blipFill>
          <p:spPr bwMode="auto">
            <a:xfrm>
              <a:off x="30022800" y="21091525"/>
              <a:ext cx="11461750" cy="4079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 name="Text Box 1607"/>
            <p:cNvSpPr txBox="1">
              <a:spLocks noChangeArrowheads="1"/>
            </p:cNvSpPr>
            <p:nvPr/>
          </p:nvSpPr>
          <p:spPr bwMode="auto">
            <a:xfrm>
              <a:off x="29764038" y="21564600"/>
              <a:ext cx="12420600" cy="4180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37931725" indent="-37474525" eaLnBrk="0" hangingPunct="0">
                <a:defRPr sz="2000">
                  <a:solidFill>
                    <a:schemeClr val="tx1"/>
                  </a:solidFill>
                  <a:latin typeface="Arial" panose="020B0604020202020204" pitchFamily="34" charset="0"/>
                  <a:ea typeface="MS PGothic" panose="020B0600070205080204" pitchFamily="34" charset="-128"/>
                </a:defRPr>
              </a:lvl2pPr>
              <a:lvl3pPr eaLnBrk="0" hangingPunct="0">
                <a:defRPr sz="2000">
                  <a:solidFill>
                    <a:schemeClr val="tx1"/>
                  </a:solidFill>
                  <a:latin typeface="Arial" panose="020B0604020202020204" pitchFamily="34" charset="0"/>
                  <a:ea typeface="MS PGothic" panose="020B0600070205080204" pitchFamily="34" charset="-128"/>
                </a:defRPr>
              </a:lvl3pPr>
              <a:lvl4pPr eaLnBrk="0" hangingPunct="0">
                <a:defRPr sz="2000">
                  <a:solidFill>
                    <a:schemeClr val="tx1"/>
                  </a:solidFill>
                  <a:latin typeface="Arial" panose="020B0604020202020204" pitchFamily="34" charset="0"/>
                  <a:ea typeface="MS PGothic" panose="020B0600070205080204" pitchFamily="34" charset="-128"/>
                </a:defRPr>
              </a:lvl4pPr>
              <a:lvl5pPr eaLnBrk="0" hangingPunct="0">
                <a:defRPr sz="20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1200" dirty="0"/>
                <a:t>-0.5          -0.4         -0.3          -0.2                             0                            0.2           0.3           0.4           0.5                                           </a:t>
              </a:r>
            </a:p>
          </p:txBody>
        </p:sp>
        <p:sp>
          <p:nvSpPr>
            <p:cNvPr id="7" name="Text Box 1607"/>
            <p:cNvSpPr txBox="1">
              <a:spLocks noChangeArrowheads="1"/>
            </p:cNvSpPr>
            <p:nvPr/>
          </p:nvSpPr>
          <p:spPr bwMode="auto">
            <a:xfrm>
              <a:off x="30772546" y="21869400"/>
              <a:ext cx="10421274" cy="60386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37931725" indent="-37474525" eaLnBrk="0" hangingPunct="0">
                <a:defRPr sz="2000">
                  <a:solidFill>
                    <a:schemeClr val="tx1"/>
                  </a:solidFill>
                  <a:latin typeface="Arial" panose="020B0604020202020204" pitchFamily="34" charset="0"/>
                  <a:ea typeface="MS PGothic" panose="020B0600070205080204" pitchFamily="34" charset="-128"/>
                </a:defRPr>
              </a:lvl2pPr>
              <a:lvl3pPr eaLnBrk="0" hangingPunct="0">
                <a:defRPr sz="2000">
                  <a:solidFill>
                    <a:schemeClr val="tx1"/>
                  </a:solidFill>
                  <a:latin typeface="Arial" panose="020B0604020202020204" pitchFamily="34" charset="0"/>
                  <a:ea typeface="MS PGothic" panose="020B0600070205080204" pitchFamily="34" charset="-128"/>
                </a:defRPr>
              </a:lvl3pPr>
              <a:lvl4pPr eaLnBrk="0" hangingPunct="0">
                <a:defRPr sz="2000">
                  <a:solidFill>
                    <a:schemeClr val="tx1"/>
                  </a:solidFill>
                  <a:latin typeface="Arial" panose="020B0604020202020204" pitchFamily="34" charset="0"/>
                  <a:ea typeface="MS PGothic" panose="020B0600070205080204" pitchFamily="34" charset="-128"/>
                </a:defRPr>
              </a:lvl4pPr>
              <a:lvl5pPr eaLnBrk="0" hangingPunct="0">
                <a:defRPr sz="20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dirty="0"/>
                <a:t>Correlation is significant &gt;± .15 for a p-value of .05  </a:t>
              </a:r>
            </a:p>
          </p:txBody>
        </p:sp>
      </p:grpSp>
      <p:pic>
        <p:nvPicPr>
          <p:cNvPr id="12" name="Picture 11"/>
          <p:cNvPicPr>
            <a:picLocks noChangeAspect="1"/>
          </p:cNvPicPr>
          <p:nvPr/>
        </p:nvPicPr>
        <p:blipFill>
          <a:blip r:embed="rId3"/>
          <a:stretch>
            <a:fillRect/>
          </a:stretch>
        </p:blipFill>
        <p:spPr>
          <a:xfrm>
            <a:off x="1066476" y="687935"/>
            <a:ext cx="7468247" cy="428585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53217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BAMS – State of Climate 2013</a:t>
            </a:r>
            <a:endParaRPr lang="en-US" dirty="0"/>
          </a:p>
        </p:txBody>
      </p:sp>
      <p:pic>
        <p:nvPicPr>
          <p:cNvPr id="3" name="Picture 2"/>
          <p:cNvPicPr>
            <a:picLocks noChangeAspect="1"/>
          </p:cNvPicPr>
          <p:nvPr/>
        </p:nvPicPr>
        <p:blipFill>
          <a:blip r:embed="rId2"/>
          <a:stretch>
            <a:fillRect/>
          </a:stretch>
        </p:blipFill>
        <p:spPr>
          <a:xfrm>
            <a:off x="1028484" y="1207477"/>
            <a:ext cx="8115516" cy="518990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193252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71800" y="838200"/>
            <a:ext cx="6096000" cy="581575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 name="TextBox 2"/>
          <p:cNvSpPr txBox="1"/>
          <p:nvPr/>
        </p:nvSpPr>
        <p:spPr>
          <a:xfrm>
            <a:off x="609600" y="3276600"/>
            <a:ext cx="2286000" cy="1477328"/>
          </a:xfrm>
          <a:prstGeom prst="rect">
            <a:avLst/>
          </a:prstGeom>
          <a:noFill/>
        </p:spPr>
        <p:txBody>
          <a:bodyPr wrap="square" rtlCol="0">
            <a:spAutoFit/>
          </a:bodyPr>
          <a:lstStyle/>
          <a:p>
            <a:r>
              <a:rPr lang="en-US" dirty="0" smtClean="0"/>
              <a:t>The seasonal mean cloud amount at high spatial resolution enable regional studies. </a:t>
            </a:r>
            <a:endParaRPr lang="en-US" dirty="0"/>
          </a:p>
        </p:txBody>
      </p:sp>
      <p:sp>
        <p:nvSpPr>
          <p:cNvPr id="5" name="Title 1"/>
          <p:cNvSpPr txBox="1">
            <a:spLocks/>
          </p:cNvSpPr>
          <p:nvPr/>
        </p:nvSpPr>
        <p:spPr>
          <a:xfrm>
            <a:off x="533400" y="218282"/>
            <a:ext cx="7772400" cy="914400"/>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3600" kern="1200" spc="-100">
                <a:solidFill>
                  <a:srgbClr val="C1EEFF"/>
                </a:solidFill>
                <a:latin typeface="Arial" pitchFamily="4" charset="0"/>
                <a:ea typeface="ＭＳ Ｐゴシック" pitchFamily="4" charset="-128"/>
                <a:cs typeface="ＭＳ Ｐゴシック" pitchFamily="4" charset="-128"/>
              </a:defRPr>
            </a:lvl1pPr>
            <a:lvl2pPr algn="l" rtl="0" eaLnBrk="0" fontAlgn="base" hangingPunct="0">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2pPr>
            <a:lvl3pPr algn="l" rtl="0" eaLnBrk="0" fontAlgn="base" hangingPunct="0">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3pPr>
            <a:lvl4pPr algn="l" rtl="0" eaLnBrk="0" fontAlgn="base" hangingPunct="0">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4pPr>
            <a:lvl5pPr algn="l" rtl="0" eaLnBrk="0" fontAlgn="base" hangingPunct="0">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5pPr>
            <a:lvl6pPr marL="457200" algn="l" rtl="0" fontAlgn="base">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fontAlgn="base">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fontAlgn="base">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fontAlgn="base">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a:lstStyle>
          <a:p>
            <a:pPr defTabSz="914400"/>
            <a:r>
              <a:rPr lang="en-US" smtClean="0"/>
              <a:t>Regional Scale Analysis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241093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Regional Scale Analysis</a:t>
            </a:r>
            <a:endParaRPr lang="en-US" dirty="0"/>
          </a:p>
        </p:txBody>
      </p:sp>
      <p:pic>
        <p:nvPicPr>
          <p:cNvPr id="5" name="Picture 14" descr="Slide1.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3592" t="20879" r="25626" b="17769"/>
          <a:stretch>
            <a:fillRect/>
          </a:stretch>
        </p:blipFill>
        <p:spPr bwMode="auto">
          <a:xfrm>
            <a:off x="3130061" y="1427163"/>
            <a:ext cx="4953000" cy="44878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 name="TextBox 5"/>
          <p:cNvSpPr txBox="1"/>
          <p:nvPr/>
        </p:nvSpPr>
        <p:spPr>
          <a:xfrm>
            <a:off x="234462" y="2192215"/>
            <a:ext cx="2637692" cy="1938992"/>
          </a:xfrm>
          <a:prstGeom prst="rect">
            <a:avLst/>
          </a:prstGeom>
          <a:noFill/>
        </p:spPr>
        <p:txBody>
          <a:bodyPr wrap="square" rtlCol="0">
            <a:spAutoFit/>
          </a:bodyPr>
          <a:lstStyle/>
          <a:p>
            <a:r>
              <a:rPr lang="en-US" sz="2400" dirty="0" smtClean="0"/>
              <a:t>Seasonal variation of cloud amount over Wisconsin (Box Plot.)</a:t>
            </a:r>
            <a:endParaRPr lang="en-US"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583899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914400" y="215051"/>
            <a:ext cx="7772400" cy="914400"/>
          </a:xfrm>
        </p:spPr>
        <p:txBody>
          <a:bodyPr/>
          <a:lstStyle/>
          <a:p>
            <a:r>
              <a:rPr lang="en-US"/>
              <a:t>MODIS</a:t>
            </a:r>
          </a:p>
        </p:txBody>
      </p:sp>
      <p:sp>
        <p:nvSpPr>
          <p:cNvPr id="70659" name="Rectangle 3"/>
          <p:cNvSpPr>
            <a:spLocks noGrp="1" noChangeArrowheads="1"/>
          </p:cNvSpPr>
          <p:nvPr>
            <p:ph type="body" idx="1"/>
          </p:nvPr>
        </p:nvSpPr>
        <p:spPr>
          <a:xfrm>
            <a:off x="404037" y="996751"/>
            <a:ext cx="8420986" cy="4312440"/>
          </a:xfrm>
        </p:spPr>
        <p:txBody>
          <a:bodyPr/>
          <a:lstStyle/>
          <a:p>
            <a:r>
              <a:rPr lang="en-US" sz="2800" dirty="0">
                <a:cs typeface="Times New Roman" pitchFamily="18" charset="0"/>
              </a:rPr>
              <a:t>The MODIS (Moderate Resolution Imaging Spectroradiometer) measures radiances at 36 wavelengths including infrared and visible bands with spatial resolution 250 m to 1 km.</a:t>
            </a:r>
          </a:p>
          <a:p>
            <a:r>
              <a:rPr lang="en-US" sz="2800" dirty="0">
                <a:cs typeface="Times New Roman" pitchFamily="18" charset="0"/>
              </a:rPr>
              <a:t> MODIS </a:t>
            </a:r>
            <a:r>
              <a:rPr lang="en-US" sz="2800" dirty="0" smtClean="0">
                <a:cs typeface="Times New Roman" pitchFamily="18" charset="0"/>
              </a:rPr>
              <a:t>“cloud mask” </a:t>
            </a:r>
            <a:r>
              <a:rPr lang="en-US" sz="2800" dirty="0">
                <a:cs typeface="Times New Roman" pitchFamily="18" charset="0"/>
              </a:rPr>
              <a:t>algorithm uses conceptual domains according to surface type and solar illumination including land, water, snow/ice, desert, and coast for both day and night. </a:t>
            </a:r>
          </a:p>
          <a:p>
            <a:r>
              <a:rPr lang="en-US" sz="2800" dirty="0" smtClean="0">
                <a:cs typeface="Times New Roman" pitchFamily="18" charset="0"/>
              </a:rPr>
              <a:t>A </a:t>
            </a:r>
            <a:r>
              <a:rPr lang="en-US" sz="2800" dirty="0">
                <a:cs typeface="Times New Roman" pitchFamily="18" charset="0"/>
              </a:rPr>
              <a:t>series of threshold tests attempts to detect instrument </a:t>
            </a:r>
            <a:r>
              <a:rPr lang="en-US" sz="2800" dirty="0" smtClean="0">
                <a:cs typeface="Times New Roman" pitchFamily="18" charset="0"/>
              </a:rPr>
              <a:t>field-of-view scenes with </a:t>
            </a:r>
            <a:r>
              <a:rPr lang="en-US" sz="2800" dirty="0" smtClean="0">
                <a:solidFill>
                  <a:schemeClr val="accent2"/>
                </a:solidFill>
                <a:cs typeface="Times New Roman" pitchFamily="18" charset="0"/>
              </a:rPr>
              <a:t>un0bstructed views of surface</a:t>
            </a:r>
            <a:r>
              <a:rPr lang="en-US" sz="2800" dirty="0" smtClean="0">
                <a:cs typeface="Times New Roman" pitchFamily="18" charset="0"/>
              </a:rPr>
              <a:t>.</a:t>
            </a:r>
            <a:r>
              <a:rPr lang="en-US" sz="3200" dirty="0" smtClean="0">
                <a:cs typeface="Times New Roman" pitchFamily="18" charset="0"/>
              </a:rPr>
              <a:t>  </a:t>
            </a:r>
            <a:endParaRPr lang="en-US" sz="3200" dirty="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72898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351" y="1003300"/>
            <a:ext cx="8931275" cy="3992563"/>
          </a:xfrm>
          <a:prstGeom prst="rect">
            <a:avLst/>
          </a:prstGeom>
          <a:solidFill>
            <a:schemeClr val="tx2"/>
          </a:solidFill>
          <a:ln>
            <a:noFill/>
          </a:ln>
          <a:effectLst/>
          <a:extLst/>
        </p:spPr>
      </p:pic>
      <p:sp>
        <p:nvSpPr>
          <p:cNvPr id="3" name="TextBox 2"/>
          <p:cNvSpPr txBox="1"/>
          <p:nvPr/>
        </p:nvSpPr>
        <p:spPr>
          <a:xfrm>
            <a:off x="457200" y="5126335"/>
            <a:ext cx="7848600" cy="923330"/>
          </a:xfrm>
          <a:prstGeom prst="rect">
            <a:avLst/>
          </a:prstGeom>
          <a:noFill/>
        </p:spPr>
        <p:txBody>
          <a:bodyPr wrap="square" rtlCol="0">
            <a:spAutoFit/>
          </a:bodyPr>
          <a:lstStyle/>
          <a:p>
            <a:r>
              <a:rPr lang="en-US" dirty="0" smtClean="0"/>
              <a:t>Extremely high resolution data shows the suppression of clouds over the lakes during the summer in Madison.  The increase in summer cloud cover over other developed areas is also evident in the MODIS data record</a:t>
            </a:r>
            <a:endParaRPr lang="en-US" dirty="0"/>
          </a:p>
        </p:txBody>
      </p:sp>
      <p:sp>
        <p:nvSpPr>
          <p:cNvPr id="5" name="Title 1"/>
          <p:cNvSpPr>
            <a:spLocks noGrp="1"/>
          </p:cNvSpPr>
          <p:nvPr>
            <p:ph type="title"/>
          </p:nvPr>
        </p:nvSpPr>
        <p:spPr>
          <a:xfrm>
            <a:off x="893135" y="193786"/>
            <a:ext cx="7772400" cy="914400"/>
          </a:xfrm>
        </p:spPr>
        <p:txBody>
          <a:bodyPr/>
          <a:lstStyle/>
          <a:p>
            <a:r>
              <a:rPr lang="en-US" dirty="0" smtClean="0"/>
              <a:t>Regional Satellite Climate Studies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046798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Date Placeholder 1"/>
          <p:cNvSpPr>
            <a:spLocks noGrp="1"/>
          </p:cNvSpPr>
          <p:nvPr>
            <p:ph type="dt" sz="half" idx="10"/>
          </p:nvPr>
        </p:nvSpPr>
        <p:spPr>
          <a:xfrm>
            <a:off x="685800" y="6675437"/>
            <a:ext cx="5029200" cy="365125"/>
          </a:xfrm>
        </p:spPr>
        <p:txBody>
          <a:bodyPr/>
          <a:lstStyle/>
          <a:p>
            <a:r>
              <a:rPr lang="en-US" dirty="0"/>
              <a:t>9/24/2007</a:t>
            </a:r>
            <a:br>
              <a:rPr lang="en-US" dirty="0"/>
            </a:br>
            <a:r>
              <a:rPr lang="en-US" dirty="0"/>
              <a:t>EUMETSAT/AMS </a:t>
            </a:r>
            <a:r>
              <a:rPr lang="en-US" dirty="0" err="1"/>
              <a:t>Conf</a:t>
            </a:r>
            <a:endParaRPr lang="en-US" dirty="0"/>
          </a:p>
        </p:txBody>
      </p:sp>
      <p:pic>
        <p:nvPicPr>
          <p:cNvPr id="47106" name="Picture 2" descr="C:\ackrover-d\conferences\eumetsat\Haw_CFD.pn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734550" cy="730885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7107" name="Text Box 3"/>
          <p:cNvSpPr txBox="1">
            <a:spLocks noChangeArrowheads="1"/>
          </p:cNvSpPr>
          <p:nvPr/>
        </p:nvSpPr>
        <p:spPr bwMode="auto">
          <a:xfrm>
            <a:off x="2438400" y="5486400"/>
            <a:ext cx="5181600"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ctr">
              <a:spcBef>
                <a:spcPct val="50000"/>
              </a:spcBef>
            </a:pPr>
            <a:r>
              <a:rPr lang="en-US"/>
              <a:t>Cloud fraction in 1 degree grids</a:t>
            </a:r>
          </a:p>
        </p:txBody>
      </p:sp>
      <p:grpSp>
        <p:nvGrpSpPr>
          <p:cNvPr id="47111" name="Group 7"/>
          <p:cNvGrpSpPr>
            <a:grpSpLocks/>
          </p:cNvGrpSpPr>
          <p:nvPr/>
        </p:nvGrpSpPr>
        <p:grpSpPr bwMode="auto">
          <a:xfrm>
            <a:off x="152400" y="2667000"/>
            <a:ext cx="5486400" cy="1917700"/>
            <a:chOff x="96" y="1680"/>
            <a:chExt cx="3456" cy="1208"/>
          </a:xfrm>
        </p:grpSpPr>
        <p:sp>
          <p:nvSpPr>
            <p:cNvPr id="47108" name="Text Box 4"/>
            <p:cNvSpPr txBox="1">
              <a:spLocks noChangeArrowheads="1"/>
            </p:cNvSpPr>
            <p:nvPr/>
          </p:nvSpPr>
          <p:spPr bwMode="auto">
            <a:xfrm>
              <a:off x="96" y="1680"/>
              <a:ext cx="1536" cy="120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spcBef>
                  <a:spcPct val="50000"/>
                </a:spcBef>
              </a:pPr>
              <a:r>
                <a:rPr lang="en-US" dirty="0">
                  <a:solidFill>
                    <a:srgbClr val="FF3399"/>
                  </a:solidFill>
                </a:rPr>
                <a:t>Lee side of Hawaiian Islands has reduced cloud cover</a:t>
              </a:r>
            </a:p>
          </p:txBody>
        </p:sp>
        <p:sp>
          <p:nvSpPr>
            <p:cNvPr id="47110" name="Line 6"/>
            <p:cNvSpPr>
              <a:spLocks noChangeShapeType="1"/>
            </p:cNvSpPr>
            <p:nvPr/>
          </p:nvSpPr>
          <p:spPr bwMode="auto">
            <a:xfrm flipV="1">
              <a:off x="1440" y="2160"/>
              <a:ext cx="2112" cy="192"/>
            </a:xfrm>
            <a:prstGeom prst="line">
              <a:avLst/>
            </a:prstGeom>
            <a:noFill/>
            <a:ln w="28575">
              <a:solidFill>
                <a:srgbClr val="FF3399"/>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grpSp>
      <p:grpSp>
        <p:nvGrpSpPr>
          <p:cNvPr id="47113" name="Group 9"/>
          <p:cNvGrpSpPr>
            <a:grpSpLocks/>
          </p:cNvGrpSpPr>
          <p:nvPr/>
        </p:nvGrpSpPr>
        <p:grpSpPr bwMode="auto">
          <a:xfrm>
            <a:off x="6019800" y="2895600"/>
            <a:ext cx="3124200" cy="762000"/>
            <a:chOff x="3792" y="1824"/>
            <a:chExt cx="1968" cy="480"/>
          </a:xfrm>
        </p:grpSpPr>
        <p:sp>
          <p:nvSpPr>
            <p:cNvPr id="47109" name="Text Box 5"/>
            <p:cNvSpPr txBox="1">
              <a:spLocks noChangeArrowheads="1"/>
            </p:cNvSpPr>
            <p:nvPr/>
          </p:nvSpPr>
          <p:spPr bwMode="auto">
            <a:xfrm>
              <a:off x="4800" y="1824"/>
              <a:ext cx="960" cy="28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spcBef>
                  <a:spcPct val="50000"/>
                </a:spcBef>
              </a:pPr>
              <a:r>
                <a:rPr lang="en-US" dirty="0">
                  <a:solidFill>
                    <a:srgbClr val="FF3399"/>
                  </a:solidFill>
                </a:rPr>
                <a:t>Upslope</a:t>
              </a:r>
            </a:p>
          </p:txBody>
        </p:sp>
        <p:sp>
          <p:nvSpPr>
            <p:cNvPr id="47112" name="Line 8"/>
            <p:cNvSpPr>
              <a:spLocks noChangeShapeType="1"/>
            </p:cNvSpPr>
            <p:nvPr/>
          </p:nvSpPr>
          <p:spPr bwMode="auto">
            <a:xfrm flipH="1">
              <a:off x="3792" y="2208"/>
              <a:ext cx="1008" cy="96"/>
            </a:xfrm>
            <a:prstGeom prst="line">
              <a:avLst/>
            </a:prstGeom>
            <a:noFill/>
            <a:ln w="12700">
              <a:solidFill>
                <a:srgbClr val="FF3399"/>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grpSp>
      <p:sp>
        <p:nvSpPr>
          <p:cNvPr id="47114" name="Text Box 10"/>
          <p:cNvSpPr txBox="1">
            <a:spLocks noChangeArrowheads="1"/>
          </p:cNvSpPr>
          <p:nvPr/>
        </p:nvSpPr>
        <p:spPr bwMode="auto">
          <a:xfrm>
            <a:off x="685800" y="228600"/>
            <a:ext cx="8153400"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ctr">
              <a:spcBef>
                <a:spcPct val="50000"/>
              </a:spcBef>
            </a:pPr>
            <a:r>
              <a:rPr lang="en-US">
                <a:solidFill>
                  <a:schemeClr val="accent2"/>
                </a:solidFill>
              </a:rPr>
              <a:t>Annual Cloud amount around Hawaiian Islands</a:t>
            </a:r>
          </a:p>
        </p:txBody>
      </p:sp>
      <p:sp>
        <p:nvSpPr>
          <p:cNvPr id="47115" name="Text Box 11"/>
          <p:cNvSpPr txBox="1">
            <a:spLocks noChangeArrowheads="1"/>
          </p:cNvSpPr>
          <p:nvPr/>
        </p:nvSpPr>
        <p:spPr bwMode="auto">
          <a:xfrm>
            <a:off x="6096000" y="6858000"/>
            <a:ext cx="3276600" cy="3365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spcBef>
                <a:spcPct val="50000"/>
              </a:spcBef>
            </a:pPr>
            <a:r>
              <a:rPr lang="en-US" sz="1600"/>
              <a:t>Alliss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119991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304800" y="-3929"/>
            <a:ext cx="9906000" cy="69048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lIns="89445" tIns="44723" rIns="89445" bIns="44723" anchor="ctr">
            <a:spAutoFit/>
          </a:bodyPr>
          <a:lstStyle>
            <a:lvl1pPr defTabSz="895350">
              <a:defRPr sz="2400">
                <a:solidFill>
                  <a:schemeClr val="tx1"/>
                </a:solidFill>
                <a:latin typeface="Times New Roman" pitchFamily="18" charset="0"/>
              </a:defRPr>
            </a:lvl1pPr>
            <a:lvl2pPr marL="446088" defTabSz="895350">
              <a:defRPr sz="2400">
                <a:solidFill>
                  <a:schemeClr val="tx1"/>
                </a:solidFill>
                <a:latin typeface="Times New Roman" pitchFamily="18" charset="0"/>
              </a:defRPr>
            </a:lvl2pPr>
            <a:lvl3pPr marL="895350" defTabSz="895350">
              <a:defRPr sz="2400">
                <a:solidFill>
                  <a:schemeClr val="tx1"/>
                </a:solidFill>
                <a:latin typeface="Times New Roman" pitchFamily="18" charset="0"/>
              </a:defRPr>
            </a:lvl3pPr>
            <a:lvl4pPr marL="1341438" defTabSz="895350">
              <a:defRPr sz="2400">
                <a:solidFill>
                  <a:schemeClr val="tx1"/>
                </a:solidFill>
                <a:latin typeface="Times New Roman" pitchFamily="18" charset="0"/>
              </a:defRPr>
            </a:lvl4pPr>
            <a:lvl5pPr marL="1789113" defTabSz="895350">
              <a:defRPr sz="2400">
                <a:solidFill>
                  <a:schemeClr val="tx1"/>
                </a:solidFill>
                <a:latin typeface="Times New Roman" pitchFamily="18" charset="0"/>
              </a:defRPr>
            </a:lvl5pPr>
            <a:lvl6pPr marL="2246313" defTabSz="895350" fontAlgn="base">
              <a:spcBef>
                <a:spcPct val="0"/>
              </a:spcBef>
              <a:spcAft>
                <a:spcPct val="0"/>
              </a:spcAft>
              <a:defRPr sz="2400">
                <a:solidFill>
                  <a:schemeClr val="tx1"/>
                </a:solidFill>
                <a:latin typeface="Times New Roman" pitchFamily="18" charset="0"/>
              </a:defRPr>
            </a:lvl6pPr>
            <a:lvl7pPr marL="2703513" defTabSz="895350" fontAlgn="base">
              <a:spcBef>
                <a:spcPct val="0"/>
              </a:spcBef>
              <a:spcAft>
                <a:spcPct val="0"/>
              </a:spcAft>
              <a:defRPr sz="2400">
                <a:solidFill>
                  <a:schemeClr val="tx1"/>
                </a:solidFill>
                <a:latin typeface="Times New Roman" pitchFamily="18" charset="0"/>
              </a:defRPr>
            </a:lvl7pPr>
            <a:lvl8pPr marL="3160713" defTabSz="895350" fontAlgn="base">
              <a:spcBef>
                <a:spcPct val="0"/>
              </a:spcBef>
              <a:spcAft>
                <a:spcPct val="0"/>
              </a:spcAft>
              <a:defRPr sz="2400">
                <a:solidFill>
                  <a:schemeClr val="tx1"/>
                </a:solidFill>
                <a:latin typeface="Times New Roman" pitchFamily="18" charset="0"/>
              </a:defRPr>
            </a:lvl8pPr>
            <a:lvl9pPr marL="3617913" defTabSz="895350" fontAlgn="base">
              <a:spcBef>
                <a:spcPct val="0"/>
              </a:spcBef>
              <a:spcAft>
                <a:spcPct val="0"/>
              </a:spcAft>
              <a:defRPr sz="2400">
                <a:solidFill>
                  <a:schemeClr val="tx1"/>
                </a:solidFill>
                <a:latin typeface="Times New Roman" pitchFamily="18" charset="0"/>
              </a:defRPr>
            </a:lvl9pPr>
          </a:lstStyle>
          <a:p>
            <a:pPr algn="ctr" eaLnBrk="0" hangingPunct="0"/>
            <a:r>
              <a:rPr lang="en-US" sz="3900" b="1" u="sng" dirty="0">
                <a:solidFill>
                  <a:schemeClr val="tx2"/>
                </a:solidFill>
                <a:latin typeface="Arial" pitchFamily="34" charset="0"/>
              </a:rPr>
              <a:t>Summary</a:t>
            </a:r>
          </a:p>
        </p:txBody>
      </p:sp>
      <p:sp>
        <p:nvSpPr>
          <p:cNvPr id="44035" name="Text Box 3"/>
          <p:cNvSpPr txBox="1">
            <a:spLocks noChangeArrowheads="1"/>
          </p:cNvSpPr>
          <p:nvPr/>
        </p:nvSpPr>
        <p:spPr bwMode="auto">
          <a:xfrm>
            <a:off x="0" y="1055886"/>
            <a:ext cx="8991600" cy="526096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lIns="89445" tIns="44723" rIns="89445" bIns="44723" anchor="ctr">
            <a:spAutoFit/>
          </a:bodyPr>
          <a:lstStyle>
            <a:lvl1pPr marL="495300" indent="-495300" defTabSz="895350">
              <a:defRPr sz="2400">
                <a:solidFill>
                  <a:schemeClr val="tx1"/>
                </a:solidFill>
                <a:latin typeface="Times New Roman" pitchFamily="18" charset="0"/>
              </a:defRPr>
            </a:lvl1pPr>
            <a:lvl2pPr marL="941388" indent="-495300" defTabSz="895350">
              <a:defRPr sz="2400">
                <a:solidFill>
                  <a:schemeClr val="tx1"/>
                </a:solidFill>
                <a:latin typeface="Times New Roman" pitchFamily="18" charset="0"/>
              </a:defRPr>
            </a:lvl2pPr>
            <a:lvl3pPr marL="1390650" indent="-495300" defTabSz="895350">
              <a:defRPr sz="2400">
                <a:solidFill>
                  <a:schemeClr val="tx1"/>
                </a:solidFill>
                <a:latin typeface="Times New Roman" pitchFamily="18" charset="0"/>
              </a:defRPr>
            </a:lvl3pPr>
            <a:lvl4pPr marL="1836738" indent="-495300" defTabSz="895350">
              <a:defRPr sz="2400">
                <a:solidFill>
                  <a:schemeClr val="tx1"/>
                </a:solidFill>
                <a:latin typeface="Times New Roman" pitchFamily="18" charset="0"/>
              </a:defRPr>
            </a:lvl4pPr>
            <a:lvl5pPr marL="2284413" indent="-495300" defTabSz="895350">
              <a:defRPr sz="2400">
                <a:solidFill>
                  <a:schemeClr val="tx1"/>
                </a:solidFill>
                <a:latin typeface="Times New Roman" pitchFamily="18" charset="0"/>
              </a:defRPr>
            </a:lvl5pPr>
            <a:lvl6pPr marL="2741613" indent="-495300" defTabSz="895350" fontAlgn="base">
              <a:spcBef>
                <a:spcPct val="0"/>
              </a:spcBef>
              <a:spcAft>
                <a:spcPct val="0"/>
              </a:spcAft>
              <a:defRPr sz="2400">
                <a:solidFill>
                  <a:schemeClr val="tx1"/>
                </a:solidFill>
                <a:latin typeface="Times New Roman" pitchFamily="18" charset="0"/>
              </a:defRPr>
            </a:lvl6pPr>
            <a:lvl7pPr marL="3198813" indent="-495300" defTabSz="895350" fontAlgn="base">
              <a:spcBef>
                <a:spcPct val="0"/>
              </a:spcBef>
              <a:spcAft>
                <a:spcPct val="0"/>
              </a:spcAft>
              <a:defRPr sz="2400">
                <a:solidFill>
                  <a:schemeClr val="tx1"/>
                </a:solidFill>
                <a:latin typeface="Times New Roman" pitchFamily="18" charset="0"/>
              </a:defRPr>
            </a:lvl7pPr>
            <a:lvl8pPr marL="3656013" indent="-495300" defTabSz="895350" fontAlgn="base">
              <a:spcBef>
                <a:spcPct val="0"/>
              </a:spcBef>
              <a:spcAft>
                <a:spcPct val="0"/>
              </a:spcAft>
              <a:defRPr sz="2400">
                <a:solidFill>
                  <a:schemeClr val="tx1"/>
                </a:solidFill>
                <a:latin typeface="Times New Roman" pitchFamily="18" charset="0"/>
              </a:defRPr>
            </a:lvl8pPr>
            <a:lvl9pPr marL="4113213" indent="-495300" defTabSz="895350" fontAlgn="base">
              <a:spcBef>
                <a:spcPct val="0"/>
              </a:spcBef>
              <a:spcAft>
                <a:spcPct val="0"/>
              </a:spcAft>
              <a:defRPr sz="2400">
                <a:solidFill>
                  <a:schemeClr val="tx1"/>
                </a:solidFill>
                <a:latin typeface="Times New Roman" pitchFamily="18" charset="0"/>
              </a:defRPr>
            </a:lvl9pPr>
          </a:lstStyle>
          <a:p>
            <a:pPr eaLnBrk="0" hangingPunct="0">
              <a:buFont typeface="Wingdings" pitchFamily="2" charset="2"/>
              <a:buAutoNum type="romanLcPeriod"/>
            </a:pPr>
            <a:r>
              <a:rPr lang="en-US" b="1" dirty="0">
                <a:solidFill>
                  <a:schemeClr val="tx2"/>
                </a:solidFill>
                <a:latin typeface="Arial" pitchFamily="34" charset="0"/>
                <a:cs typeface="Times New Roman" pitchFamily="18" charset="0"/>
              </a:rPr>
              <a:t>Cloud coverage varies with:</a:t>
            </a:r>
          </a:p>
          <a:p>
            <a:pPr lvl="1" eaLnBrk="0" hangingPunct="0">
              <a:buFont typeface="Wingdings" pitchFamily="2" charset="2"/>
              <a:buAutoNum type="arabicPeriod"/>
            </a:pPr>
            <a:r>
              <a:rPr lang="en-US" b="1" dirty="0">
                <a:solidFill>
                  <a:schemeClr val="tx2"/>
                </a:solidFill>
                <a:latin typeface="Arial" pitchFamily="34" charset="0"/>
                <a:cs typeface="Times New Roman" pitchFamily="18" charset="0"/>
              </a:rPr>
              <a:t>the spatial resolution of the instrument</a:t>
            </a:r>
          </a:p>
          <a:p>
            <a:pPr lvl="1" eaLnBrk="0" hangingPunct="0">
              <a:buFont typeface="Wingdings" pitchFamily="2" charset="2"/>
              <a:buAutoNum type="arabicPeriod"/>
            </a:pPr>
            <a:r>
              <a:rPr lang="en-US" b="1" dirty="0">
                <a:solidFill>
                  <a:schemeClr val="tx2"/>
                </a:solidFill>
                <a:latin typeface="Arial" pitchFamily="34" charset="0"/>
                <a:cs typeface="Times New Roman" pitchFamily="18" charset="0"/>
              </a:rPr>
              <a:t>spectral resolution of the instrument</a:t>
            </a:r>
            <a:endParaRPr lang="en-US" b="1" dirty="0">
              <a:solidFill>
                <a:schemeClr val="tx2"/>
              </a:solidFill>
              <a:latin typeface="Arial" pitchFamily="34" charset="0"/>
            </a:endParaRPr>
          </a:p>
          <a:p>
            <a:pPr lvl="1" eaLnBrk="0" hangingPunct="0">
              <a:buFont typeface="Wingdings" pitchFamily="2" charset="2"/>
              <a:buAutoNum type="arabicPeriod"/>
            </a:pPr>
            <a:r>
              <a:rPr lang="en-US" b="1" dirty="0">
                <a:solidFill>
                  <a:schemeClr val="tx2"/>
                </a:solidFill>
                <a:latin typeface="Arial" pitchFamily="34" charset="0"/>
              </a:rPr>
              <a:t>viewing geometry and scene illumination. </a:t>
            </a:r>
          </a:p>
          <a:p>
            <a:pPr eaLnBrk="0" hangingPunct="0">
              <a:buFont typeface="Wingdings" pitchFamily="2" charset="2"/>
              <a:buAutoNum type="romanLcPeriod"/>
            </a:pPr>
            <a:r>
              <a:rPr lang="en-US" b="1" dirty="0" smtClean="0">
                <a:solidFill>
                  <a:schemeClr val="tx2"/>
                </a:solidFill>
                <a:latin typeface="Arial" pitchFamily="34" charset="0"/>
              </a:rPr>
              <a:t>MODIS, AVHRR dependencies have </a:t>
            </a:r>
            <a:r>
              <a:rPr lang="en-US" b="1" dirty="0">
                <a:solidFill>
                  <a:schemeClr val="tx2"/>
                </a:solidFill>
                <a:latin typeface="Arial" pitchFamily="34" charset="0"/>
              </a:rPr>
              <a:t>be quantified</a:t>
            </a:r>
          </a:p>
          <a:p>
            <a:pPr eaLnBrk="0" hangingPunct="0">
              <a:buFont typeface="Wingdings" pitchFamily="2" charset="2"/>
              <a:buAutoNum type="romanLcPeriod"/>
            </a:pPr>
            <a:r>
              <a:rPr lang="en-US" b="1" dirty="0">
                <a:solidFill>
                  <a:schemeClr val="tx2"/>
                </a:solidFill>
                <a:latin typeface="Arial" pitchFamily="34" charset="0"/>
              </a:rPr>
              <a:t>The dependence of cloud detection on </a:t>
            </a:r>
            <a:r>
              <a:rPr lang="en-US" b="1" dirty="0" smtClean="0">
                <a:solidFill>
                  <a:schemeClr val="tx2"/>
                </a:solidFill>
                <a:latin typeface="Arial" pitchFamily="34" charset="0"/>
              </a:rPr>
              <a:t>calibration and improvements requires a </a:t>
            </a:r>
            <a:r>
              <a:rPr lang="en-US" b="1" dirty="0">
                <a:solidFill>
                  <a:schemeClr val="tx2"/>
                </a:solidFill>
                <a:latin typeface="Arial" pitchFamily="34" charset="0"/>
              </a:rPr>
              <a:t>need to monitor </a:t>
            </a:r>
            <a:r>
              <a:rPr lang="en-US" b="1" dirty="0" smtClean="0">
                <a:solidFill>
                  <a:schemeClr val="tx2"/>
                </a:solidFill>
                <a:latin typeface="Arial" pitchFamily="34" charset="0"/>
              </a:rPr>
              <a:t>changing </a:t>
            </a:r>
            <a:r>
              <a:rPr lang="en-US" b="1" dirty="0">
                <a:solidFill>
                  <a:schemeClr val="tx2"/>
                </a:solidFill>
                <a:latin typeface="Arial" pitchFamily="34" charset="0"/>
              </a:rPr>
              <a:t>instruments and </a:t>
            </a:r>
            <a:r>
              <a:rPr lang="en-US" b="1" dirty="0" smtClean="0">
                <a:solidFill>
                  <a:schemeClr val="tx2"/>
                </a:solidFill>
                <a:latin typeface="Arial" pitchFamily="34" charset="0"/>
              </a:rPr>
              <a:t>satellites. Needed </a:t>
            </a:r>
            <a:r>
              <a:rPr lang="en-US" b="1" dirty="0">
                <a:solidFill>
                  <a:schemeClr val="tx2"/>
                </a:solidFill>
                <a:latin typeface="Arial" pitchFamily="34" charset="0"/>
              </a:rPr>
              <a:t>for long-term monitoring of cloud amount.</a:t>
            </a:r>
          </a:p>
          <a:p>
            <a:pPr eaLnBrk="0" hangingPunct="0">
              <a:buFont typeface="Wingdings" pitchFamily="2" charset="2"/>
              <a:buAutoNum type="romanLcPeriod"/>
            </a:pPr>
            <a:r>
              <a:rPr lang="en-US" b="1" dirty="0" smtClean="0">
                <a:solidFill>
                  <a:schemeClr val="tx2"/>
                </a:solidFill>
                <a:latin typeface="Arial" pitchFamily="34" charset="0"/>
                <a:cs typeface="Times New Roman" pitchFamily="18" charset="0"/>
              </a:rPr>
              <a:t>MODIS </a:t>
            </a:r>
            <a:r>
              <a:rPr lang="en-US" b="1" dirty="0">
                <a:solidFill>
                  <a:schemeClr val="tx2"/>
                </a:solidFill>
                <a:latin typeface="Arial" pitchFamily="34" charset="0"/>
                <a:cs typeface="Times New Roman" pitchFamily="18" charset="0"/>
              </a:rPr>
              <a:t>cloud detection optical depth threshold ~ 0.4 </a:t>
            </a:r>
            <a:endParaRPr lang="en-US" b="1" dirty="0">
              <a:solidFill>
                <a:schemeClr val="tx2"/>
              </a:solidFill>
              <a:latin typeface="Arial" pitchFamily="34" charset="0"/>
            </a:endParaRPr>
          </a:p>
          <a:p>
            <a:pPr eaLnBrk="0" hangingPunct="0">
              <a:buFont typeface="Wingdings" pitchFamily="2" charset="2"/>
              <a:buAutoNum type="romanLcPeriod"/>
            </a:pPr>
            <a:r>
              <a:rPr lang="en-US" b="1" dirty="0">
                <a:solidFill>
                  <a:schemeClr val="tx2"/>
                </a:solidFill>
                <a:latin typeface="Arial" pitchFamily="34" charset="0"/>
                <a:cs typeface="Times New Roman" pitchFamily="18" charset="0"/>
              </a:rPr>
              <a:t>Level-3 properties are accurately capturing small spatiotemporal scale variability.</a:t>
            </a:r>
            <a:r>
              <a:rPr lang="en-US" b="1" dirty="0">
                <a:solidFill>
                  <a:schemeClr val="tx2"/>
                </a:solidFill>
                <a:latin typeface="Arial" pitchFamily="34" charset="0"/>
              </a:rPr>
              <a:t> </a:t>
            </a:r>
            <a:r>
              <a:rPr lang="en-US" b="1" dirty="0" smtClean="0">
                <a:solidFill>
                  <a:schemeClr val="tx2"/>
                </a:solidFill>
                <a:latin typeface="Arial" pitchFamily="34" charset="0"/>
              </a:rPr>
              <a:t>Be careful in your averaging choices!</a:t>
            </a:r>
            <a:endParaRPr lang="en-US" b="1" dirty="0">
              <a:solidFill>
                <a:schemeClr val="tx2"/>
              </a:solidFill>
              <a:latin typeface="Arial" pitchFamily="34" charset="0"/>
            </a:endParaRPr>
          </a:p>
          <a:p>
            <a:pPr algn="just" eaLnBrk="0" hangingPunct="0"/>
            <a:endParaRPr lang="en-US" b="1" dirty="0">
              <a:latin typeface="Arial"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008577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 Questions?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016920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References</a:t>
            </a:r>
            <a:endParaRPr lang="en-US" dirty="0"/>
          </a:p>
        </p:txBody>
      </p:sp>
      <p:sp>
        <p:nvSpPr>
          <p:cNvPr id="3" name="TextBox 2"/>
          <p:cNvSpPr txBox="1"/>
          <p:nvPr/>
        </p:nvSpPr>
        <p:spPr>
          <a:xfrm>
            <a:off x="328246" y="1719541"/>
            <a:ext cx="8358554" cy="3908762"/>
          </a:xfrm>
          <a:prstGeom prst="rect">
            <a:avLst/>
          </a:prstGeom>
          <a:noFill/>
        </p:spPr>
        <p:txBody>
          <a:bodyPr wrap="square" rtlCol="0">
            <a:spAutoFit/>
          </a:bodyPr>
          <a:lstStyle/>
          <a:p>
            <a:pPr marL="457200" marR="0" indent="-457200" algn="just">
              <a:lnSpc>
                <a:spcPts val="1200"/>
              </a:lnSpc>
              <a:spcBef>
                <a:spcPts val="0"/>
              </a:spcBef>
              <a:spcAft>
                <a:spcPts val="0"/>
              </a:spcAft>
            </a:pPr>
            <a:r>
              <a:rPr lang="en-US" sz="1600" dirty="0" smtClean="0">
                <a:latin typeface="Times New Roman" panose="02020603050405020304" pitchFamily="18" charset="0"/>
                <a:ea typeface="Times New Roman" panose="02020603050405020304" pitchFamily="18" charset="0"/>
              </a:rPr>
              <a:t>Ackerman, S. A., A. </a:t>
            </a:r>
            <a:r>
              <a:rPr lang="en-US" sz="1600" dirty="0" err="1" smtClean="0">
                <a:latin typeface="Times New Roman" panose="02020603050405020304" pitchFamily="18" charset="0"/>
                <a:ea typeface="Times New Roman" panose="02020603050405020304" pitchFamily="18" charset="0"/>
              </a:rPr>
              <a:t>Heidinger</a:t>
            </a:r>
            <a:r>
              <a:rPr lang="en-US" sz="1600" dirty="0" smtClean="0">
                <a:latin typeface="Times New Roman" panose="02020603050405020304" pitchFamily="18" charset="0"/>
                <a:ea typeface="Times New Roman" panose="02020603050405020304" pitchFamily="18" charset="0"/>
              </a:rPr>
              <a:t>, M. J. Foster, and B. Maddux, 2013: Satellite Regional Cloud Climatology over the Great Lakes. </a:t>
            </a:r>
            <a:r>
              <a:rPr lang="en-US" sz="1600" i="1" dirty="0" smtClean="0">
                <a:latin typeface="Times New Roman" panose="02020603050405020304" pitchFamily="18" charset="0"/>
                <a:ea typeface="Times New Roman" panose="02020603050405020304" pitchFamily="18" charset="0"/>
              </a:rPr>
              <a:t>Remote Sens</a:t>
            </a:r>
            <a:r>
              <a:rPr lang="en-US" sz="1600" dirty="0" smtClean="0">
                <a:latin typeface="Times New Roman" panose="02020603050405020304" pitchFamily="18" charset="0"/>
                <a:ea typeface="Times New Roman" panose="02020603050405020304" pitchFamily="18" charset="0"/>
              </a:rPr>
              <a:t>. </a:t>
            </a:r>
            <a:r>
              <a:rPr lang="en-US" sz="1600" b="1" dirty="0" smtClean="0">
                <a:latin typeface="Times New Roman" panose="02020603050405020304" pitchFamily="18" charset="0"/>
                <a:ea typeface="Times New Roman" panose="02020603050405020304" pitchFamily="18" charset="0"/>
              </a:rPr>
              <a:t>5</a:t>
            </a:r>
            <a:r>
              <a:rPr lang="en-US" sz="1600" dirty="0" smtClean="0">
                <a:latin typeface="Times New Roman" panose="02020603050405020304" pitchFamily="18" charset="0"/>
                <a:ea typeface="Times New Roman" panose="02020603050405020304" pitchFamily="18" charset="0"/>
              </a:rPr>
              <a:t>(12), 6223-6240; doi:10.3390/rs5126223  </a:t>
            </a:r>
            <a:r>
              <a:rPr lang="en-US" sz="1600" u="sng" dirty="0" smtClean="0">
                <a:solidFill>
                  <a:srgbClr val="0000FF"/>
                </a:solidFill>
                <a:latin typeface="Times New Roman" panose="02020603050405020304" pitchFamily="18" charset="0"/>
                <a:ea typeface="Times New Roman" panose="02020603050405020304" pitchFamily="18" charset="0"/>
                <a:hlinkClick r:id="rId2"/>
              </a:rPr>
              <a:t>http://www.mdpi.com/2072-4292/5/12/6223</a:t>
            </a:r>
            <a:r>
              <a:rPr lang="en-US" sz="1600" dirty="0" smtClean="0">
                <a:latin typeface="Times New Roman" panose="02020603050405020304" pitchFamily="18" charset="0"/>
                <a:ea typeface="Times New Roman" panose="02020603050405020304" pitchFamily="18" charset="0"/>
              </a:rPr>
              <a:t> </a:t>
            </a:r>
          </a:p>
          <a:p>
            <a:pPr marL="457200" marR="0" indent="-457200" algn="just">
              <a:lnSpc>
                <a:spcPts val="1200"/>
              </a:lnSpc>
              <a:spcBef>
                <a:spcPts val="0"/>
              </a:spcBef>
              <a:spcAft>
                <a:spcPts val="0"/>
              </a:spcAft>
            </a:pPr>
            <a:r>
              <a:rPr lang="en-US" sz="1600" dirty="0" smtClean="0">
                <a:latin typeface="Times New Roman" panose="02020603050405020304" pitchFamily="18" charset="0"/>
                <a:ea typeface="Times New Roman" panose="02020603050405020304" pitchFamily="18" charset="0"/>
              </a:rPr>
              <a:t>King, M. D., S. </a:t>
            </a:r>
            <a:r>
              <a:rPr lang="en-US" sz="1600" dirty="0" err="1" smtClean="0">
                <a:latin typeface="Times New Roman" panose="02020603050405020304" pitchFamily="18" charset="0"/>
                <a:ea typeface="Times New Roman" panose="02020603050405020304" pitchFamily="18" charset="0"/>
              </a:rPr>
              <a:t>Platnick</a:t>
            </a:r>
            <a:r>
              <a:rPr lang="en-US" sz="1600" dirty="0" smtClean="0">
                <a:latin typeface="Times New Roman" panose="02020603050405020304" pitchFamily="18" charset="0"/>
                <a:ea typeface="Times New Roman" panose="02020603050405020304" pitchFamily="18" charset="0"/>
              </a:rPr>
              <a:t>, W. P. </a:t>
            </a:r>
            <a:r>
              <a:rPr lang="en-US" sz="1600" dirty="0" err="1" smtClean="0">
                <a:latin typeface="Times New Roman" panose="02020603050405020304" pitchFamily="18" charset="0"/>
                <a:ea typeface="Times New Roman" panose="02020603050405020304" pitchFamily="18" charset="0"/>
              </a:rPr>
              <a:t>Menzel</a:t>
            </a:r>
            <a:r>
              <a:rPr lang="en-US" sz="1600" dirty="0" smtClean="0">
                <a:latin typeface="Times New Roman" panose="02020603050405020304" pitchFamily="18" charset="0"/>
                <a:ea typeface="Times New Roman" panose="02020603050405020304" pitchFamily="18" charset="0"/>
              </a:rPr>
              <a:t>, S. A. Ackerman, and P. A. </a:t>
            </a:r>
            <a:r>
              <a:rPr lang="en-US" sz="1600" dirty="0" err="1" smtClean="0">
                <a:latin typeface="Times New Roman" panose="02020603050405020304" pitchFamily="18" charset="0"/>
                <a:ea typeface="Times New Roman" panose="02020603050405020304" pitchFamily="18" charset="0"/>
              </a:rPr>
              <a:t>Hubanks</a:t>
            </a:r>
            <a:r>
              <a:rPr lang="en-US" sz="1600" dirty="0" smtClean="0">
                <a:latin typeface="Times New Roman" panose="02020603050405020304" pitchFamily="18" charset="0"/>
                <a:ea typeface="Times New Roman" panose="02020603050405020304" pitchFamily="18" charset="0"/>
              </a:rPr>
              <a:t>, 2013: Spatial and Temporal Distribution of Clouds Observed by MODIS Onboard the Terra and Aqua Satellites. IEEE Transactions on Geoscience and Remote Sensing, </a:t>
            </a:r>
            <a:r>
              <a:rPr lang="en-US" sz="1600" b="1" dirty="0" smtClean="0">
                <a:latin typeface="Times New Roman" panose="02020603050405020304" pitchFamily="18" charset="0"/>
                <a:ea typeface="Times New Roman" panose="02020603050405020304" pitchFamily="18" charset="0"/>
              </a:rPr>
              <a:t>51</a:t>
            </a:r>
            <a:r>
              <a:rPr lang="en-US" sz="1600" dirty="0" smtClean="0">
                <a:latin typeface="Times New Roman" panose="02020603050405020304" pitchFamily="18" charset="0"/>
                <a:ea typeface="Times New Roman" panose="02020603050405020304" pitchFamily="18" charset="0"/>
              </a:rPr>
              <a:t>, 7, 3826-3852. </a:t>
            </a:r>
          </a:p>
          <a:p>
            <a:pPr marL="457200" marR="0" indent="-457200" algn="just">
              <a:lnSpc>
                <a:spcPts val="1200"/>
              </a:lnSpc>
              <a:spcBef>
                <a:spcPts val="0"/>
              </a:spcBef>
              <a:spcAft>
                <a:spcPts val="0"/>
              </a:spcAft>
            </a:pPr>
            <a:r>
              <a:rPr lang="en-US" sz="1600" dirty="0" err="1" smtClean="0">
                <a:latin typeface="Times New Roman" panose="02020603050405020304" pitchFamily="18" charset="0"/>
                <a:ea typeface="Times New Roman" panose="02020603050405020304" pitchFamily="18" charset="0"/>
              </a:rPr>
              <a:t>Stubenrauch</a:t>
            </a:r>
            <a:r>
              <a:rPr lang="en-US" sz="1600" dirty="0" smtClean="0">
                <a:latin typeface="Times New Roman" panose="02020603050405020304" pitchFamily="18" charset="0"/>
                <a:ea typeface="Times New Roman" panose="02020603050405020304" pitchFamily="18" charset="0"/>
              </a:rPr>
              <a:t>, C. J., W. B. </a:t>
            </a:r>
            <a:r>
              <a:rPr lang="en-US" sz="1600" dirty="0" err="1" smtClean="0">
                <a:latin typeface="Times New Roman" panose="02020603050405020304" pitchFamily="18" charset="0"/>
                <a:ea typeface="Times New Roman" panose="02020603050405020304" pitchFamily="18" charset="0"/>
              </a:rPr>
              <a:t>Rossow</a:t>
            </a:r>
            <a:r>
              <a:rPr lang="en-US" sz="1600" dirty="0" smtClean="0">
                <a:latin typeface="Times New Roman" panose="02020603050405020304" pitchFamily="18" charset="0"/>
                <a:ea typeface="Times New Roman" panose="02020603050405020304" pitchFamily="18" charset="0"/>
              </a:rPr>
              <a:t>, S. </a:t>
            </a:r>
            <a:r>
              <a:rPr lang="en-US" sz="1600" dirty="0" err="1" smtClean="0">
                <a:latin typeface="Times New Roman" panose="02020603050405020304" pitchFamily="18" charset="0"/>
                <a:ea typeface="Times New Roman" panose="02020603050405020304" pitchFamily="18" charset="0"/>
              </a:rPr>
              <a:t>Kinne</a:t>
            </a:r>
            <a:r>
              <a:rPr lang="en-US" sz="1600" dirty="0" smtClean="0">
                <a:latin typeface="Times New Roman" panose="02020603050405020304" pitchFamily="18" charset="0"/>
                <a:ea typeface="Times New Roman" panose="02020603050405020304" pitchFamily="18" charset="0"/>
              </a:rPr>
              <a:t>, S. Ackerman, G. </a:t>
            </a:r>
            <a:r>
              <a:rPr lang="en-US" sz="1600" dirty="0" err="1" smtClean="0">
                <a:latin typeface="Times New Roman" panose="02020603050405020304" pitchFamily="18" charset="0"/>
                <a:ea typeface="Times New Roman" panose="02020603050405020304" pitchFamily="18" charset="0"/>
              </a:rPr>
              <a:t>Cesana</a:t>
            </a:r>
            <a:r>
              <a:rPr lang="en-US" sz="1600" dirty="0" smtClean="0">
                <a:latin typeface="Times New Roman" panose="02020603050405020304" pitchFamily="18" charset="0"/>
                <a:ea typeface="Times New Roman" panose="02020603050405020304" pitchFamily="18" charset="0"/>
              </a:rPr>
              <a:t>, H. </a:t>
            </a:r>
            <a:r>
              <a:rPr lang="en-US" sz="1600" dirty="0" err="1" smtClean="0">
                <a:latin typeface="Times New Roman" panose="02020603050405020304" pitchFamily="18" charset="0"/>
                <a:ea typeface="Times New Roman" panose="02020603050405020304" pitchFamily="18" charset="0"/>
              </a:rPr>
              <a:t>Chepfer</a:t>
            </a:r>
            <a:r>
              <a:rPr lang="en-US" sz="1600" dirty="0" smtClean="0">
                <a:latin typeface="Times New Roman" panose="02020603050405020304" pitchFamily="18" charset="0"/>
                <a:ea typeface="Times New Roman" panose="02020603050405020304" pitchFamily="18" charset="0"/>
              </a:rPr>
              <a:t>, B. </a:t>
            </a:r>
            <a:r>
              <a:rPr lang="en-US" sz="1600" dirty="0" err="1" smtClean="0">
                <a:latin typeface="Times New Roman" panose="02020603050405020304" pitchFamily="18" charset="0"/>
                <a:ea typeface="Times New Roman" panose="02020603050405020304" pitchFamily="18" charset="0"/>
              </a:rPr>
              <a:t>Getzewich</a:t>
            </a:r>
            <a:r>
              <a:rPr lang="en-US" sz="1600" dirty="0" smtClean="0">
                <a:latin typeface="Times New Roman" panose="02020603050405020304" pitchFamily="18" charset="0"/>
                <a:ea typeface="Times New Roman" panose="02020603050405020304" pitchFamily="18" charset="0"/>
              </a:rPr>
              <a:t>, L. Di </a:t>
            </a:r>
            <a:r>
              <a:rPr lang="en-US" sz="1600" dirty="0" err="1" smtClean="0">
                <a:latin typeface="Times New Roman" panose="02020603050405020304" pitchFamily="18" charset="0"/>
                <a:ea typeface="Times New Roman" panose="02020603050405020304" pitchFamily="18" charset="0"/>
              </a:rPr>
              <a:t>Girolamo</a:t>
            </a:r>
            <a:r>
              <a:rPr lang="en-US" sz="1600" dirty="0" smtClean="0">
                <a:latin typeface="Times New Roman" panose="02020603050405020304" pitchFamily="18" charset="0"/>
                <a:ea typeface="Times New Roman" panose="02020603050405020304" pitchFamily="18" charset="0"/>
              </a:rPr>
              <a:t>, A. </a:t>
            </a:r>
            <a:r>
              <a:rPr lang="en-US" sz="1600" dirty="0" err="1" smtClean="0">
                <a:latin typeface="Times New Roman" panose="02020603050405020304" pitchFamily="18" charset="0"/>
                <a:ea typeface="Times New Roman" panose="02020603050405020304" pitchFamily="18" charset="0"/>
              </a:rPr>
              <a:t>Guignard</a:t>
            </a:r>
            <a:r>
              <a:rPr lang="en-US" sz="1600" dirty="0" smtClean="0">
                <a:latin typeface="Times New Roman" panose="02020603050405020304" pitchFamily="18" charset="0"/>
                <a:ea typeface="Times New Roman" panose="02020603050405020304" pitchFamily="18" charset="0"/>
              </a:rPr>
              <a:t>, A. </a:t>
            </a:r>
            <a:r>
              <a:rPr lang="en-US" sz="1600" dirty="0" err="1" smtClean="0">
                <a:latin typeface="Times New Roman" panose="02020603050405020304" pitchFamily="18" charset="0"/>
                <a:ea typeface="Times New Roman" panose="02020603050405020304" pitchFamily="18" charset="0"/>
              </a:rPr>
              <a:t>Heidinger</a:t>
            </a:r>
            <a:r>
              <a:rPr lang="en-US" sz="1600" dirty="0" smtClean="0">
                <a:latin typeface="Times New Roman" panose="02020603050405020304" pitchFamily="18" charset="0"/>
                <a:ea typeface="Times New Roman" panose="02020603050405020304" pitchFamily="18" charset="0"/>
              </a:rPr>
              <a:t>, B. Maddux, P. </a:t>
            </a:r>
            <a:r>
              <a:rPr lang="en-US" sz="1600" dirty="0" err="1" smtClean="0">
                <a:latin typeface="Times New Roman" panose="02020603050405020304" pitchFamily="18" charset="0"/>
                <a:ea typeface="Times New Roman" panose="02020603050405020304" pitchFamily="18" charset="0"/>
              </a:rPr>
              <a:t>Menzel</a:t>
            </a:r>
            <a:r>
              <a:rPr lang="en-US" sz="1600" dirty="0" smtClean="0">
                <a:latin typeface="Times New Roman" panose="02020603050405020304" pitchFamily="18" charset="0"/>
                <a:ea typeface="Times New Roman" panose="02020603050405020304" pitchFamily="18" charset="0"/>
              </a:rPr>
              <a:t>, P. </a:t>
            </a:r>
            <a:r>
              <a:rPr lang="en-US" sz="1600" dirty="0" err="1" smtClean="0">
                <a:latin typeface="Times New Roman" panose="02020603050405020304" pitchFamily="18" charset="0"/>
                <a:ea typeface="Times New Roman" panose="02020603050405020304" pitchFamily="18" charset="0"/>
              </a:rPr>
              <a:t>Minnis</a:t>
            </a:r>
            <a:r>
              <a:rPr lang="en-US" sz="1600" dirty="0" smtClean="0">
                <a:latin typeface="Times New Roman" panose="02020603050405020304" pitchFamily="18" charset="0"/>
                <a:ea typeface="Times New Roman" panose="02020603050405020304" pitchFamily="18" charset="0"/>
              </a:rPr>
              <a:t>, C. Pearl, S. </a:t>
            </a:r>
            <a:r>
              <a:rPr lang="en-US" sz="1600" dirty="0" err="1" smtClean="0">
                <a:latin typeface="Times New Roman" panose="02020603050405020304" pitchFamily="18" charset="0"/>
                <a:ea typeface="Times New Roman" panose="02020603050405020304" pitchFamily="18" charset="0"/>
              </a:rPr>
              <a:t>Platnick</a:t>
            </a:r>
            <a:r>
              <a:rPr lang="en-US" sz="1600" dirty="0" smtClean="0">
                <a:latin typeface="Times New Roman" panose="02020603050405020304" pitchFamily="18" charset="0"/>
                <a:ea typeface="Times New Roman" panose="02020603050405020304" pitchFamily="18" charset="0"/>
              </a:rPr>
              <a:t>, C. </a:t>
            </a:r>
            <a:r>
              <a:rPr lang="en-US" sz="1600" dirty="0" err="1" smtClean="0">
                <a:latin typeface="Times New Roman" panose="02020603050405020304" pitchFamily="18" charset="0"/>
                <a:ea typeface="Times New Roman" panose="02020603050405020304" pitchFamily="18" charset="0"/>
              </a:rPr>
              <a:t>Poulsen</a:t>
            </a:r>
            <a:r>
              <a:rPr lang="en-US" sz="1600" dirty="0" smtClean="0">
                <a:latin typeface="Times New Roman" panose="02020603050405020304" pitchFamily="18" charset="0"/>
                <a:ea typeface="Times New Roman" panose="02020603050405020304" pitchFamily="18" charset="0"/>
              </a:rPr>
              <a:t>, J. </a:t>
            </a:r>
            <a:r>
              <a:rPr lang="en-US" sz="1600" dirty="0" err="1" smtClean="0">
                <a:latin typeface="Times New Roman" panose="02020603050405020304" pitchFamily="18" charset="0"/>
                <a:ea typeface="Times New Roman" panose="02020603050405020304" pitchFamily="18" charset="0"/>
              </a:rPr>
              <a:t>Riedi</a:t>
            </a:r>
            <a:r>
              <a:rPr lang="en-US" sz="1600" dirty="0" smtClean="0">
                <a:latin typeface="Times New Roman" panose="02020603050405020304" pitchFamily="18" charset="0"/>
                <a:ea typeface="Times New Roman" panose="02020603050405020304" pitchFamily="18" charset="0"/>
              </a:rPr>
              <a:t>, S. Sun-Mack, A. Walther, D. Winker, S. Zeng, and G. Zhao, 2013: Assessment of global cloud datasets from satellites: Project and database initiated by the GEWEX Radiation Panel. </a:t>
            </a:r>
            <a:r>
              <a:rPr lang="en-US" sz="1600" i="1" dirty="0" smtClean="0">
                <a:latin typeface="Times New Roman" panose="02020603050405020304" pitchFamily="18" charset="0"/>
                <a:ea typeface="Times New Roman" panose="02020603050405020304" pitchFamily="18" charset="0"/>
              </a:rPr>
              <a:t>Bull. Am. Meteor. Soc</a:t>
            </a:r>
            <a:r>
              <a:rPr lang="en-US" sz="1600" dirty="0" smtClean="0">
                <a:latin typeface="Times New Roman" panose="02020603050405020304" pitchFamily="18" charset="0"/>
                <a:ea typeface="Times New Roman" panose="02020603050405020304" pitchFamily="18" charset="0"/>
              </a:rPr>
              <a:t>. </a:t>
            </a:r>
            <a:r>
              <a:rPr lang="en-US" sz="1600" b="1" dirty="0" smtClean="0">
                <a:latin typeface="Times New Roman" panose="02020603050405020304" pitchFamily="18" charset="0"/>
                <a:ea typeface="Times New Roman" panose="02020603050405020304" pitchFamily="18" charset="0"/>
              </a:rPr>
              <a:t>94</a:t>
            </a:r>
            <a:r>
              <a:rPr lang="en-US" sz="1600" dirty="0" smtClean="0">
                <a:latin typeface="Times New Roman" panose="02020603050405020304" pitchFamily="18" charset="0"/>
                <a:ea typeface="Times New Roman" panose="02020603050405020304" pitchFamily="18" charset="0"/>
              </a:rPr>
              <a:t>, 1031–1049.</a:t>
            </a:r>
          </a:p>
          <a:p>
            <a:pPr marL="457200" marR="0" indent="-457200" algn="just">
              <a:lnSpc>
                <a:spcPts val="1200"/>
              </a:lnSpc>
              <a:spcBef>
                <a:spcPts val="0"/>
              </a:spcBef>
              <a:spcAft>
                <a:spcPts val="0"/>
              </a:spcAft>
            </a:pPr>
            <a:r>
              <a:rPr lang="en-US" sz="1600" dirty="0" smtClean="0">
                <a:latin typeface="Times New Roman" panose="02020603050405020304" pitchFamily="18" charset="0"/>
                <a:ea typeface="Times New Roman" panose="02020603050405020304" pitchFamily="18" charset="0"/>
              </a:rPr>
              <a:t>Foster, M. J.; Ackerman, S. A.; </a:t>
            </a:r>
            <a:r>
              <a:rPr lang="en-US" sz="1600" dirty="0" err="1" smtClean="0">
                <a:latin typeface="Times New Roman" panose="02020603050405020304" pitchFamily="18" charset="0"/>
                <a:ea typeface="Times New Roman" panose="02020603050405020304" pitchFamily="18" charset="0"/>
              </a:rPr>
              <a:t>Heidinger</a:t>
            </a:r>
            <a:r>
              <a:rPr lang="en-US" sz="1600" dirty="0" smtClean="0">
                <a:latin typeface="Times New Roman" panose="02020603050405020304" pitchFamily="18" charset="0"/>
                <a:ea typeface="Times New Roman" panose="02020603050405020304" pitchFamily="18" charset="0"/>
              </a:rPr>
              <a:t>, A. K. and Maddux, B. C. State of the climate in 2011: Cloudiness</a:t>
            </a:r>
            <a:r>
              <a:rPr lang="en-US" sz="1600" b="1" dirty="0" smtClean="0">
                <a:latin typeface="Times New Roman" panose="02020603050405020304" pitchFamily="18" charset="0"/>
                <a:ea typeface="Times New Roman" panose="02020603050405020304" pitchFamily="18" charset="0"/>
              </a:rPr>
              <a:t>. </a:t>
            </a:r>
            <a:r>
              <a:rPr lang="en-US" sz="1600" dirty="0" smtClean="0">
                <a:latin typeface="Times New Roman" panose="02020603050405020304" pitchFamily="18" charset="0"/>
                <a:ea typeface="Times New Roman" panose="02020603050405020304" pitchFamily="18" charset="0"/>
              </a:rPr>
              <a:t>Bulletin of the American Meteorological Society, </a:t>
            </a:r>
            <a:r>
              <a:rPr lang="en-US" sz="1600" b="1" dirty="0" smtClean="0">
                <a:latin typeface="Times New Roman" panose="02020603050405020304" pitchFamily="18" charset="0"/>
                <a:ea typeface="Times New Roman" panose="02020603050405020304" pitchFamily="18" charset="0"/>
              </a:rPr>
              <a:t>93</a:t>
            </a:r>
            <a:r>
              <a:rPr lang="en-US" sz="1600" dirty="0" smtClean="0">
                <a:latin typeface="Times New Roman" panose="02020603050405020304" pitchFamily="18" charset="0"/>
                <a:ea typeface="Times New Roman" panose="02020603050405020304" pitchFamily="18" charset="0"/>
              </a:rPr>
              <a:t>, Issue 7, 2012, S27-S28. </a:t>
            </a:r>
          </a:p>
          <a:p>
            <a:pPr marL="457200" marR="0" indent="-457200" algn="just">
              <a:lnSpc>
                <a:spcPts val="1200"/>
              </a:lnSpc>
              <a:spcBef>
                <a:spcPts val="0"/>
              </a:spcBef>
              <a:spcAft>
                <a:spcPts val="0"/>
              </a:spcAft>
            </a:pPr>
            <a:r>
              <a:rPr lang="en-US" sz="1600" dirty="0" smtClean="0">
                <a:latin typeface="Times New Roman" panose="02020603050405020304" pitchFamily="18" charset="0"/>
                <a:ea typeface="Times New Roman" panose="02020603050405020304" pitchFamily="18" charset="0"/>
              </a:rPr>
              <a:t>Baum, B. A., W. P. </a:t>
            </a:r>
            <a:r>
              <a:rPr lang="en-US" sz="1600" dirty="0" err="1" smtClean="0">
                <a:latin typeface="Times New Roman" panose="02020603050405020304" pitchFamily="18" charset="0"/>
                <a:ea typeface="Times New Roman" panose="02020603050405020304" pitchFamily="18" charset="0"/>
              </a:rPr>
              <a:t>Menzel</a:t>
            </a:r>
            <a:r>
              <a:rPr lang="en-US" sz="1600" dirty="0" smtClean="0">
                <a:latin typeface="Times New Roman" panose="02020603050405020304" pitchFamily="18" charset="0"/>
                <a:ea typeface="Times New Roman" panose="02020603050405020304" pitchFamily="18" charset="0"/>
              </a:rPr>
              <a:t>, R. A. Frey, D. C. Tobin, R. E. </a:t>
            </a:r>
            <a:r>
              <a:rPr lang="en-US" sz="1600" dirty="0" err="1" smtClean="0">
                <a:latin typeface="Times New Roman" panose="02020603050405020304" pitchFamily="18" charset="0"/>
                <a:ea typeface="Times New Roman" panose="02020603050405020304" pitchFamily="18" charset="0"/>
              </a:rPr>
              <a:t>Holz</a:t>
            </a:r>
            <a:r>
              <a:rPr lang="en-US" sz="1600" dirty="0" smtClean="0">
                <a:latin typeface="Times New Roman" panose="02020603050405020304" pitchFamily="18" charset="0"/>
                <a:ea typeface="Times New Roman" panose="02020603050405020304" pitchFamily="18" charset="0"/>
              </a:rPr>
              <a:t>, S. A. Ackerman, A. K. </a:t>
            </a:r>
            <a:r>
              <a:rPr lang="en-US" sz="1600" dirty="0" err="1" smtClean="0">
                <a:latin typeface="Times New Roman" panose="02020603050405020304" pitchFamily="18" charset="0"/>
                <a:ea typeface="Times New Roman" panose="02020603050405020304" pitchFamily="18" charset="0"/>
              </a:rPr>
              <a:t>Heidinger</a:t>
            </a:r>
            <a:r>
              <a:rPr lang="en-US" sz="1600" dirty="0" smtClean="0">
                <a:latin typeface="Times New Roman" panose="02020603050405020304" pitchFamily="18" charset="0"/>
                <a:ea typeface="Times New Roman" panose="02020603050405020304" pitchFamily="18" charset="0"/>
              </a:rPr>
              <a:t> and P. Yang, 2012. MODIS Cloud Top Property Refinements for Collection 6. </a:t>
            </a:r>
            <a:r>
              <a:rPr lang="en-US" sz="1600" i="1" dirty="0" smtClean="0">
                <a:latin typeface="Times New Roman" panose="02020603050405020304" pitchFamily="18" charset="0"/>
                <a:ea typeface="Times New Roman" panose="02020603050405020304" pitchFamily="18" charset="0"/>
              </a:rPr>
              <a:t>Jour. App. Meteor. and </a:t>
            </a:r>
            <a:r>
              <a:rPr lang="en-US" sz="1600" i="1" dirty="0" err="1" smtClean="0">
                <a:latin typeface="Times New Roman" panose="02020603050405020304" pitchFamily="18" charset="0"/>
                <a:ea typeface="Times New Roman" panose="02020603050405020304" pitchFamily="18" charset="0"/>
              </a:rPr>
              <a:t>Clim</a:t>
            </a:r>
            <a:r>
              <a:rPr lang="en-US" sz="1600" i="1" dirty="0" smtClean="0">
                <a:latin typeface="Times New Roman" panose="02020603050405020304" pitchFamily="18" charset="0"/>
                <a:ea typeface="Times New Roman" panose="02020603050405020304" pitchFamily="18" charset="0"/>
              </a:rPr>
              <a:t>. </a:t>
            </a:r>
            <a:r>
              <a:rPr lang="en-US" sz="1600" b="1" dirty="0" smtClean="0">
                <a:latin typeface="Times New Roman" panose="02020603050405020304" pitchFamily="18" charset="0"/>
                <a:ea typeface="Times New Roman" panose="02020603050405020304" pitchFamily="18" charset="0"/>
              </a:rPr>
              <a:t>51:6</a:t>
            </a:r>
            <a:r>
              <a:rPr lang="en-US" sz="1600" dirty="0" smtClean="0">
                <a:latin typeface="Times New Roman" panose="02020603050405020304" pitchFamily="18" charset="0"/>
                <a:ea typeface="Times New Roman" panose="02020603050405020304" pitchFamily="18" charset="0"/>
              </a:rPr>
              <a:t>, 1145-1163</a:t>
            </a:r>
          </a:p>
          <a:p>
            <a:pPr marL="457200" marR="0" indent="-457200" algn="just">
              <a:lnSpc>
                <a:spcPts val="1200"/>
              </a:lnSpc>
              <a:spcBef>
                <a:spcPts val="0"/>
              </a:spcBef>
              <a:spcAft>
                <a:spcPts val="0"/>
              </a:spcAft>
            </a:pPr>
            <a:r>
              <a:rPr lang="en-US" sz="1600" dirty="0" err="1" smtClean="0">
                <a:latin typeface="Times New Roman" panose="02020603050405020304" pitchFamily="18" charset="0"/>
                <a:ea typeface="Times New Roman" panose="02020603050405020304" pitchFamily="18" charset="0"/>
              </a:rPr>
              <a:t>Pincus</a:t>
            </a:r>
            <a:r>
              <a:rPr lang="en-US" sz="1600" dirty="0" smtClean="0">
                <a:latin typeface="Times New Roman" panose="02020603050405020304" pitchFamily="18" charset="0"/>
                <a:ea typeface="Times New Roman" panose="02020603050405020304" pitchFamily="18" charset="0"/>
              </a:rPr>
              <a:t>, R., S. </a:t>
            </a:r>
            <a:r>
              <a:rPr lang="en-US" sz="1600" dirty="0" err="1" smtClean="0">
                <a:latin typeface="Times New Roman" panose="02020603050405020304" pitchFamily="18" charset="0"/>
                <a:ea typeface="Times New Roman" panose="02020603050405020304" pitchFamily="18" charset="0"/>
              </a:rPr>
              <a:t>Platnick</a:t>
            </a:r>
            <a:r>
              <a:rPr lang="en-US" sz="1600" dirty="0" smtClean="0">
                <a:latin typeface="Times New Roman" panose="02020603050405020304" pitchFamily="18" charset="0"/>
                <a:ea typeface="Times New Roman" panose="02020603050405020304" pitchFamily="18" charset="0"/>
              </a:rPr>
              <a:t>, S. A. Ackerman, R. S. </a:t>
            </a:r>
            <a:r>
              <a:rPr lang="en-US" sz="1600" dirty="0" err="1" smtClean="0">
                <a:latin typeface="Times New Roman" panose="02020603050405020304" pitchFamily="18" charset="0"/>
                <a:ea typeface="Times New Roman" panose="02020603050405020304" pitchFamily="18" charset="0"/>
              </a:rPr>
              <a:t>Hemler</a:t>
            </a:r>
            <a:r>
              <a:rPr lang="en-US" sz="1600" dirty="0" smtClean="0">
                <a:latin typeface="Times New Roman" panose="02020603050405020304" pitchFamily="18" charset="0"/>
                <a:ea typeface="Times New Roman" panose="02020603050405020304" pitchFamily="18" charset="0"/>
              </a:rPr>
              <a:t>, R. J. Hofmann, 2012: Reconciling simulated and observed views of clouds: MODIS, ISCCP, and the limits of instrument simulators. </a:t>
            </a:r>
            <a:r>
              <a:rPr lang="en-US" sz="1600" i="1" dirty="0" smtClean="0">
                <a:latin typeface="Times New Roman" panose="02020603050405020304" pitchFamily="18" charset="0"/>
                <a:ea typeface="Times New Roman" panose="02020603050405020304" pitchFamily="18" charset="0"/>
              </a:rPr>
              <a:t>J. Climate</a:t>
            </a:r>
            <a:r>
              <a:rPr lang="en-US" sz="1600" dirty="0" smtClean="0">
                <a:latin typeface="Times New Roman" panose="02020603050405020304" pitchFamily="18" charset="0"/>
                <a:ea typeface="Times New Roman" panose="02020603050405020304" pitchFamily="18" charset="0"/>
              </a:rPr>
              <a:t> , 25, 4699-4720. doi:</a:t>
            </a:r>
            <a:r>
              <a:rPr lang="en-US" sz="1600" u="sng" dirty="0" smtClean="0">
                <a:solidFill>
                  <a:srgbClr val="0000FF"/>
                </a:solidFill>
                <a:latin typeface="Times New Roman" panose="02020603050405020304" pitchFamily="18" charset="0"/>
                <a:ea typeface="Times New Roman" panose="02020603050405020304" pitchFamily="18" charset="0"/>
                <a:hlinkClick r:id="rId3"/>
              </a:rPr>
              <a:t>10.1175/JCLI-D-11-00267.1.</a:t>
            </a:r>
            <a:r>
              <a:rPr lang="en-US" sz="1600" dirty="0" smtClean="0">
                <a:latin typeface="Times New Roman" panose="02020603050405020304" pitchFamily="18" charset="0"/>
                <a:ea typeface="Times New Roman" panose="02020603050405020304" pitchFamily="18" charset="0"/>
              </a:rPr>
              <a:t>  </a:t>
            </a:r>
          </a:p>
          <a:p>
            <a:pPr marL="457200" marR="0" indent="-457200" algn="just">
              <a:lnSpc>
                <a:spcPts val="1200"/>
              </a:lnSpc>
              <a:spcBef>
                <a:spcPts val="0"/>
              </a:spcBef>
              <a:spcAft>
                <a:spcPts val="0"/>
              </a:spcAft>
            </a:pPr>
            <a:r>
              <a:rPr lang="en-US" sz="1600" dirty="0" smtClean="0">
                <a:latin typeface="Times New Roman" panose="02020603050405020304" pitchFamily="18" charset="0"/>
                <a:ea typeface="Times New Roman" panose="02020603050405020304" pitchFamily="18" charset="0"/>
              </a:rPr>
              <a:t>Foster, M.J., S.A. Ackerman, A.K. </a:t>
            </a:r>
            <a:r>
              <a:rPr lang="en-US" sz="1600" dirty="0" err="1" smtClean="0">
                <a:latin typeface="Times New Roman" panose="02020603050405020304" pitchFamily="18" charset="0"/>
                <a:ea typeface="Times New Roman" panose="02020603050405020304" pitchFamily="18" charset="0"/>
              </a:rPr>
              <a:t>Heidinger</a:t>
            </a:r>
            <a:r>
              <a:rPr lang="en-US" sz="1600" dirty="0" smtClean="0">
                <a:latin typeface="Times New Roman" panose="02020603050405020304" pitchFamily="18" charset="0"/>
                <a:ea typeface="Times New Roman" panose="02020603050405020304" pitchFamily="18" charset="0"/>
              </a:rPr>
              <a:t>, and B.C. Maddux, 2011: Global Cloudiness [in "State of the Climate in 2010"]. </a:t>
            </a:r>
            <a:r>
              <a:rPr lang="en-US" sz="1600" i="1" dirty="0" smtClean="0">
                <a:latin typeface="Times New Roman" panose="02020603050405020304" pitchFamily="18" charset="0"/>
                <a:ea typeface="Times New Roman" panose="02020603050405020304" pitchFamily="18" charset="0"/>
              </a:rPr>
              <a:t>Bull. Amer. Meteor. Soc</a:t>
            </a:r>
            <a:r>
              <a:rPr lang="en-US" sz="1600" dirty="0" smtClean="0">
                <a:latin typeface="Times New Roman" panose="02020603050405020304" pitchFamily="18" charset="0"/>
                <a:ea typeface="Times New Roman" panose="02020603050405020304" pitchFamily="18" charset="0"/>
              </a:rPr>
              <a:t>., </a:t>
            </a:r>
            <a:r>
              <a:rPr lang="en-US" sz="1600" b="1" dirty="0" smtClean="0">
                <a:latin typeface="Times New Roman" panose="02020603050405020304" pitchFamily="18" charset="0"/>
                <a:ea typeface="Times New Roman" panose="02020603050405020304" pitchFamily="18" charset="0"/>
              </a:rPr>
              <a:t>92</a:t>
            </a:r>
            <a:r>
              <a:rPr lang="en-US" sz="1600" dirty="0" smtClean="0">
                <a:latin typeface="Times New Roman" panose="02020603050405020304" pitchFamily="18" charset="0"/>
                <a:ea typeface="Times New Roman" panose="02020603050405020304" pitchFamily="18" charset="0"/>
              </a:rPr>
              <a:t>.</a:t>
            </a:r>
          </a:p>
          <a:p>
            <a:pPr marL="457200" marR="0" indent="-457200" algn="just">
              <a:lnSpc>
                <a:spcPts val="1200"/>
              </a:lnSpc>
              <a:spcBef>
                <a:spcPts val="0"/>
              </a:spcBef>
              <a:spcAft>
                <a:spcPts val="0"/>
              </a:spcAft>
            </a:pPr>
            <a:endParaRPr lang="en-US" sz="1200" dirty="0">
              <a:latin typeface="Times New Roman" panose="02020603050405020304" pitchFamily="18" charset="0"/>
              <a:ea typeface="Times New Roman" panose="02020603050405020304" pitchFamily="18" charset="0"/>
            </a:endParaRPr>
          </a:p>
          <a:p>
            <a:pPr marL="457200" marR="0" indent="-457200" algn="just">
              <a:lnSpc>
                <a:spcPts val="1200"/>
              </a:lnSpc>
              <a:spcBef>
                <a:spcPts val="0"/>
              </a:spcBef>
              <a:spcAft>
                <a:spcPts val="0"/>
              </a:spcAft>
            </a:pPr>
            <a:endParaRPr lang="en-US" sz="1200" dirty="0">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272462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References</a:t>
            </a:r>
            <a:endParaRPr lang="en-US" dirty="0"/>
          </a:p>
        </p:txBody>
      </p:sp>
      <p:sp>
        <p:nvSpPr>
          <p:cNvPr id="3" name="TextBox 2"/>
          <p:cNvSpPr txBox="1"/>
          <p:nvPr/>
        </p:nvSpPr>
        <p:spPr>
          <a:xfrm>
            <a:off x="328246" y="1426464"/>
            <a:ext cx="8358554" cy="4832092"/>
          </a:xfrm>
          <a:prstGeom prst="rect">
            <a:avLst/>
          </a:prstGeom>
          <a:noFill/>
        </p:spPr>
        <p:txBody>
          <a:bodyPr wrap="square" rtlCol="0">
            <a:spAutoFit/>
          </a:bodyPr>
          <a:lstStyle/>
          <a:p>
            <a:pPr marL="457200" marR="0" indent="-457200" algn="just">
              <a:lnSpc>
                <a:spcPts val="1200"/>
              </a:lnSpc>
              <a:spcBef>
                <a:spcPts val="0"/>
              </a:spcBef>
              <a:spcAft>
                <a:spcPts val="0"/>
              </a:spcAft>
            </a:pPr>
            <a:r>
              <a:rPr lang="en-US" sz="1600" dirty="0" smtClean="0">
                <a:latin typeface="Times New Roman" panose="02020603050405020304" pitchFamily="18" charset="0"/>
                <a:ea typeface="Times New Roman" panose="02020603050405020304" pitchFamily="18" charset="0"/>
              </a:rPr>
              <a:t>Maddux</a:t>
            </a:r>
            <a:r>
              <a:rPr lang="en-US" sz="1600" dirty="0">
                <a:latin typeface="Times New Roman" panose="02020603050405020304" pitchFamily="18" charset="0"/>
                <a:ea typeface="Times New Roman" panose="02020603050405020304" pitchFamily="18" charset="0"/>
              </a:rPr>
              <a:t>, B. C., S. A. Ackerman, and S. </a:t>
            </a:r>
            <a:r>
              <a:rPr lang="en-US" sz="1600" dirty="0" err="1">
                <a:latin typeface="Times New Roman" panose="02020603050405020304" pitchFamily="18" charset="0"/>
                <a:ea typeface="Times New Roman" panose="02020603050405020304" pitchFamily="18" charset="0"/>
              </a:rPr>
              <a:t>Platnick</a:t>
            </a:r>
            <a:r>
              <a:rPr lang="en-US" sz="1600" dirty="0">
                <a:latin typeface="Times New Roman" panose="02020603050405020304" pitchFamily="18" charset="0"/>
                <a:ea typeface="Times New Roman" panose="02020603050405020304" pitchFamily="18" charset="0"/>
              </a:rPr>
              <a:t>, 2010: Viewing Geometry Dependencies in MODIS Cloud Products.  </a:t>
            </a:r>
            <a:r>
              <a:rPr lang="en-US" sz="1600" i="1" dirty="0">
                <a:latin typeface="Times New Roman" panose="02020603050405020304" pitchFamily="18" charset="0"/>
                <a:ea typeface="Times New Roman" panose="02020603050405020304" pitchFamily="18" charset="0"/>
              </a:rPr>
              <a:t>J. Atmos. Oceanic Tech.</a:t>
            </a:r>
            <a:r>
              <a:rPr lang="en-US" sz="1600" dirty="0">
                <a:latin typeface="Times New Roman" panose="02020603050405020304" pitchFamily="18" charset="0"/>
                <a:ea typeface="Times New Roman" panose="02020603050405020304" pitchFamily="18" charset="0"/>
              </a:rPr>
              <a:t> </a:t>
            </a:r>
            <a:r>
              <a:rPr lang="en-US" sz="1600" b="1" dirty="0">
                <a:latin typeface="Times New Roman" panose="02020603050405020304" pitchFamily="18" charset="0"/>
                <a:ea typeface="Times New Roman" panose="02020603050405020304" pitchFamily="18" charset="0"/>
              </a:rPr>
              <a:t>27</a:t>
            </a:r>
            <a:r>
              <a:rPr lang="en-US" sz="1600" dirty="0">
                <a:latin typeface="Times New Roman" panose="02020603050405020304" pitchFamily="18" charset="0"/>
                <a:ea typeface="Times New Roman" panose="02020603050405020304" pitchFamily="18" charset="0"/>
              </a:rPr>
              <a:t>, no.9, </a:t>
            </a:r>
            <a:r>
              <a:rPr lang="en-US" sz="1600" dirty="0" smtClean="0">
                <a:latin typeface="Times New Roman" panose="02020603050405020304" pitchFamily="18" charset="0"/>
                <a:ea typeface="Times New Roman" panose="02020603050405020304" pitchFamily="18" charset="0"/>
              </a:rPr>
              <a:t>pp1519-1528</a:t>
            </a:r>
          </a:p>
          <a:p>
            <a:pPr marL="457200" marR="0" indent="-457200" algn="just">
              <a:lnSpc>
                <a:spcPts val="1200"/>
              </a:lnSpc>
              <a:spcBef>
                <a:spcPts val="0"/>
              </a:spcBef>
              <a:spcAft>
                <a:spcPts val="0"/>
              </a:spcAft>
            </a:pPr>
            <a:r>
              <a:rPr lang="en-US" sz="1600" dirty="0">
                <a:latin typeface="Times New Roman" panose="02020603050405020304" pitchFamily="18" charset="0"/>
                <a:ea typeface="Times New Roman" panose="02020603050405020304" pitchFamily="18" charset="0"/>
              </a:rPr>
              <a:t>Liu, Y., S. A. Ackerman, B. C. Maddux, J. R. Key, and R. A. Frey, 2010: Errors in Cloud Detection Over the Arctic and Implications for Observing Feedback Mechanisms, J. Climate, 23, Issue 6, </a:t>
            </a:r>
            <a:r>
              <a:rPr lang="en-US" sz="1600" dirty="0" smtClean="0">
                <a:latin typeface="Times New Roman" panose="02020603050405020304" pitchFamily="18" charset="0"/>
                <a:ea typeface="Times New Roman" panose="02020603050405020304" pitchFamily="18" charset="0"/>
              </a:rPr>
              <a:t>1894-1907</a:t>
            </a:r>
          </a:p>
          <a:p>
            <a:pPr marL="457200" marR="0" indent="-457200" algn="just">
              <a:lnSpc>
                <a:spcPts val="1200"/>
              </a:lnSpc>
              <a:spcBef>
                <a:spcPts val="0"/>
              </a:spcBef>
              <a:spcAft>
                <a:spcPts val="0"/>
              </a:spcAft>
            </a:pPr>
            <a:r>
              <a:rPr lang="en-US" sz="1600" dirty="0" err="1">
                <a:latin typeface="Times New Roman" panose="02020603050405020304" pitchFamily="18" charset="0"/>
                <a:ea typeface="Times New Roman" panose="02020603050405020304" pitchFamily="18" charset="0"/>
              </a:rPr>
              <a:t>Holz</a:t>
            </a:r>
            <a:r>
              <a:rPr lang="en-US" sz="1600" dirty="0">
                <a:latin typeface="Times New Roman" panose="02020603050405020304" pitchFamily="18" charset="0"/>
                <a:ea typeface="Times New Roman" panose="02020603050405020304" pitchFamily="18" charset="0"/>
              </a:rPr>
              <a:t>, R.E., S. A. Ackerman, F.W. Nagle, R. Frey, R.E.  Kuehn, S. </a:t>
            </a:r>
            <a:r>
              <a:rPr lang="en-US" sz="1600" dirty="0" err="1">
                <a:latin typeface="Times New Roman" panose="02020603050405020304" pitchFamily="18" charset="0"/>
                <a:ea typeface="Times New Roman" panose="02020603050405020304" pitchFamily="18" charset="0"/>
              </a:rPr>
              <a:t>Dutcher</a:t>
            </a:r>
            <a:r>
              <a:rPr lang="en-US" sz="1600" dirty="0">
                <a:latin typeface="Times New Roman" panose="02020603050405020304" pitchFamily="18" charset="0"/>
                <a:ea typeface="Times New Roman" panose="02020603050405020304" pitchFamily="18" charset="0"/>
              </a:rPr>
              <a:t>, M. A. Vaughan and B. Baum., 2008: Global MODIS Cloud Detection and Height Evaluation Using CALIOP. J. </a:t>
            </a:r>
            <a:r>
              <a:rPr lang="en-US" sz="1600" dirty="0" err="1">
                <a:latin typeface="Times New Roman" panose="02020603050405020304" pitchFamily="18" charset="0"/>
                <a:ea typeface="Times New Roman" panose="02020603050405020304" pitchFamily="18" charset="0"/>
              </a:rPr>
              <a:t>Geophys</a:t>
            </a:r>
            <a:r>
              <a:rPr lang="en-US" sz="1600" dirty="0">
                <a:latin typeface="Times New Roman" panose="02020603050405020304" pitchFamily="18" charset="0"/>
                <a:ea typeface="Times New Roman" panose="02020603050405020304" pitchFamily="18" charset="0"/>
              </a:rPr>
              <a:t>. Res., 113, doi:10.1029/2008JD009837.</a:t>
            </a:r>
          </a:p>
          <a:p>
            <a:pPr marL="457200" marR="0" indent="-457200" algn="just">
              <a:lnSpc>
                <a:spcPts val="1200"/>
              </a:lnSpc>
              <a:spcBef>
                <a:spcPts val="0"/>
              </a:spcBef>
              <a:spcAft>
                <a:spcPts val="0"/>
              </a:spcAft>
            </a:pPr>
            <a:r>
              <a:rPr lang="en-US" sz="1600" dirty="0">
                <a:latin typeface="Times New Roman" panose="02020603050405020304" pitchFamily="18" charset="0"/>
                <a:ea typeface="Times New Roman" panose="02020603050405020304" pitchFamily="18" charset="0"/>
              </a:rPr>
              <a:t>Ackerman, S. A., A. J. Schreiner, T. J. </a:t>
            </a:r>
            <a:r>
              <a:rPr lang="en-US" sz="1600" dirty="0" err="1">
                <a:latin typeface="Times New Roman" panose="02020603050405020304" pitchFamily="18" charset="0"/>
                <a:ea typeface="Times New Roman" panose="02020603050405020304" pitchFamily="18" charset="0"/>
              </a:rPr>
              <a:t>Schmit</a:t>
            </a:r>
            <a:r>
              <a:rPr lang="en-US" sz="1600" dirty="0">
                <a:latin typeface="Times New Roman" panose="02020603050405020304" pitchFamily="18" charset="0"/>
                <a:ea typeface="Times New Roman" panose="02020603050405020304" pitchFamily="18" charset="0"/>
              </a:rPr>
              <a:t>, H. M. Woolf, J. Li, and M. </a:t>
            </a:r>
            <a:r>
              <a:rPr lang="en-US" sz="1600" dirty="0" err="1">
                <a:latin typeface="Times New Roman" panose="02020603050405020304" pitchFamily="18" charset="0"/>
                <a:ea typeface="Times New Roman" panose="02020603050405020304" pitchFamily="18" charset="0"/>
              </a:rPr>
              <a:t>Pavolonis</a:t>
            </a:r>
            <a:r>
              <a:rPr lang="en-US" sz="1600" dirty="0">
                <a:latin typeface="Times New Roman" panose="02020603050405020304" pitchFamily="18" charset="0"/>
                <a:ea typeface="Times New Roman" panose="02020603050405020304" pitchFamily="18" charset="0"/>
              </a:rPr>
              <a:t>, 2008 Using the GOES Sounder to Monitor Upper-level SO2 from Volcanic Eruptions. J. </a:t>
            </a:r>
            <a:r>
              <a:rPr lang="en-US" sz="1600" dirty="0" err="1">
                <a:latin typeface="Times New Roman" panose="02020603050405020304" pitchFamily="18" charset="0"/>
                <a:ea typeface="Times New Roman" panose="02020603050405020304" pitchFamily="18" charset="0"/>
              </a:rPr>
              <a:t>Geophys</a:t>
            </a:r>
            <a:r>
              <a:rPr lang="en-US" sz="1600" dirty="0">
                <a:latin typeface="Times New Roman" panose="02020603050405020304" pitchFamily="18" charset="0"/>
                <a:ea typeface="Times New Roman" panose="02020603050405020304" pitchFamily="18" charset="0"/>
              </a:rPr>
              <a:t>. Res., 113, doi:10.1029/2007JD009622.</a:t>
            </a:r>
          </a:p>
          <a:p>
            <a:pPr marL="457200" marR="0" indent="-457200" algn="just">
              <a:lnSpc>
                <a:spcPts val="1200"/>
              </a:lnSpc>
              <a:spcBef>
                <a:spcPts val="0"/>
              </a:spcBef>
              <a:spcAft>
                <a:spcPts val="0"/>
              </a:spcAft>
            </a:pPr>
            <a:r>
              <a:rPr lang="en-US" sz="1600" dirty="0">
                <a:latin typeface="Times New Roman" panose="02020603050405020304" pitchFamily="18" charset="0"/>
                <a:ea typeface="Times New Roman" panose="02020603050405020304" pitchFamily="18" charset="0"/>
              </a:rPr>
              <a:t>Frey, R. A., S. A. Ackerman, Y. Liu, K. I. </a:t>
            </a:r>
            <a:r>
              <a:rPr lang="en-US" sz="1600" dirty="0" err="1">
                <a:latin typeface="Times New Roman" panose="02020603050405020304" pitchFamily="18" charset="0"/>
                <a:ea typeface="Times New Roman" panose="02020603050405020304" pitchFamily="18" charset="0"/>
              </a:rPr>
              <a:t>Strabala</a:t>
            </a:r>
            <a:r>
              <a:rPr lang="en-US" sz="1600" dirty="0">
                <a:latin typeface="Times New Roman" panose="02020603050405020304" pitchFamily="18" charset="0"/>
                <a:ea typeface="Times New Roman" panose="02020603050405020304" pitchFamily="18" charset="0"/>
              </a:rPr>
              <a:t>, H. Zhang, J. Key and X. Wang, 2008: Cloud Detection with MODIS, Part I: Recent Improvements in the MODIS Cloud Mask, J. Atmos. Oceanic Tech., 25, 1057-1072.  </a:t>
            </a:r>
          </a:p>
          <a:p>
            <a:pPr marL="457200" marR="0" indent="-457200" algn="just">
              <a:lnSpc>
                <a:spcPts val="1200"/>
              </a:lnSpc>
              <a:spcBef>
                <a:spcPts val="0"/>
              </a:spcBef>
              <a:spcAft>
                <a:spcPts val="0"/>
              </a:spcAft>
            </a:pPr>
            <a:r>
              <a:rPr lang="en-US" sz="1600" dirty="0">
                <a:latin typeface="Times New Roman" panose="02020603050405020304" pitchFamily="18" charset="0"/>
                <a:ea typeface="Times New Roman" panose="02020603050405020304" pitchFamily="18" charset="0"/>
              </a:rPr>
              <a:t>Ackerman, S. A., R. E. </a:t>
            </a:r>
            <a:r>
              <a:rPr lang="en-US" sz="1600" dirty="0" err="1">
                <a:latin typeface="Times New Roman" panose="02020603050405020304" pitchFamily="18" charset="0"/>
                <a:ea typeface="Times New Roman" panose="02020603050405020304" pitchFamily="18" charset="0"/>
              </a:rPr>
              <a:t>Holz</a:t>
            </a:r>
            <a:r>
              <a:rPr lang="en-US" sz="1600" dirty="0">
                <a:latin typeface="Times New Roman" panose="02020603050405020304" pitchFamily="18" charset="0"/>
                <a:ea typeface="Times New Roman" panose="02020603050405020304" pitchFamily="18" charset="0"/>
              </a:rPr>
              <a:t>, R. Frey, E. W. </a:t>
            </a:r>
            <a:r>
              <a:rPr lang="en-US" sz="1600" dirty="0" err="1">
                <a:latin typeface="Times New Roman" panose="02020603050405020304" pitchFamily="18" charset="0"/>
                <a:ea typeface="Times New Roman" panose="02020603050405020304" pitchFamily="18" charset="0"/>
              </a:rPr>
              <a:t>Eloranta</a:t>
            </a:r>
            <a:r>
              <a:rPr lang="en-US" sz="1600" dirty="0">
                <a:latin typeface="Times New Roman" panose="02020603050405020304" pitchFamily="18" charset="0"/>
                <a:ea typeface="Times New Roman" panose="02020603050405020304" pitchFamily="18" charset="0"/>
              </a:rPr>
              <a:t>, B. Maddux, and M. McGill, 2008: Cloud Detection with MODIS: Part II Validation, J. Atmos. Oceanic Tech., 25, 1073-1086. </a:t>
            </a:r>
            <a:endParaRPr lang="en-US" sz="1600" dirty="0" smtClean="0">
              <a:latin typeface="Times New Roman" panose="02020603050405020304" pitchFamily="18" charset="0"/>
              <a:ea typeface="Times New Roman" panose="02020603050405020304" pitchFamily="18" charset="0"/>
            </a:endParaRPr>
          </a:p>
          <a:p>
            <a:pPr marL="457200" marR="0" indent="-457200" algn="just">
              <a:lnSpc>
                <a:spcPts val="1200"/>
              </a:lnSpc>
              <a:spcBef>
                <a:spcPts val="0"/>
              </a:spcBef>
              <a:spcAft>
                <a:spcPts val="0"/>
              </a:spcAft>
            </a:pPr>
            <a:r>
              <a:rPr lang="en-US" sz="1600" dirty="0" err="1">
                <a:latin typeface="Times New Roman" panose="02020603050405020304" pitchFamily="18" charset="0"/>
                <a:ea typeface="Times New Roman" panose="02020603050405020304" pitchFamily="18" charset="0"/>
              </a:rPr>
              <a:t>Platnick</a:t>
            </a:r>
            <a:r>
              <a:rPr lang="en-US" sz="1600" dirty="0">
                <a:latin typeface="Times New Roman" panose="02020603050405020304" pitchFamily="18" charset="0"/>
                <a:ea typeface="Times New Roman" panose="02020603050405020304" pitchFamily="18" charset="0"/>
              </a:rPr>
              <a:t>, S., M. D. King, S. A. Ackerman, W. P. </a:t>
            </a:r>
            <a:r>
              <a:rPr lang="en-US" sz="1600" dirty="0" err="1">
                <a:latin typeface="Times New Roman" panose="02020603050405020304" pitchFamily="18" charset="0"/>
                <a:ea typeface="Times New Roman" panose="02020603050405020304" pitchFamily="18" charset="0"/>
              </a:rPr>
              <a:t>Menzel</a:t>
            </a:r>
            <a:r>
              <a:rPr lang="en-US" sz="1600" dirty="0">
                <a:latin typeface="Times New Roman" panose="02020603050405020304" pitchFamily="18" charset="0"/>
                <a:ea typeface="Times New Roman" panose="02020603050405020304" pitchFamily="18" charset="0"/>
              </a:rPr>
              <a:t>, B. A. Baum, J. C. </a:t>
            </a:r>
            <a:r>
              <a:rPr lang="en-US" sz="1600" dirty="0" err="1">
                <a:latin typeface="Times New Roman" panose="02020603050405020304" pitchFamily="18" charset="0"/>
                <a:ea typeface="Times New Roman" panose="02020603050405020304" pitchFamily="18" charset="0"/>
              </a:rPr>
              <a:t>Riédi</a:t>
            </a:r>
            <a:r>
              <a:rPr lang="en-US" sz="1600" dirty="0">
                <a:latin typeface="Times New Roman" panose="02020603050405020304" pitchFamily="18" charset="0"/>
                <a:ea typeface="Times New Roman" panose="02020603050405020304" pitchFamily="18" charset="0"/>
              </a:rPr>
              <a:t>, and R. A. Frey, 2003: The MODIS cloud products: Algorithms and examples from Terra. IEEE Trans. </a:t>
            </a:r>
            <a:r>
              <a:rPr lang="en-US" sz="1600" dirty="0" err="1">
                <a:latin typeface="Times New Roman" panose="02020603050405020304" pitchFamily="18" charset="0"/>
                <a:ea typeface="Times New Roman" panose="02020603050405020304" pitchFamily="18" charset="0"/>
              </a:rPr>
              <a:t>Geosci</a:t>
            </a:r>
            <a:r>
              <a:rPr lang="en-US" sz="1600" dirty="0">
                <a:latin typeface="Times New Roman" panose="02020603050405020304" pitchFamily="18" charset="0"/>
                <a:ea typeface="Times New Roman" panose="02020603050405020304" pitchFamily="18" charset="0"/>
              </a:rPr>
              <a:t>. Remote Sens., 41, 459-473</a:t>
            </a:r>
            <a:r>
              <a:rPr lang="en-US" sz="1600" dirty="0" smtClean="0">
                <a:latin typeface="Times New Roman" panose="02020603050405020304" pitchFamily="18" charset="0"/>
                <a:ea typeface="Times New Roman" panose="02020603050405020304" pitchFamily="18" charset="0"/>
              </a:rPr>
              <a:t>.</a:t>
            </a:r>
          </a:p>
          <a:p>
            <a:pPr marL="457200" marR="0" indent="-457200" algn="just">
              <a:lnSpc>
                <a:spcPts val="1200"/>
              </a:lnSpc>
              <a:spcBef>
                <a:spcPts val="0"/>
              </a:spcBef>
              <a:spcAft>
                <a:spcPts val="0"/>
              </a:spcAft>
            </a:pPr>
            <a:r>
              <a:rPr lang="en-US" sz="1600" dirty="0">
                <a:latin typeface="Times New Roman" panose="02020603050405020304" pitchFamily="18" charset="0"/>
                <a:ea typeface="Times New Roman" panose="02020603050405020304" pitchFamily="18" charset="0"/>
              </a:rPr>
              <a:t>Ackerman, S. A., K. I. </a:t>
            </a:r>
            <a:r>
              <a:rPr lang="en-US" sz="1600" dirty="0" err="1">
                <a:latin typeface="Times New Roman" panose="02020603050405020304" pitchFamily="18" charset="0"/>
                <a:ea typeface="Times New Roman" panose="02020603050405020304" pitchFamily="18" charset="0"/>
              </a:rPr>
              <a:t>Strabala</a:t>
            </a:r>
            <a:r>
              <a:rPr lang="en-US" sz="1600" dirty="0">
                <a:latin typeface="Times New Roman" panose="02020603050405020304" pitchFamily="18" charset="0"/>
                <a:ea typeface="Times New Roman" panose="02020603050405020304" pitchFamily="18" charset="0"/>
              </a:rPr>
              <a:t>, W. P. </a:t>
            </a:r>
            <a:r>
              <a:rPr lang="en-US" sz="1600" dirty="0" err="1">
                <a:latin typeface="Times New Roman" panose="02020603050405020304" pitchFamily="18" charset="0"/>
                <a:ea typeface="Times New Roman" panose="02020603050405020304" pitchFamily="18" charset="0"/>
              </a:rPr>
              <a:t>Menzel</a:t>
            </a:r>
            <a:r>
              <a:rPr lang="en-US" sz="1600" dirty="0">
                <a:latin typeface="Times New Roman" panose="02020603050405020304" pitchFamily="18" charset="0"/>
                <a:ea typeface="Times New Roman" panose="02020603050405020304" pitchFamily="18" charset="0"/>
              </a:rPr>
              <a:t>, R. A. Frey, C. C. Moeller, and L. E. </a:t>
            </a:r>
            <a:r>
              <a:rPr lang="en-US" sz="1600" dirty="0" err="1">
                <a:latin typeface="Times New Roman" panose="02020603050405020304" pitchFamily="18" charset="0"/>
                <a:ea typeface="Times New Roman" panose="02020603050405020304" pitchFamily="18" charset="0"/>
              </a:rPr>
              <a:t>Gumley</a:t>
            </a:r>
            <a:r>
              <a:rPr lang="en-US" sz="1600" dirty="0">
                <a:latin typeface="Times New Roman" panose="02020603050405020304" pitchFamily="18" charset="0"/>
                <a:ea typeface="Times New Roman" panose="02020603050405020304" pitchFamily="18" charset="0"/>
              </a:rPr>
              <a:t> Discriminating Clear-sky from Clouds with MODIS, 1998: J. </a:t>
            </a:r>
            <a:r>
              <a:rPr lang="en-US" sz="1600" dirty="0" err="1">
                <a:latin typeface="Times New Roman" panose="02020603050405020304" pitchFamily="18" charset="0"/>
                <a:ea typeface="Times New Roman" panose="02020603050405020304" pitchFamily="18" charset="0"/>
              </a:rPr>
              <a:t>Geophys</a:t>
            </a:r>
            <a:r>
              <a:rPr lang="en-US" sz="1600" dirty="0">
                <a:latin typeface="Times New Roman" panose="02020603050405020304" pitchFamily="18" charset="0"/>
                <a:ea typeface="Times New Roman" panose="02020603050405020304" pitchFamily="18" charset="0"/>
              </a:rPr>
              <a:t>. Res., 103, D24, 32,141 </a:t>
            </a:r>
          </a:p>
          <a:p>
            <a:pPr marL="457200" marR="0" indent="-457200" algn="just">
              <a:lnSpc>
                <a:spcPts val="1200"/>
              </a:lnSpc>
              <a:spcBef>
                <a:spcPts val="0"/>
              </a:spcBef>
              <a:spcAft>
                <a:spcPts val="0"/>
              </a:spcAft>
            </a:pPr>
            <a:endParaRPr lang="en-US" sz="1200" dirty="0" smtClean="0">
              <a:latin typeface="Times New Roman" panose="02020603050405020304" pitchFamily="18" charset="0"/>
              <a:ea typeface="Times New Roman" panose="02020603050405020304" pitchFamily="18" charset="0"/>
            </a:endParaRPr>
          </a:p>
          <a:p>
            <a:pPr marL="457200" marR="0" indent="-457200" algn="just">
              <a:lnSpc>
                <a:spcPts val="1200"/>
              </a:lnSpc>
              <a:spcBef>
                <a:spcPts val="0"/>
              </a:spcBef>
              <a:spcAft>
                <a:spcPts val="0"/>
              </a:spcAft>
            </a:pPr>
            <a:endParaRPr lang="en-US" sz="1200" dirty="0">
              <a:latin typeface="Times New Roman" panose="02020603050405020304" pitchFamily="18" charset="0"/>
              <a:ea typeface="Times New Roman" panose="02020603050405020304" pitchFamily="18" charset="0"/>
            </a:endParaRPr>
          </a:p>
          <a:p>
            <a:pPr marL="457200" marR="0" indent="-457200" algn="just">
              <a:lnSpc>
                <a:spcPts val="1200"/>
              </a:lnSpc>
              <a:spcBef>
                <a:spcPts val="0"/>
              </a:spcBef>
              <a:spcAft>
                <a:spcPts val="0"/>
              </a:spcAft>
            </a:pPr>
            <a:endParaRPr lang="en-US" sz="1200" dirty="0" smtClean="0">
              <a:latin typeface="Times New Roman" panose="02020603050405020304" pitchFamily="18" charset="0"/>
              <a:ea typeface="Times New Roman" panose="02020603050405020304" pitchFamily="18" charset="0"/>
            </a:endParaRPr>
          </a:p>
          <a:p>
            <a:pPr marL="457200" marR="0" indent="-457200" algn="just">
              <a:lnSpc>
                <a:spcPts val="1200"/>
              </a:lnSpc>
              <a:spcBef>
                <a:spcPts val="0"/>
              </a:spcBef>
              <a:spcAft>
                <a:spcPts val="0"/>
              </a:spcAft>
            </a:pPr>
            <a:endParaRPr lang="en-US" sz="1200" dirty="0">
              <a:latin typeface="Times New Roman" panose="02020603050405020304" pitchFamily="18" charset="0"/>
              <a:ea typeface="Times New Roman" panose="02020603050405020304" pitchFamily="18" charset="0"/>
            </a:endParaRPr>
          </a:p>
          <a:p>
            <a:pPr marL="457200" marR="0" indent="-457200" algn="just">
              <a:lnSpc>
                <a:spcPts val="1200"/>
              </a:lnSpc>
              <a:spcBef>
                <a:spcPts val="0"/>
              </a:spcBef>
              <a:spcAft>
                <a:spcPts val="0"/>
              </a:spcAft>
            </a:pPr>
            <a:endParaRPr lang="en-US" sz="1200" dirty="0" smtClean="0">
              <a:latin typeface="Times New Roman" panose="02020603050405020304" pitchFamily="18" charset="0"/>
              <a:ea typeface="Times New Roman" panose="02020603050405020304" pitchFamily="18" charset="0"/>
            </a:endParaRPr>
          </a:p>
          <a:p>
            <a:pPr marL="457200" marR="0" indent="-457200" algn="just">
              <a:lnSpc>
                <a:spcPts val="1200"/>
              </a:lnSpc>
              <a:spcBef>
                <a:spcPts val="0"/>
              </a:spcBef>
              <a:spcAft>
                <a:spcPts val="0"/>
              </a:spcAft>
            </a:pPr>
            <a:endParaRPr lang="en-US" sz="1200" dirty="0">
              <a:latin typeface="Times New Roman" panose="02020603050405020304" pitchFamily="18" charset="0"/>
              <a:ea typeface="Times New Roman" panose="02020603050405020304" pitchFamily="18" charset="0"/>
            </a:endParaRPr>
          </a:p>
          <a:p>
            <a:pPr marL="457200" marR="0" indent="-457200" algn="just">
              <a:lnSpc>
                <a:spcPts val="1200"/>
              </a:lnSpc>
              <a:spcBef>
                <a:spcPts val="0"/>
              </a:spcBef>
              <a:spcAft>
                <a:spcPts val="0"/>
              </a:spcAft>
            </a:pPr>
            <a:endParaRPr lang="en-US" sz="1200" dirty="0">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594872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01511" y="53975"/>
            <a:ext cx="5448300" cy="68040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 name="TextBox 2"/>
          <p:cNvSpPr txBox="1"/>
          <p:nvPr/>
        </p:nvSpPr>
        <p:spPr>
          <a:xfrm>
            <a:off x="199292" y="4161692"/>
            <a:ext cx="2790093" cy="646331"/>
          </a:xfrm>
          <a:prstGeom prst="rect">
            <a:avLst/>
          </a:prstGeom>
          <a:noFill/>
        </p:spPr>
        <p:txBody>
          <a:bodyPr wrap="square" rtlCol="0">
            <a:spAutoFit/>
          </a:bodyPr>
          <a:lstStyle/>
          <a:p>
            <a:r>
              <a:rPr lang="en-US" dirty="0" smtClean="0"/>
              <a:t>Table 2 in MODIS Cloud Mask ATBD</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028214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19250" y="923925"/>
            <a:ext cx="5905500" cy="50133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 name="TextBox 2"/>
          <p:cNvSpPr txBox="1"/>
          <p:nvPr/>
        </p:nvSpPr>
        <p:spPr>
          <a:xfrm>
            <a:off x="4572000" y="6189784"/>
            <a:ext cx="3925400" cy="369332"/>
          </a:xfrm>
          <a:prstGeom prst="rect">
            <a:avLst/>
          </a:prstGeom>
          <a:noFill/>
        </p:spPr>
        <p:txBody>
          <a:bodyPr wrap="square" rtlCol="0">
            <a:spAutoFit/>
          </a:bodyPr>
          <a:lstStyle/>
          <a:p>
            <a:r>
              <a:rPr lang="en-US" dirty="0" smtClean="0"/>
              <a:t>Table 4 in MODIS Cloud Mask ATBD</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08825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2" name="Rectangle 4"/>
          <p:cNvSpPr>
            <a:spLocks noGrp="1" noChangeArrowheads="1"/>
          </p:cNvSpPr>
          <p:nvPr>
            <p:ph type="title" idx="4294967295"/>
          </p:nvPr>
        </p:nvSpPr>
        <p:spPr bwMode="auto">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a:defRPr/>
            </a:pPr>
            <a:r>
              <a:rPr lang="en-US" altLang="en-US" smtClean="0">
                <a:latin typeface="Arial" panose="020B0604020202020204" pitchFamily="34" charset="0"/>
                <a:ea typeface="ＭＳ Ｐゴシック" panose="020B0600070205080204" pitchFamily="34" charset="-128"/>
              </a:rPr>
              <a:t>Cloud Mask output</a:t>
            </a:r>
          </a:p>
        </p:txBody>
      </p:sp>
      <p:pic>
        <p:nvPicPr>
          <p:cNvPr id="45059" name="Picture 5"/>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51350" y="1014413"/>
            <a:ext cx="4692650" cy="56594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5060" name="Text Box 6"/>
          <p:cNvSpPr txBox="1">
            <a:spLocks noChangeArrowheads="1"/>
          </p:cNvSpPr>
          <p:nvPr/>
        </p:nvSpPr>
        <p:spPr bwMode="auto">
          <a:xfrm>
            <a:off x="1120775" y="4335463"/>
            <a:ext cx="3027363" cy="7016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39775"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995363"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260475"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1481138" indent="-20955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1938338" indent="-20955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395538" indent="-20955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2852738" indent="-20955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309938" indent="-20955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defTabSz="914400" eaLnBrk="1" hangingPunct="1">
              <a:spcBef>
                <a:spcPct val="50000"/>
              </a:spcBef>
              <a:buClrTx/>
              <a:buSzTx/>
              <a:buFontTx/>
              <a:buNone/>
            </a:pPr>
            <a:r>
              <a:rPr lang="en-US" altLang="en-US" sz="4000">
                <a:latin typeface="Arial" panose="020B0604020202020204" pitchFamily="34" charset="0"/>
              </a:rPr>
              <a:t>48 bits</a:t>
            </a:r>
          </a:p>
        </p:txBody>
      </p:sp>
      <p:sp>
        <p:nvSpPr>
          <p:cNvPr id="45061" name="Text Box 7"/>
          <p:cNvSpPr txBox="1">
            <a:spLocks noChangeArrowheads="1"/>
          </p:cNvSpPr>
          <p:nvPr/>
        </p:nvSpPr>
        <p:spPr bwMode="auto">
          <a:xfrm>
            <a:off x="879475" y="1477963"/>
            <a:ext cx="3027363" cy="1066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a:spcBef>
                <a:spcPts val="700"/>
              </a:spcBef>
              <a:buClr>
                <a:srgbClr val="A7D6FF"/>
              </a:buClr>
              <a:buSzPct val="95000"/>
              <a:buFont typeface="Wingdings" panose="05000000000000000000" pitchFamily="2" charset="2"/>
              <a:buChar char=""/>
              <a:defRPr sz="30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rgbClr val="A7D6FF"/>
              </a:buClr>
              <a:buSzPct val="90000"/>
              <a:buFont typeface="Wingdings" panose="05000000000000000000" pitchFamily="2" charset="2"/>
              <a:buChar char=""/>
              <a:defRPr sz="26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A7D6FF"/>
              </a:buClr>
              <a:buFont typeface="Wingdings 2" panose="05020102010507070707" pitchFamily="18" charset="2"/>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A7D6FF"/>
              </a:buClr>
              <a:buSzPct val="80000"/>
              <a:buFont typeface="Arial" panose="020B0604020202020204" pitchFamily="34" charset="0"/>
              <a:buChar char="•"/>
              <a:defRPr sz="22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7D6FF"/>
              </a:buClr>
              <a:buSzPct val="80000"/>
              <a:buFont typeface="Wingdings 2" panose="050201020105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eaLnBrk="1" hangingPunct="1">
              <a:spcBef>
                <a:spcPct val="50000"/>
              </a:spcBef>
              <a:buClrTx/>
              <a:buSzTx/>
              <a:buFontTx/>
              <a:buNone/>
            </a:pPr>
            <a:r>
              <a:rPr lang="en-US" altLang="en-US" sz="3200">
                <a:latin typeface="Arial" panose="020B0604020202020204" pitchFamily="34" charset="0"/>
              </a:rPr>
              <a:t>Bits 1&amp;2 most popular</a:t>
            </a:r>
          </a:p>
        </p:txBody>
      </p:sp>
      <p:sp>
        <p:nvSpPr>
          <p:cNvPr id="2" name="TextBox 1"/>
          <p:cNvSpPr txBox="1"/>
          <p:nvPr/>
        </p:nvSpPr>
        <p:spPr>
          <a:xfrm>
            <a:off x="222738" y="5345723"/>
            <a:ext cx="3925400" cy="369332"/>
          </a:xfrm>
          <a:prstGeom prst="rect">
            <a:avLst/>
          </a:prstGeom>
          <a:noFill/>
        </p:spPr>
        <p:txBody>
          <a:bodyPr wrap="square" rtlCol="0">
            <a:spAutoFit/>
          </a:bodyPr>
          <a:lstStyle/>
          <a:p>
            <a:r>
              <a:rPr lang="en-US" dirty="0" smtClean="0"/>
              <a:t>Table 3 in MODIS Cloud Mask ATBD</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668688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558800" y="142875"/>
            <a:ext cx="7772400" cy="1143000"/>
          </a:xfrm>
        </p:spPr>
        <p:txBody>
          <a:bodyPr/>
          <a:lstStyle/>
          <a:p>
            <a:pPr eaLnBrk="1" hangingPunct="1">
              <a:defRPr/>
            </a:pPr>
            <a:r>
              <a:rPr lang="en-US" altLang="en-US" dirty="0" smtClean="0">
                <a:solidFill>
                  <a:schemeClr val="tx2">
                    <a:lumMod val="90000"/>
                  </a:schemeClr>
                </a:solidFill>
              </a:rPr>
              <a:t>Thresholds range from 0 to 1</a:t>
            </a:r>
          </a:p>
        </p:txBody>
      </p:sp>
      <p:pic>
        <p:nvPicPr>
          <p:cNvPr id="117763" name="Picture 3" descr="Confidencediagram"/>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1219200"/>
            <a:ext cx="8710613" cy="54292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238960"/>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MSSpresentatio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CIMSSpresentation</Template>
  <TotalTime>5089</TotalTime>
  <Words>3324</Words>
  <Application>Microsoft Macintosh PowerPoint</Application>
  <PresentationFormat>On-screen Show (4:3)</PresentationFormat>
  <Paragraphs>291</Paragraphs>
  <Slides>55</Slides>
  <Notes>24</Notes>
  <HiddenSlides>1</HiddenSlides>
  <MMClips>0</MMClips>
  <ScaleCrop>false</ScaleCrop>
  <HeadingPairs>
    <vt:vector size="6" baseType="variant">
      <vt:variant>
        <vt:lpstr>Design Template</vt:lpstr>
      </vt:variant>
      <vt:variant>
        <vt:i4>2</vt:i4>
      </vt:variant>
      <vt:variant>
        <vt:lpstr>Embedded OLE Servers</vt:lpstr>
      </vt:variant>
      <vt:variant>
        <vt:i4>2</vt:i4>
      </vt:variant>
      <vt:variant>
        <vt:lpstr>Slide Titles</vt:lpstr>
      </vt:variant>
      <vt:variant>
        <vt:i4>55</vt:i4>
      </vt:variant>
    </vt:vector>
  </HeadingPairs>
  <TitlesOfParts>
    <vt:vector size="59" baseType="lpstr">
      <vt:lpstr>CIMSSpresentation</vt:lpstr>
      <vt:lpstr>Default Design</vt:lpstr>
      <vt:lpstr>Equation</vt:lpstr>
      <vt:lpstr>Bitmap Image</vt:lpstr>
      <vt:lpstr>Slide 1</vt:lpstr>
      <vt:lpstr>Outline</vt:lpstr>
      <vt:lpstr>What is a cloud?</vt:lpstr>
      <vt:lpstr>Our philosophy</vt:lpstr>
      <vt:lpstr>MODIS</vt:lpstr>
      <vt:lpstr>Slide 6</vt:lpstr>
      <vt:lpstr>Slide 7</vt:lpstr>
      <vt:lpstr>Cloud Mask output</vt:lpstr>
      <vt:lpstr>Thresholds range from 0 to 1</vt:lpstr>
      <vt:lpstr>Cloud detection Threshold approach</vt:lpstr>
      <vt:lpstr>Slide 11</vt:lpstr>
      <vt:lpstr>Validation…. Assume a truth</vt:lpstr>
      <vt:lpstr>Comparison with Ground and Satellite -based Lidars/Radars</vt:lpstr>
      <vt:lpstr>Slide 14</vt:lpstr>
      <vt:lpstr>Slide 15</vt:lpstr>
      <vt:lpstr>Slide 16</vt:lpstr>
      <vt:lpstr>Comparison with GLAS</vt:lpstr>
      <vt:lpstr>Slide 18</vt:lpstr>
      <vt:lpstr>Careful Collocation</vt:lpstr>
      <vt:lpstr>Global Comparison</vt:lpstr>
      <vt:lpstr>Slide 21</vt:lpstr>
      <vt:lpstr>Slide 22</vt:lpstr>
      <vt:lpstr>Slide 23</vt:lpstr>
      <vt:lpstr>Slide 24</vt:lpstr>
      <vt:lpstr>Slide 25</vt:lpstr>
      <vt:lpstr>Slide 26</vt:lpstr>
      <vt:lpstr>Slide 27</vt:lpstr>
      <vt:lpstr>Comparison with active systems…</vt:lpstr>
      <vt:lpstr>MODIS view angle dependence…</vt:lpstr>
      <vt:lpstr>Cloud Fraction vs Viewing Angle</vt:lpstr>
      <vt:lpstr>Slide 31</vt:lpstr>
      <vt:lpstr>Slide 32</vt:lpstr>
      <vt:lpstr>Slide 33</vt:lpstr>
      <vt:lpstr>Slide 34</vt:lpstr>
      <vt:lpstr>Slide 35</vt:lpstr>
      <vt:lpstr>Slide 36</vt:lpstr>
      <vt:lpstr>Slide 37</vt:lpstr>
      <vt:lpstr>MODIS view angle dependence…</vt:lpstr>
      <vt:lpstr>Spectral tests</vt:lpstr>
      <vt:lpstr>Slide 40</vt:lpstr>
      <vt:lpstr>Slide 41</vt:lpstr>
      <vt:lpstr>MODIS spectral tests…</vt:lpstr>
      <vt:lpstr>Applications…</vt:lpstr>
      <vt:lpstr>Global Cloud Cover</vt:lpstr>
      <vt:lpstr>Aqua – Terra cloud fraction…</vt:lpstr>
      <vt:lpstr>Correlations with indices (ENSO)</vt:lpstr>
      <vt:lpstr>BAMS – State of Climate 2013</vt:lpstr>
      <vt:lpstr>Slide 48</vt:lpstr>
      <vt:lpstr>Regional Scale Analysis</vt:lpstr>
      <vt:lpstr>Regional Satellite Climate Studies</vt:lpstr>
      <vt:lpstr>Slide 51</vt:lpstr>
      <vt:lpstr>Slide 52</vt:lpstr>
      <vt:lpstr>Thank you – Questions?</vt:lpstr>
      <vt:lpstr>Useful References</vt:lpstr>
      <vt:lpstr>Useful References</vt:lpstr>
    </vt:vector>
  </TitlesOfParts>
  <Company>SSEC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 Ackerman</dc:creator>
  <cp:lastModifiedBy>Richard Kleidman</cp:lastModifiedBy>
  <cp:revision>145</cp:revision>
  <dcterms:created xsi:type="dcterms:W3CDTF">2014-08-20T13:45:57Z</dcterms:created>
  <dcterms:modified xsi:type="dcterms:W3CDTF">2014-08-20T13:46:35Z</dcterms:modified>
</cp:coreProperties>
</file>