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avi" ContentType="video/avi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25.xml" ContentType="application/vnd.openxmlformats-officedocument.presentationml.slideLayout+xml"/>
  <Default Extension="emf" ContentType="image/x-emf"/>
  <Override PartName="/ppt/embeddings/oleObject2.bin" ContentType="application/vnd.openxmlformats-officedocument.oleObject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87.xml" ContentType="application/vnd.openxmlformats-officedocument.presentationml.slide+xml"/>
  <Override PartName="/ppt/embeddings/oleObject3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9.xml" ContentType="application/vnd.openxmlformats-officedocument.presentationml.slide+xml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84" r:id="rId2"/>
    <p:sldMasterId id="2147483696" r:id="rId3"/>
  </p:sldMasterIdLst>
  <p:notesMasterIdLst>
    <p:notesMasterId r:id="rId94"/>
  </p:notesMasterIdLst>
  <p:sldIdLst>
    <p:sldId id="256" r:id="rId4"/>
    <p:sldId id="387" r:id="rId5"/>
    <p:sldId id="385" r:id="rId6"/>
    <p:sldId id="383" r:id="rId7"/>
    <p:sldId id="384" r:id="rId8"/>
    <p:sldId id="386" r:id="rId9"/>
    <p:sldId id="372" r:id="rId10"/>
    <p:sldId id="258" r:id="rId11"/>
    <p:sldId id="259" r:id="rId12"/>
    <p:sldId id="260" r:id="rId13"/>
    <p:sldId id="374" r:id="rId14"/>
    <p:sldId id="286" r:id="rId15"/>
    <p:sldId id="261" r:id="rId16"/>
    <p:sldId id="281" r:id="rId17"/>
    <p:sldId id="283" r:id="rId18"/>
    <p:sldId id="282" r:id="rId19"/>
    <p:sldId id="285" r:id="rId20"/>
    <p:sldId id="262" r:id="rId21"/>
    <p:sldId id="371" r:id="rId22"/>
    <p:sldId id="406" r:id="rId23"/>
    <p:sldId id="375" r:id="rId24"/>
    <p:sldId id="301" r:id="rId25"/>
    <p:sldId id="302" r:id="rId26"/>
    <p:sldId id="303" r:id="rId27"/>
    <p:sldId id="288" r:id="rId28"/>
    <p:sldId id="330" r:id="rId29"/>
    <p:sldId id="331" r:id="rId30"/>
    <p:sldId id="289" r:id="rId31"/>
    <p:sldId id="290" r:id="rId32"/>
    <p:sldId id="306" r:id="rId33"/>
    <p:sldId id="333" r:id="rId34"/>
    <p:sldId id="304" r:id="rId35"/>
    <p:sldId id="305" r:id="rId36"/>
    <p:sldId id="307" r:id="rId37"/>
    <p:sldId id="308" r:id="rId38"/>
    <p:sldId id="310" r:id="rId39"/>
    <p:sldId id="335" r:id="rId40"/>
    <p:sldId id="291" r:id="rId41"/>
    <p:sldId id="400" r:id="rId42"/>
    <p:sldId id="401" r:id="rId43"/>
    <p:sldId id="402" r:id="rId44"/>
    <p:sldId id="403" r:id="rId45"/>
    <p:sldId id="404" r:id="rId46"/>
    <p:sldId id="405" r:id="rId47"/>
    <p:sldId id="292" r:id="rId48"/>
    <p:sldId id="312" r:id="rId49"/>
    <p:sldId id="293" r:id="rId50"/>
    <p:sldId id="294" r:id="rId51"/>
    <p:sldId id="295" r:id="rId52"/>
    <p:sldId id="408" r:id="rId53"/>
    <p:sldId id="370" r:id="rId54"/>
    <p:sldId id="368" r:id="rId55"/>
    <p:sldId id="369" r:id="rId56"/>
    <p:sldId id="336" r:id="rId57"/>
    <p:sldId id="337" r:id="rId58"/>
    <p:sldId id="338" r:id="rId59"/>
    <p:sldId id="339" r:id="rId60"/>
    <p:sldId id="340" r:id="rId61"/>
    <p:sldId id="341" r:id="rId62"/>
    <p:sldId id="313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90" r:id="rId77"/>
    <p:sldId id="356" r:id="rId78"/>
    <p:sldId id="357" r:id="rId79"/>
    <p:sldId id="358" r:id="rId80"/>
    <p:sldId id="359" r:id="rId81"/>
    <p:sldId id="360" r:id="rId82"/>
    <p:sldId id="361" r:id="rId83"/>
    <p:sldId id="362" r:id="rId84"/>
    <p:sldId id="363" r:id="rId85"/>
    <p:sldId id="392" r:id="rId86"/>
    <p:sldId id="365" r:id="rId87"/>
    <p:sldId id="366" r:id="rId88"/>
    <p:sldId id="367" r:id="rId89"/>
    <p:sldId id="389" r:id="rId90"/>
    <p:sldId id="407" r:id="rId91"/>
    <p:sldId id="388" r:id="rId92"/>
    <p:sldId id="380" r:id="rId9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2" autoAdjust="0"/>
    <p:restoredTop sz="90710" autoAdjust="0"/>
  </p:normalViewPr>
  <p:slideViewPr>
    <p:cSldViewPr>
      <p:cViewPr>
        <p:scale>
          <a:sx n="57" d="100"/>
          <a:sy n="57" d="100"/>
        </p:scale>
        <p:origin x="-2824" y="-15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23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B998265-2762-439E-AC9A-606A0C0D803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1F46ECC-E142-473D-92A5-41A1B0BEA9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4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6ECC-E142-473D-92A5-41A1B0BEA9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738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1pPr>
            <a:lvl2pPr marL="755283" indent="-290493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2pPr>
            <a:lvl3pPr marL="1161974" indent="-232395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3pPr>
            <a:lvl4pPr marL="1626763" indent="-232395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4pPr>
            <a:lvl5pPr marL="2091553" indent="-232395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9pPr>
          </a:lstStyle>
          <a:p>
            <a:pPr eaLnBrk="1" hangingPunct="1"/>
            <a:fld id="{4AC98A4A-5F1B-40B3-A5BD-A8301A1F8775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721E1-8EF9-465D-9EA8-EBA605AAA9F3}" type="slidenum">
              <a:rPr lang="en-US"/>
              <a:pPr/>
              <a:t>32</a:t>
            </a:fld>
            <a:endParaRPr lang="en-US"/>
          </a:p>
        </p:txBody>
      </p:sp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ln/>
        </p:spPr>
        <p:txBody>
          <a:bodyPr lIns="92742" tIns="46370" rIns="92742" bIns="46370"/>
          <a:lstStyle/>
          <a:p>
            <a:r>
              <a:rPr lang="en-US"/>
              <a:t>Get rid of bottom image and say:</a:t>
            </a:r>
          </a:p>
          <a:p>
            <a:r>
              <a:rPr lang="en-US"/>
              <a:t>IR window for ice suscpect</a:t>
            </a:r>
          </a:p>
          <a:p>
            <a:r>
              <a:rPr lang="en-US"/>
              <a:t>Add X label “error”</a:t>
            </a:r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2" tIns="46370" rIns="92742" bIns="4637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42825" indent="-37385625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04450" indent="-4693602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61650" indent="-4693761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88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760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332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904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9EF12AD6-DA92-45EE-AD2B-7EEA97EDE8CB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32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71B90A-EA5B-4B04-9EA2-229CFDBBDA09}" type="slidenum">
              <a:rPr lang="en-US"/>
              <a:pPr/>
              <a:t>34</a:t>
            </a:fld>
            <a:endParaRPr lang="en-US"/>
          </a:p>
        </p:txBody>
      </p:sp>
      <p:sp>
        <p:nvSpPr>
          <p:cNvPr id="5122" name="Rectangle 1031"/>
          <p:cNvSpPr txBox="1">
            <a:spLocks noGrp="1"/>
          </p:cNvSpPr>
          <p:nvPr/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2" tIns="46370" rIns="92742" bIns="4637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42825" indent="-37385625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04450" indent="-4693602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61650" indent="-4693761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88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760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332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904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9047BED-1F9E-4DFC-9EBC-E26639C9173F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34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42" tIns="46370" rIns="92742" bIns="4637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47A55-87E7-4BFD-A1A9-B2F1FAED4AF5}" type="slidenum">
              <a:rPr lang="en-US"/>
              <a:pPr/>
              <a:t>35</a:t>
            </a:fld>
            <a:endParaRPr lang="en-US"/>
          </a:p>
        </p:txBody>
      </p:sp>
      <p:sp>
        <p:nvSpPr>
          <p:cNvPr id="7170" name="Rectangle 1031"/>
          <p:cNvSpPr txBox="1">
            <a:spLocks noGrp="1"/>
          </p:cNvSpPr>
          <p:nvPr/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2" tIns="46370" rIns="92742" bIns="4637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42825" indent="-37385625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04450" indent="-4693602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61650" indent="-4693761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88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760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332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904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CA1747F-6D4F-4266-AFE5-812AB8D91779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35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42" tIns="46370" rIns="92742" bIns="4637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Aqua MODIS Band 31.  Equatorial Pacific.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463-C649-4E61-9A15-9E036CBFE25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276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Aqua MODIS Band 35.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463-C649-4E61-9A15-9E036CBFE25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9743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Collection</a:t>
            </a:r>
            <a:r>
              <a:rPr lang="en-US" baseline="0" dirty="0" smtClean="0"/>
              <a:t> 5 CTP.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463-C649-4E61-9A15-9E036CBFE25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4698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C6 CTP.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463-C649-4E61-9A15-9E036CBFE25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687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C5 ECA.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463-C649-4E61-9A15-9E036CBFE25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1556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C6 ECA.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463-C649-4E61-9A15-9E036CBFE25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83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3A450-0820-4B00-B51E-B5E8E6310FDC}" type="slidenum">
              <a:rPr lang="en-US"/>
              <a:pPr/>
              <a:t>5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4213"/>
            <a:ext cx="4667250" cy="3500437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571" y="4413250"/>
            <a:ext cx="5165858" cy="4186238"/>
          </a:xfrm>
        </p:spPr>
        <p:txBody>
          <a:bodyPr lIns="91060" tIns="45530" rIns="91060" bIns="455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516C0-7B7D-43F6-8571-64DD35A89435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another way to look at it.  To get the same tropical high cloud amount from </a:t>
            </a:r>
            <a:r>
              <a:rPr lang="en-US" dirty="0" smtClean="0"/>
              <a:t>MODIS </a:t>
            </a:r>
            <a:r>
              <a:rPr lang="en-US" dirty="0"/>
              <a:t>and CALIPSO, we have to throw away cells with </a:t>
            </a:r>
            <a:r>
              <a:rPr lang="en-US" dirty="0" err="1"/>
              <a:t>ec</a:t>
            </a:r>
            <a:r>
              <a:rPr lang="en-US" dirty="0"/>
              <a:t> from CALIPSO </a:t>
            </a:r>
            <a:r>
              <a:rPr lang="en-US"/>
              <a:t>&lt; </a:t>
            </a:r>
            <a:r>
              <a:rPr lang="en-US" smtClean="0"/>
              <a:t>0.3.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3E4A2-2ADA-442C-86DB-AC035F678C4B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8639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897" indent="-285730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2918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085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252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4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585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8752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59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69BF32-9A26-4245-8E09-C6FB1B3316F3}" type="slidenum">
              <a:rPr lang="en-US" sz="1200">
                <a:latin typeface="Arial" pitchFamily="34" charset="0"/>
              </a:rPr>
              <a:pPr eaLnBrk="1" hangingPunct="1"/>
              <a:t>51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Histogram of collocations between CALIOP Version 3 5-km and MODIS Collection 6 1-km products for August, 2006. MODIS brightness temperature differences BTD[13.9-13.3 µm] are shown as a function of the difference between the CALIOP cloud-top height (CTH) and the </a:t>
            </a:r>
            <a:r>
              <a:rPr lang="en-US" dirty="0" err="1" smtClean="0"/>
              <a:t>tropopause</a:t>
            </a:r>
            <a:r>
              <a:rPr lang="en-US" dirty="0" smtClean="0"/>
              <a:t> height. The </a:t>
            </a:r>
            <a:r>
              <a:rPr lang="en-US" dirty="0" err="1" smtClean="0"/>
              <a:t>tropopause</a:t>
            </a:r>
            <a:r>
              <a:rPr lang="en-US" dirty="0" smtClean="0"/>
              <a:t> height is determined from the temperature profiles in the GDAS model at the closest time and location to the MODIS data. The collocated data are from 60˚S-60˚N for both daytime/nighttime conditions over all surfaces, but are filtered for single-layered, overcast clouds (CALIOP QC flag ≥ 18). The colors are in log10 scale. </a:t>
            </a:r>
          </a:p>
          <a:p>
            <a:endParaRPr lang="en-US" dirty="0" smtClean="0"/>
          </a:p>
          <a:p>
            <a:r>
              <a:rPr lang="en-US" dirty="0" smtClean="0"/>
              <a:t>95.9% of the collocated CALIOP cloud heights (and 88.6% of the MODIS cloud heights) were within 2 km of the </a:t>
            </a:r>
            <a:r>
              <a:rPr lang="en-US" dirty="0" err="1" smtClean="0"/>
              <a:t>tropopause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6ECC-E142-473D-92A5-41A1B0BEA99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0401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Detection of clouds in the upper troposphere/lower stratosphere (UT/LS) for a MODIS granule at 0800UTC on 28 August, 2006, over the Indian Ocean. (a) Brightness temperatures (K) for MODIS band 36 (14.2 m), (b) 1-km pixels identified with the UT/LS cloud test are painted in 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6ECC-E142-473D-92A5-41A1B0BEA99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7533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1pPr>
            <a:lvl2pPr marL="755283" indent="-290493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2pPr>
            <a:lvl3pPr marL="1161974" indent="-232395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3pPr>
            <a:lvl4pPr marL="1626763" indent="-232395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4pPr>
            <a:lvl5pPr marL="2091553" indent="-232395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9pPr>
          </a:lstStyle>
          <a:p>
            <a:pPr eaLnBrk="1" hangingPunct="1"/>
            <a:fld id="{9C41C40C-569B-4C59-8CB2-408072C9D015}" type="slidenum">
              <a:rPr lang="en-US" sz="1200"/>
              <a:pPr eaLnBrk="1" hangingPunct="1"/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5BF28-8B9F-46EA-802D-81D8B4BB896B}" type="slidenum">
              <a:rPr lang="en-US"/>
              <a:pPr/>
              <a:t>60</a:t>
            </a:fld>
            <a:endParaRPr lang="en-US"/>
          </a:p>
        </p:txBody>
      </p:sp>
      <p:sp>
        <p:nvSpPr>
          <p:cNvPr id="25602" name="Rectangle 1031"/>
          <p:cNvSpPr txBox="1">
            <a:spLocks noGrp="1"/>
          </p:cNvSpPr>
          <p:nvPr/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2" tIns="46370" rIns="92742" bIns="4637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42825" indent="-37385625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04450" indent="-4693602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61650" indent="-4693761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88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760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332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904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28827FF-2653-49FA-A315-7440EDA91A9E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60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42" tIns="46370" rIns="92742" bIns="4637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6ECC-E142-473D-92A5-41A1B0BEA99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828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Clear sky radiances calculated from NCEP ReAnalysis – need correction for observed minus calculated radiance bias</a:t>
            </a: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897" indent="-285730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2918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085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252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4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585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8752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59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158868-ADDE-428C-A47C-3CA85F6CFB07}" type="slidenum">
              <a:rPr lang="en-US" sz="1200">
                <a:latin typeface="Arial" pitchFamily="34" charset="0"/>
              </a:rPr>
              <a:pPr eaLnBrk="1" hangingPunct="1"/>
              <a:t>18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Clear sky radiances calculated from GDAS – need correction for observed minus calculated radiance bias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897" indent="-285730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2918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085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252" indent="-228584" defTabSz="930207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4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585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8752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5919" indent="-228584" defTabSz="930207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158868-ADDE-428C-A47C-3CA85F6CFB07}" type="slidenum">
              <a:rPr lang="en-US" sz="1200">
                <a:latin typeface="Arial" pitchFamily="34" charset="0"/>
              </a:rPr>
              <a:pPr eaLnBrk="1" hangingPunct="1"/>
              <a:t>19</a:t>
            </a:fld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3F6F9-B71A-4F4D-A347-7D8456A9EC95}" type="slidenum">
              <a:rPr lang="en-US"/>
              <a:pPr/>
              <a:t>22</a:t>
            </a:fld>
            <a:endParaRPr lang="en-US"/>
          </a:p>
        </p:txBody>
      </p:sp>
      <p:sp>
        <p:nvSpPr>
          <p:cNvPr id="31746" name="Rectangle 1031"/>
          <p:cNvSpPr txBox="1">
            <a:spLocks noGrp="1"/>
          </p:cNvSpPr>
          <p:nvPr/>
        </p:nvSpPr>
        <p:spPr bwMode="auto">
          <a:xfrm>
            <a:off x="3958167" y="8817904"/>
            <a:ext cx="3026833" cy="46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29" tIns="46363" rIns="92729" bIns="46363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38063" indent="-37380863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298100" indent="-4692967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55300" indent="-4693126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2500" indent="-4693126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69700" indent="-4693126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26900" indent="-4693126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84100" indent="-4693126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0AF0ED0-AAE1-4B88-88B8-3132D7FB6E02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22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5325"/>
            <a:ext cx="4641850" cy="34813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9758"/>
            <a:ext cx="5122333" cy="417927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29" tIns="46363" rIns="92729" bIns="46363"/>
          <a:lstStyle/>
          <a:p>
            <a:r>
              <a:rPr lang="en-US"/>
              <a:t>Add process slide with computer picture and processing times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527C6-3284-461A-ACE1-036BFD7E04C7}" type="slidenum">
              <a:rPr lang="en-US"/>
              <a:pPr/>
              <a:t>23</a:t>
            </a:fld>
            <a:endParaRPr lang="en-US"/>
          </a:p>
        </p:txBody>
      </p:sp>
      <p:sp>
        <p:nvSpPr>
          <p:cNvPr id="11266" name="Rectangle 1031"/>
          <p:cNvSpPr txBox="1">
            <a:spLocks noGrp="1"/>
          </p:cNvSpPr>
          <p:nvPr/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2" tIns="46370" rIns="92742" bIns="4637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42825" indent="-37385625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04450" indent="-4693602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61650" indent="-4693761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88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760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332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904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344B99A-70D5-430C-B533-A4045BF49866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23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42" tIns="46370" rIns="92742" bIns="4637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9F883-6255-40EB-9E21-2387E9C7666D}" type="slidenum">
              <a:rPr lang="en-US"/>
              <a:pPr/>
              <a:t>24</a:t>
            </a:fld>
            <a:endParaRPr lang="en-US"/>
          </a:p>
        </p:txBody>
      </p:sp>
      <p:sp>
        <p:nvSpPr>
          <p:cNvPr id="9218" name="Rectangle 1031"/>
          <p:cNvSpPr txBox="1">
            <a:spLocks noGrp="1"/>
          </p:cNvSpPr>
          <p:nvPr/>
        </p:nvSpPr>
        <p:spPr bwMode="auto">
          <a:xfrm>
            <a:off x="3958167" y="8819515"/>
            <a:ext cx="3026833" cy="4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42" tIns="46370" rIns="92742" bIns="46370" anchor="b"/>
          <a:lstStyle>
            <a:lvl1pPr defTabSz="9112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842825" indent="-37385625" defTabSz="9112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48304450" indent="-46936025" defTabSz="9112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48761650" indent="-46937613" defTabSz="9112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92188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496760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501332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50590450" indent="-46937613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07DCE6A-10A5-47E5-82A4-AC2E6F8DC3D0}" type="slidenum">
              <a:rPr lang="en-US" sz="1200">
                <a:solidFill>
                  <a:srgbClr val="0F0097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rPr>
              <a:pPr algn="r"/>
              <a:t>24</a:t>
            </a:fld>
            <a:endParaRPr lang="en-US" sz="1200">
              <a:solidFill>
                <a:srgbClr val="0F0097"/>
              </a:solidFill>
              <a:latin typeface="Times New Roman" pitchFamily="18" charset="0"/>
              <a:ea typeface="ヒラギノ明朝 ProN W3" charset="-128"/>
              <a:sym typeface="Times New Roman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9758"/>
            <a:ext cx="5122333" cy="417766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742" tIns="46370" rIns="92742" bIns="46370"/>
          <a:lstStyle/>
          <a:p>
            <a:r>
              <a:rPr lang="en-US"/>
              <a:t>Make title more of a thought process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3E4A2-2ADA-442C-86DB-AC035F678C4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863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298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936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52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65310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21536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37424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565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5601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09628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67543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3248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9102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015310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28959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986231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72292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69635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28815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86003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974095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72905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45380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210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03709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4025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73505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546750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629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098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492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245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345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69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C5A6C-1850-4A3E-8C98-A9DBF50F358D}" type="datetimeFigureOut">
              <a:rPr lang="en-US" smtClean="0"/>
              <a:pPr/>
              <a:t>8/18/14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89AD-56A7-4F65-A9BC-A2425200E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329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17173"/>
            </a:gs>
            <a:gs pos="100000">
              <a:srgbClr val="00333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024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826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826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639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97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542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3011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68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925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17173"/>
            </a:gs>
            <a:gs pos="100000">
              <a:srgbClr val="00333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64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pitchFamily="18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pitchFamily="18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4" Type="http://schemas.openxmlformats.org/officeDocument/2006/relationships/image" Target="../media/image12.png"/><Relationship Id="rId1" Type="http://schemas.openxmlformats.org/officeDocument/2006/relationships/video" Target="../media/media1.avi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7.jpeg"/><Relationship Id="rId5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50825"/>
            <a:ext cx="9144000" cy="1470025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MODIS CTP (MOD06) Webinar #7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8305800" cy="17526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Cloud top pressure, effective emissivity, and phase</a:t>
            </a:r>
          </a:p>
          <a:p>
            <a:pPr>
              <a:spcBef>
                <a:spcPts val="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2800" b="1" dirty="0" smtClean="0">
                <a:solidFill>
                  <a:schemeClr val="tx2"/>
                </a:solidFill>
              </a:rPr>
              <a:t>Studying Clouds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The CTP Problem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The CO2 Slicing Solution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Resolving some early Issues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C6 Results</a:t>
            </a:r>
          </a:p>
          <a:p>
            <a:endParaRPr lang="en-US" sz="2800" b="1" dirty="0" smtClean="0">
              <a:solidFill>
                <a:schemeClr val="tx2"/>
              </a:solidFill>
            </a:endParaRPr>
          </a:p>
          <a:p>
            <a:r>
              <a:rPr lang="en-US" sz="2800" b="1" dirty="0" smtClean="0">
                <a:solidFill>
                  <a:schemeClr val="tx2"/>
                </a:solidFill>
              </a:rPr>
              <a:t>20 August 2014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tx1"/>
                </a:solidFill>
              </a:rPr>
              <a:t>Richard Frey, Bryan Baum, Andy </a:t>
            </a:r>
            <a:r>
              <a:rPr lang="en-US" sz="2800" dirty="0" err="1" smtClean="0">
                <a:solidFill>
                  <a:schemeClr val="tx1"/>
                </a:solidFill>
              </a:rPr>
              <a:t>Heidinger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Steve Ackerman, Brent Maddux, Paul </a:t>
            </a:r>
            <a:r>
              <a:rPr lang="en-US" sz="2800" dirty="0" err="1" smtClean="0">
                <a:solidFill>
                  <a:schemeClr val="tx1"/>
                </a:solidFill>
              </a:rPr>
              <a:t>Menzel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18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6" descr="C:\PaulMenzel\2q00\gifs\Ctp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943" b="40230"/>
          <a:stretch>
            <a:fillRect/>
          </a:stretch>
        </p:blipFill>
        <p:spPr bwMode="auto">
          <a:xfrm>
            <a:off x="2286000" y="573088"/>
            <a:ext cx="60198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1027"/>
          <p:cNvSpPr txBox="1">
            <a:spLocks noChangeArrowheads="1"/>
          </p:cNvSpPr>
          <p:nvPr/>
        </p:nvSpPr>
        <p:spPr bwMode="auto">
          <a:xfrm>
            <a:off x="4267200" y="5257800"/>
            <a:ext cx="3757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>
                <a:solidFill>
                  <a:srgbClr val="3333CC"/>
                </a:solidFill>
              </a:rPr>
              <a:t>Two unknowns, N</a:t>
            </a:r>
            <a:r>
              <a:rPr lang="en-US" sz="2400" b="1">
                <a:solidFill>
                  <a:srgbClr val="3333CC"/>
                </a:solidFill>
                <a:sym typeface="Symbol" pitchFamily="18" charset="2"/>
              </a:rPr>
              <a:t> and P</a:t>
            </a:r>
            <a:r>
              <a:rPr lang="en-US" sz="2800" b="1" baseline="-10000">
                <a:solidFill>
                  <a:srgbClr val="3333CC"/>
                </a:solidFill>
                <a:sym typeface="Symbol" pitchFamily="18" charset="2"/>
              </a:rPr>
              <a:t>c </a:t>
            </a:r>
            <a:r>
              <a:rPr lang="en-US" sz="2400" b="1">
                <a:solidFill>
                  <a:srgbClr val="3333CC"/>
                </a:solidFill>
                <a:sym typeface="Symbol" pitchFamily="18" charset="2"/>
              </a:rPr>
              <a:t>,</a:t>
            </a:r>
          </a:p>
          <a:p>
            <a:pPr algn="ctr"/>
            <a:r>
              <a:rPr lang="en-US" sz="2400" b="1">
                <a:solidFill>
                  <a:srgbClr val="3333CC"/>
                </a:solidFill>
                <a:sym typeface="Symbol" pitchFamily="18" charset="2"/>
              </a:rPr>
              <a:t>require two measurements</a:t>
            </a:r>
          </a:p>
        </p:txBody>
      </p:sp>
      <p:sp>
        <p:nvSpPr>
          <p:cNvPr id="40964" name="Text Box 1028"/>
          <p:cNvSpPr txBox="1">
            <a:spLocks noChangeArrowheads="1"/>
          </p:cNvSpPr>
          <p:nvPr/>
        </p:nvSpPr>
        <p:spPr bwMode="auto">
          <a:xfrm>
            <a:off x="228600" y="1676400"/>
            <a:ext cx="2638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>
                <a:solidFill>
                  <a:srgbClr val="3333CC"/>
                </a:solidFill>
              </a:rPr>
              <a:t>Radiance from a </a:t>
            </a:r>
          </a:p>
          <a:p>
            <a:pPr algn="ctr"/>
            <a:r>
              <a:rPr lang="en-US" sz="2400" b="1">
                <a:solidFill>
                  <a:srgbClr val="3333CC"/>
                </a:solidFill>
              </a:rPr>
              <a:t>partly cloudy FOV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965" name="Text Box 1029"/>
          <p:cNvSpPr txBox="1">
            <a:spLocks noChangeArrowheads="1"/>
          </p:cNvSpPr>
          <p:nvPr/>
        </p:nvSpPr>
        <p:spPr bwMode="auto">
          <a:xfrm>
            <a:off x="3581400" y="4419600"/>
            <a:ext cx="467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R=[1- </a:t>
            </a:r>
            <a:r>
              <a:rPr lang="en-US" sz="2400" b="1">
                <a:solidFill>
                  <a:srgbClr val="3333CC"/>
                </a:solidFill>
              </a:rPr>
              <a:t>N</a:t>
            </a:r>
            <a:r>
              <a:rPr lang="en-US" sz="2400" b="1">
                <a:solidFill>
                  <a:srgbClr val="3333CC"/>
                </a:solidFill>
                <a:sym typeface="Symbol" pitchFamily="18" charset="2"/>
              </a:rPr>
              <a:t></a:t>
            </a:r>
            <a:r>
              <a:rPr lang="en-US" sz="2400">
                <a:solidFill>
                  <a:srgbClr val="000000"/>
                </a:solidFill>
              </a:rPr>
              <a:t>]R</a:t>
            </a:r>
            <a:r>
              <a:rPr lang="en-US" sz="2800" baseline="-25000">
                <a:solidFill>
                  <a:srgbClr val="000000"/>
                </a:solidFill>
              </a:rPr>
              <a:t>clear air</a:t>
            </a:r>
            <a:r>
              <a:rPr lang="en-US" sz="2400">
                <a:solidFill>
                  <a:srgbClr val="000000"/>
                </a:solidFill>
              </a:rPr>
              <a:t> + </a:t>
            </a:r>
            <a:r>
              <a:rPr lang="en-US" sz="2400" b="1">
                <a:solidFill>
                  <a:srgbClr val="3333CC"/>
                </a:solidFill>
              </a:rPr>
              <a:t>N</a:t>
            </a:r>
            <a:r>
              <a:rPr lang="en-US" sz="2400" b="1">
                <a:solidFill>
                  <a:srgbClr val="3333CC"/>
                </a:solidFill>
                <a:sym typeface="Symbol" pitchFamily="18" charset="2"/>
              </a:rPr>
              <a:t></a:t>
            </a:r>
            <a:r>
              <a:rPr lang="en-US" sz="2400">
                <a:solidFill>
                  <a:srgbClr val="000000"/>
                </a:solidFill>
              </a:rPr>
              <a:t> R</a:t>
            </a:r>
            <a:r>
              <a:rPr lang="en-US" sz="2800" baseline="-25000">
                <a:solidFill>
                  <a:srgbClr val="000000"/>
                </a:solidFill>
              </a:rPr>
              <a:t>opq cld</a:t>
            </a:r>
            <a:r>
              <a:rPr lang="en-US" sz="2400">
                <a:solidFill>
                  <a:srgbClr val="000000"/>
                </a:solidFill>
              </a:rPr>
              <a:t> (</a:t>
            </a:r>
            <a:r>
              <a:rPr lang="en-US" sz="2400" b="1">
                <a:solidFill>
                  <a:srgbClr val="3333CC"/>
                </a:solidFill>
                <a:sym typeface="Symbol" pitchFamily="18" charset="2"/>
              </a:rPr>
              <a:t>P</a:t>
            </a:r>
            <a:r>
              <a:rPr lang="en-US" sz="2800" b="1" baseline="-10000">
                <a:solidFill>
                  <a:srgbClr val="3333CC"/>
                </a:solidFill>
                <a:sym typeface="Symbol" pitchFamily="18" charset="2"/>
              </a:rPr>
              <a:t>c</a:t>
            </a:r>
            <a:r>
              <a:rPr lang="en-US" sz="2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8115" y="76200"/>
            <a:ext cx="7022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Need correction for cloud semi-transparency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759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CO2 Slicing Solution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8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703653"/>
            <a:ext cx="7696200" cy="508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Helvetica"/>
                <a:cs typeface="Helvetica"/>
              </a:rPr>
              <a:t>Cloud Top Properties Algorithm Overview</a:t>
            </a:r>
          </a:p>
          <a:p>
            <a:pPr algn="just">
              <a:lnSpc>
                <a:spcPct val="70000"/>
              </a:lnSpc>
            </a:pP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Cloud-top properties (temperature, pressure, and effective emissivity) are derived using the IR window and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longwave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CO</a:t>
            </a:r>
            <a:r>
              <a:rPr lang="en-US" baseline="-25000" dirty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absorption bands (both day and night). Pressure is derived from ratios of differences in radiances between cloudy and clear-sky regions at two spectrally close channels.  Adjustments are made for radiance biases so that 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clear (calculated) and cloudy (observed) radiances are both referenced to the NCEP/EMC Global Forecast System forward calculated radiances.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Effective cloud amount (cloud fraction times cloud emissivity at 11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  <a:sym typeface="Symbol" pitchFamily="18" charset="2"/>
              </a:rPr>
              <a:t>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m) is derived using the inferred cloud top pressure and the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radiative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transfer equation for the 11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  <a:sym typeface="Symbol" pitchFamily="18" charset="2"/>
              </a:rPr>
              <a:t>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m band. For low clouds (&gt; 700 </a:t>
            </a:r>
            <a:r>
              <a:rPr lang="en-US" dirty="0" err="1">
                <a:solidFill>
                  <a:srgbClr val="000000"/>
                </a:solidFill>
                <a:latin typeface="Helvetica"/>
                <a:cs typeface="Helvetica"/>
              </a:rPr>
              <a:t>hPa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), the CO</a:t>
            </a:r>
            <a:r>
              <a:rPr lang="en-US" baseline="-25000" dirty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 channel SNR decreases, so the IR window 11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  <a:sym typeface="Symbol" pitchFamily="18" charset="2"/>
              </a:rPr>
              <a:t>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m  brightness temperature is assumed to be the opaque cloud-top temperature and a cloud-top pressure is assigned using the NCEP/EMC GFS temperature profile.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Cloud phase is primarily determined from the beta ratio of the 8.5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and 11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  <a:sym typeface="Symbol" pitchFamily="18" charset="2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m clear minus cloudy radiances with some IR adjustments for high versus low and thin versus thick clouds.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21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050" descr="C:\PaulMenzel\2q00\gifs\CTP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2051"/>
          <p:cNvSpPr txBox="1">
            <a:spLocks noChangeArrowheads="1"/>
          </p:cNvSpPr>
          <p:nvPr/>
        </p:nvSpPr>
        <p:spPr bwMode="auto">
          <a:xfrm>
            <a:off x="955675" y="41275"/>
            <a:ext cx="7045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CO2 slicing corrects for semi-transparency of cirrus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391400" y="272107"/>
            <a:ext cx="990600" cy="30044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37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6200" y="695325"/>
            <a:ext cx="88550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6000"/>
              </a:lnSpc>
            </a:pPr>
            <a:r>
              <a:rPr lang="en-GB" sz="2400" b="1" u="sng">
                <a:solidFill>
                  <a:schemeClr val="accent2"/>
                </a:solidFill>
                <a:latin typeface="Times New Roman" pitchFamily="18" charset="0"/>
              </a:rPr>
              <a:t>RTE in Cloudy Conditions</a:t>
            </a:r>
            <a:endParaRPr lang="en-GB" sz="2400">
              <a:solidFill>
                <a:schemeClr val="accent2"/>
              </a:solidFill>
              <a:latin typeface="Times New Roman" pitchFamily="18" charset="0"/>
            </a:endParaRPr>
          </a:p>
          <a:p>
            <a:pPr eaLnBrk="0" hangingPunct="0">
              <a:lnSpc>
                <a:spcPct val="50000"/>
              </a:lnSpc>
            </a:pPr>
            <a:endParaRPr lang="en-GB" sz="2400">
              <a:solidFill>
                <a:schemeClr val="accent2"/>
              </a:solidFill>
              <a:latin typeface="Times New Roman" pitchFamily="18" charset="0"/>
            </a:endParaRPr>
          </a:p>
          <a:p>
            <a:pPr eaLnBrk="0" hangingPunct="0"/>
            <a:r>
              <a:rPr lang="en-GB" sz="2000">
                <a:latin typeface="Times New Roman" pitchFamily="18" charset="0"/>
              </a:rPr>
              <a:t>	I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  =  η I</a:t>
            </a:r>
            <a:r>
              <a:rPr lang="en-GB" sz="2000" baseline="30000">
                <a:latin typeface="Times New Roman" pitchFamily="18" charset="0"/>
              </a:rPr>
              <a:t>cd</a:t>
            </a:r>
            <a:r>
              <a:rPr lang="en-GB" sz="2000">
                <a:latin typeface="Times New Roman" pitchFamily="18" charset="0"/>
              </a:rPr>
              <a:t> + (1 - η) I</a:t>
            </a:r>
            <a:r>
              <a:rPr lang="en-GB" sz="2000" baseline="30000">
                <a:latin typeface="Times New Roman" pitchFamily="18" charset="0"/>
              </a:rPr>
              <a:t>clr     </a:t>
            </a:r>
            <a:r>
              <a:rPr lang="en-GB" sz="2000">
                <a:latin typeface="Times New Roman" pitchFamily="18" charset="0"/>
              </a:rPr>
              <a:t>where cd = cloud, clr = clear, η = cloud fraction</a:t>
            </a:r>
          </a:p>
          <a:p>
            <a:pPr eaLnBrk="0" hangingPunct="0"/>
            <a:r>
              <a:rPr lang="en-GB" sz="2000">
                <a:latin typeface="Times New Roman" pitchFamily="18" charset="0"/>
              </a:rPr>
              <a:t> 	             </a:t>
            </a:r>
            <a:r>
              <a:rPr lang="en-GB" sz="2000" baseline="30000">
                <a:latin typeface="Times New Roman" pitchFamily="18" charset="0"/>
              </a:rPr>
              <a:t>λ                           λ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		     o</a:t>
            </a: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I</a:t>
            </a:r>
            <a:r>
              <a:rPr lang="en-GB" sz="2000" baseline="30000">
                <a:latin typeface="Times New Roman" pitchFamily="18" charset="0"/>
              </a:rPr>
              <a:t>clr</a:t>
            </a:r>
            <a:r>
              <a:rPr lang="en-GB" sz="2000">
                <a:latin typeface="Times New Roman" pitchFamily="18" charset="0"/>
              </a:rPr>
              <a:t>  =  B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(T</a:t>
            </a:r>
            <a:r>
              <a:rPr lang="en-GB" sz="2000" baseline="-25000">
                <a:latin typeface="Times New Roman" pitchFamily="18" charset="0"/>
              </a:rPr>
              <a:t>s</a:t>
            </a:r>
            <a:r>
              <a:rPr lang="en-GB" sz="2000">
                <a:latin typeface="Times New Roman" pitchFamily="18" charset="0"/>
              </a:rPr>
              <a:t>)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(p</a:t>
            </a:r>
            <a:r>
              <a:rPr lang="en-GB" sz="2000" baseline="-25000">
                <a:latin typeface="Times New Roman" pitchFamily="18" charset="0"/>
              </a:rPr>
              <a:t>s</a:t>
            </a:r>
            <a:r>
              <a:rPr lang="en-GB" sz="2000">
                <a:latin typeface="Times New Roman" pitchFamily="18" charset="0"/>
              </a:rPr>
              <a:t>) + 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</a:t>
            </a:r>
            <a:r>
              <a:rPr lang="en-GB" sz="2000">
                <a:latin typeface="Times New Roman" pitchFamily="18" charset="0"/>
              </a:rPr>
              <a:t>   B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(T(p)) d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 .</a:t>
            </a: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 </a:t>
            </a:r>
            <a:r>
              <a:rPr lang="en-GB" sz="2000" baseline="30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                               p</a:t>
            </a:r>
            <a:r>
              <a:rPr lang="en-GB" sz="2000" baseline="-25000">
                <a:latin typeface="Times New Roman" pitchFamily="18" charset="0"/>
              </a:rPr>
              <a:t>s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                                                       p</a:t>
            </a:r>
            <a:r>
              <a:rPr lang="en-GB" sz="2000" baseline="-25000">
                <a:latin typeface="Times New Roman" pitchFamily="18" charset="0"/>
              </a:rPr>
              <a:t>c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I</a:t>
            </a:r>
            <a:r>
              <a:rPr lang="en-GB" sz="2000" baseline="30000">
                <a:latin typeface="Times New Roman" pitchFamily="18" charset="0"/>
              </a:rPr>
              <a:t>cd</a:t>
            </a:r>
            <a:r>
              <a:rPr lang="en-GB" sz="2000">
                <a:latin typeface="Times New Roman" pitchFamily="18" charset="0"/>
              </a:rPr>
              <a:t>  =  (1-ε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) B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(T</a:t>
            </a:r>
            <a:r>
              <a:rPr lang="en-GB" sz="2000" baseline="-25000">
                <a:latin typeface="Times New Roman" pitchFamily="18" charset="0"/>
              </a:rPr>
              <a:t>s</a:t>
            </a:r>
            <a:r>
              <a:rPr lang="en-GB" sz="2000">
                <a:latin typeface="Times New Roman" pitchFamily="18" charset="0"/>
              </a:rPr>
              <a:t>)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(p</a:t>
            </a:r>
            <a:r>
              <a:rPr lang="en-GB" sz="2000" baseline="-25000">
                <a:latin typeface="Times New Roman" pitchFamily="18" charset="0"/>
              </a:rPr>
              <a:t>s</a:t>
            </a:r>
            <a:r>
              <a:rPr lang="en-GB" sz="2000">
                <a:latin typeface="Times New Roman" pitchFamily="18" charset="0"/>
              </a:rPr>
              <a:t>) + (1-ε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) 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</a:t>
            </a:r>
            <a:r>
              <a:rPr lang="en-GB" sz="2000">
                <a:latin typeface="Times New Roman" pitchFamily="18" charset="0"/>
              </a:rPr>
              <a:t>    B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(T(p)) d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 baseline="-25000">
                <a:latin typeface="Times New Roman" pitchFamily="18" charset="0"/>
              </a:rPr>
              <a:t>λ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     	 </a:t>
            </a:r>
            <a:r>
              <a:rPr lang="en-GB" sz="2000" baseline="30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			           p</a:t>
            </a:r>
            <a:r>
              <a:rPr lang="en-GB" sz="2000" baseline="-25000">
                <a:latin typeface="Times New Roman" pitchFamily="18" charset="0"/>
              </a:rPr>
              <a:t>s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					         o</a:t>
            </a: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   				 + ε</a:t>
            </a:r>
            <a:r>
              <a:rPr lang="en-GB" sz="2000" baseline="-25000">
                <a:latin typeface="Times New Roman" pitchFamily="18" charset="0"/>
              </a:rPr>
              <a:t>λ </a:t>
            </a:r>
            <a:r>
              <a:rPr lang="en-GB" sz="2000">
                <a:latin typeface="Times New Roman" pitchFamily="18" charset="0"/>
              </a:rPr>
              <a:t>B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(T(p</a:t>
            </a:r>
            <a:r>
              <a:rPr lang="en-GB" sz="2000" baseline="-25000">
                <a:latin typeface="Times New Roman" pitchFamily="18" charset="0"/>
              </a:rPr>
              <a:t>c</a:t>
            </a:r>
            <a:r>
              <a:rPr lang="en-GB" sz="2000">
                <a:latin typeface="Times New Roman" pitchFamily="18" charset="0"/>
              </a:rPr>
              <a:t>))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(p</a:t>
            </a:r>
            <a:r>
              <a:rPr lang="en-GB" sz="2000" baseline="-25000">
                <a:latin typeface="Times New Roman" pitchFamily="18" charset="0"/>
              </a:rPr>
              <a:t>c</a:t>
            </a:r>
            <a:r>
              <a:rPr lang="en-GB" sz="2000">
                <a:latin typeface="Times New Roman" pitchFamily="18" charset="0"/>
              </a:rPr>
              <a:t>) + 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</a:t>
            </a:r>
            <a:r>
              <a:rPr lang="en-GB" sz="2000">
                <a:latin typeface="Times New Roman" pitchFamily="18" charset="0"/>
              </a:rPr>
              <a:t>   B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(T(p)) d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 baseline="-25000">
                <a:latin typeface="Times New Roman" pitchFamily="18" charset="0"/>
              </a:rPr>
              <a:t>λ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                                   				        p</a:t>
            </a:r>
            <a:r>
              <a:rPr lang="en-GB" sz="2000" baseline="-25000">
                <a:latin typeface="Times New Roman" pitchFamily="18" charset="0"/>
              </a:rPr>
              <a:t>c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ε</a:t>
            </a:r>
            <a:r>
              <a:rPr lang="en-GB" sz="2000" baseline="-25000">
                <a:latin typeface="Times New Roman" pitchFamily="18" charset="0"/>
              </a:rPr>
              <a:t>λ </a:t>
            </a:r>
            <a:r>
              <a:rPr lang="en-GB" sz="2000">
                <a:latin typeface="Times New Roman" pitchFamily="18" charset="0"/>
              </a:rPr>
              <a:t>is emittance of cloud.  First two terms are from below cloud, third term is cloud contribution, and fourth term is from above cloud.  After rearranging </a:t>
            </a: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		          p</a:t>
            </a:r>
            <a:r>
              <a:rPr lang="en-GB" sz="2000" baseline="-25000">
                <a:latin typeface="Times New Roman" pitchFamily="18" charset="0"/>
              </a:rPr>
              <a:t>c</a:t>
            </a:r>
            <a:r>
              <a:rPr lang="en-GB" sz="2000">
                <a:latin typeface="Times New Roman" pitchFamily="18" charset="0"/>
              </a:rPr>
              <a:t>           dB</a:t>
            </a:r>
            <a:r>
              <a:rPr lang="en-GB" sz="2000" baseline="-25000">
                <a:latin typeface="Times New Roman" pitchFamily="18" charset="0"/>
              </a:rPr>
              <a:t>λ</a:t>
            </a:r>
            <a:endParaRPr lang="en-GB" sz="2000">
              <a:latin typeface="Times New Roman" pitchFamily="18" charset="0"/>
            </a:endParaRP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		I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 - I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 baseline="30000">
                <a:latin typeface="Times New Roman" pitchFamily="18" charset="0"/>
              </a:rPr>
              <a:t>clr</a:t>
            </a:r>
            <a:r>
              <a:rPr lang="en-GB" sz="2000">
                <a:latin typeface="Times New Roman" pitchFamily="18" charset="0"/>
              </a:rPr>
              <a:t>  =  ηε</a:t>
            </a:r>
            <a:r>
              <a:rPr lang="en-GB" sz="2000" baseline="-25000">
                <a:latin typeface="Times New Roman" pitchFamily="18" charset="0"/>
              </a:rPr>
              <a:t>λ</a:t>
            </a:r>
            <a:r>
              <a:rPr lang="en-GB" sz="2000">
                <a:latin typeface="Times New Roman" pitchFamily="18" charset="0"/>
              </a:rPr>
              <a:t>  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</a:t>
            </a:r>
            <a:r>
              <a:rPr lang="en-GB" sz="2000">
                <a:latin typeface="Times New Roman" pitchFamily="18" charset="0"/>
              </a:rPr>
              <a:t>   </a:t>
            </a:r>
            <a:r>
              <a:rPr lang="en-GB" sz="2000">
                <a:latin typeface="Times New Roman" pitchFamily="18" charset="0"/>
                <a:sym typeface="Symbol" pitchFamily="18" charset="2"/>
              </a:rPr>
              <a:t></a:t>
            </a:r>
            <a:r>
              <a:rPr lang="en-GB" sz="2000">
                <a:latin typeface="Times New Roman" pitchFamily="18" charset="0"/>
              </a:rPr>
              <a:t>(p)  </a:t>
            </a:r>
            <a:r>
              <a:rPr lang="en-GB" sz="2000" u="sng">
                <a:latin typeface="Times New Roman" pitchFamily="18" charset="0"/>
              </a:rPr>
              <a:t>        </a:t>
            </a:r>
            <a:r>
              <a:rPr lang="en-GB" sz="2000">
                <a:latin typeface="Times New Roman" pitchFamily="18" charset="0"/>
              </a:rPr>
              <a:t>   dp  .</a:t>
            </a:r>
          </a:p>
          <a:p>
            <a:pPr eaLnBrk="0" hangingPunct="0">
              <a:lnSpc>
                <a:spcPct val="96000"/>
              </a:lnSpc>
            </a:pPr>
            <a:r>
              <a:rPr lang="en-GB" sz="2000">
                <a:latin typeface="Times New Roman" pitchFamily="18" charset="0"/>
              </a:rPr>
              <a:t>    	  		         p</a:t>
            </a:r>
            <a:r>
              <a:rPr lang="en-GB" sz="2000" baseline="-25000">
                <a:latin typeface="Times New Roman" pitchFamily="18" charset="0"/>
              </a:rPr>
              <a:t>s</a:t>
            </a:r>
            <a:r>
              <a:rPr lang="en-GB" sz="2000">
                <a:latin typeface="Times New Roman" pitchFamily="18" charset="0"/>
              </a:rPr>
              <a:t>             dp</a:t>
            </a:r>
          </a:p>
          <a:p>
            <a:pPr eaLnBrk="0" hangingPunct="0">
              <a:lnSpc>
                <a:spcPct val="50000"/>
              </a:lnSpc>
            </a:pPr>
            <a:endParaRPr lang="en-GB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3564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1" u="sng">
                <a:solidFill>
                  <a:schemeClr val="accent2"/>
                </a:solidFill>
                <a:latin typeface="Times New Roman" pitchFamily="18" charset="0"/>
              </a:rPr>
              <a:t>Cloud Properties from CO2 Slicing</a:t>
            </a:r>
          </a:p>
          <a:p>
            <a:pPr eaLnBrk="0" hangingPunct="0"/>
            <a:endParaRPr lang="en-US" sz="2400" b="1" u="sng">
              <a:solidFill>
                <a:schemeClr val="accent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400">
                <a:latin typeface="Times New Roman" pitchFamily="18" charset="0"/>
              </a:rPr>
              <a:t>RTE for cloudy conditions indicates dependence of cloud forcing (observed minus clear sky radiance) on cloud amount (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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>
                <a:latin typeface="Times New Roman" pitchFamily="18" charset="0"/>
              </a:rPr>
              <a:t>) and cloud top pressure (p</a:t>
            </a:r>
            <a:r>
              <a:rPr lang="en-US" sz="2400" baseline="-2500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)</a:t>
            </a:r>
          </a:p>
          <a:p>
            <a:pPr eaLnBrk="0" hangingPunct="0"/>
            <a:endParaRPr lang="en-US" sz="2400">
              <a:latin typeface="Times New Roman" pitchFamily="18" charset="0"/>
            </a:endParaRPr>
          </a:p>
          <a:p>
            <a:pPr eaLnBrk="0" hangingPunct="0"/>
            <a:r>
              <a:rPr lang="en-US" sz="2400">
                <a:latin typeface="Times New Roman" pitchFamily="18" charset="0"/>
              </a:rPr>
              <a:t>	                              p</a:t>
            </a:r>
            <a:r>
              <a:rPr lang="en-US" sz="2400" baseline="-25000">
                <a:latin typeface="Times New Roman" pitchFamily="18" charset="0"/>
              </a:rPr>
              <a:t>c</a:t>
            </a:r>
            <a:endParaRPr lang="en-US" sz="2400">
              <a:latin typeface="Times New Roman" pitchFamily="18" charset="0"/>
            </a:endParaRPr>
          </a:p>
          <a:p>
            <a:pPr eaLnBrk="0" hangingPunct="0"/>
            <a:r>
              <a:rPr lang="en-US" sz="2400">
                <a:latin typeface="Times New Roman" pitchFamily="18" charset="0"/>
              </a:rPr>
              <a:t>	(I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>
                <a:latin typeface="Times New Roman" pitchFamily="18" charset="0"/>
              </a:rPr>
              <a:t> - I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 baseline="30000">
                <a:latin typeface="Times New Roman" pitchFamily="18" charset="0"/>
              </a:rPr>
              <a:t>clr</a:t>
            </a:r>
            <a:r>
              <a:rPr lang="en-US" sz="2400">
                <a:latin typeface="Times New Roman" pitchFamily="18" charset="0"/>
              </a:rPr>
              <a:t>)  = 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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>
                <a:latin typeface="Times New Roman" pitchFamily="18" charset="0"/>
              </a:rPr>
              <a:t>  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</a:t>
            </a:r>
            <a:r>
              <a:rPr lang="en-US" sz="2400">
                <a:latin typeface="Times New Roman" pitchFamily="18" charset="0"/>
              </a:rPr>
              <a:t>   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>
                <a:latin typeface="Times New Roman" pitchFamily="18" charset="0"/>
              </a:rPr>
              <a:t> dB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>
                <a:latin typeface="Times New Roman" pitchFamily="18" charset="0"/>
              </a:rPr>
              <a:t> .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	                             p</a:t>
            </a:r>
            <a:r>
              <a:rPr lang="en-US" sz="2400" baseline="-25000">
                <a:latin typeface="Times New Roman" pitchFamily="18" charset="0"/>
              </a:rPr>
              <a:t>s</a:t>
            </a:r>
            <a:endParaRPr lang="en-US" sz="2400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  <a:p>
            <a:pPr eaLnBrk="0" hangingPunct="0"/>
            <a:r>
              <a:rPr lang="en-US" sz="2400">
                <a:latin typeface="Times New Roman" pitchFamily="18" charset="0"/>
              </a:rPr>
              <a:t>Higher colder cloud or greater cloud amount produces greater cloud forcing; dense low cloud can be confused for high thin cloud.  Two unknowns require two equations.</a:t>
            </a:r>
          </a:p>
          <a:p>
            <a:pPr eaLnBrk="0" hangingPunct="0"/>
            <a:endParaRPr lang="en-US" sz="2400">
              <a:latin typeface="Times New Roman" pitchFamily="18" charset="0"/>
            </a:endParaRPr>
          </a:p>
          <a:p>
            <a:pPr eaLnBrk="0" hangingPunct="0"/>
            <a:r>
              <a:rPr lang="en-US" sz="2400">
                <a:latin typeface="Times New Roman" pitchFamily="18" charset="0"/>
              </a:rPr>
              <a:t>p</a:t>
            </a:r>
            <a:r>
              <a:rPr lang="en-US" sz="2400" baseline="-2500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 can be inferred from radiance measurements in two spectral bands where cloud emissivity is the same. 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</a:t>
            </a:r>
            <a:r>
              <a:rPr lang="en-US" sz="2400" baseline="-2500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400">
                <a:latin typeface="Times New Roman" pitchFamily="18" charset="0"/>
              </a:rPr>
              <a:t> is derived from the infrared window, once p</a:t>
            </a:r>
            <a:r>
              <a:rPr lang="en-US" sz="2400" baseline="-25000">
                <a:latin typeface="Times New Roman" pitchFamily="18" charset="0"/>
              </a:rPr>
              <a:t>c</a:t>
            </a:r>
            <a:r>
              <a:rPr lang="en-US" sz="2400">
                <a:latin typeface="Times New Roman" pitchFamily="18" charset="0"/>
              </a:rPr>
              <a:t> is known.</a:t>
            </a:r>
            <a:r>
              <a:rPr lang="en-US" sz="2000">
                <a:latin typeface="Times New Roman" pitchFamily="18" charset="0"/>
              </a:rPr>
              <a:t>  </a:t>
            </a: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3594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685800" y="2514600"/>
          <a:ext cx="7796213" cy="2438400"/>
        </p:xfrm>
        <a:graphic>
          <a:graphicData uri="http://schemas.openxmlformats.org/presentationml/2006/ole">
            <p:oleObj spid="_x0000_s3138" name="Paint Shop Pro Image" r:id="rId3" imgW="7795122" imgH="5453659" progId="">
              <p:embed/>
            </p:oleObj>
          </a:graphicData>
        </a:graphic>
      </p:graphicFrame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14400" y="1371600"/>
            <a:ext cx="7208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CO2 channels see to different levels in the atmosphere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003300" y="5410200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14.2 um             13.9 um             13.6 um           13.3 um             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69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T31_36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56"/>
          <a:stretch>
            <a:fillRect/>
          </a:stretch>
        </p:blipFill>
        <p:spPr bwMode="auto">
          <a:xfrm>
            <a:off x="153988" y="2601913"/>
            <a:ext cx="8990012" cy="4097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28600" y="304800"/>
            <a:ext cx="51816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400">
                <a:solidFill>
                  <a:srgbClr val="0000BA"/>
                </a:solidFill>
                <a:latin typeface="Times New Roman" pitchFamily="18" charset="0"/>
              </a:rPr>
              <a:t>BTs in and out of clouds for MODIS CO</a:t>
            </a:r>
            <a:r>
              <a:rPr lang="en-US" sz="2400" baseline="-25000">
                <a:solidFill>
                  <a:srgbClr val="0000BA"/>
                </a:solidFill>
                <a:latin typeface="Times New Roman" pitchFamily="18" charset="0"/>
              </a:rPr>
              <a:t>2</a:t>
            </a:r>
            <a:r>
              <a:rPr lang="en-US" sz="2400">
                <a:solidFill>
                  <a:srgbClr val="0000BA"/>
                </a:solidFill>
                <a:latin typeface="Times New Roman" pitchFamily="18" charset="0"/>
              </a:rPr>
              <a:t> bands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demonstrate weighting functions and cloud top algorithm</a:t>
            </a:r>
          </a:p>
        </p:txBody>
      </p:sp>
      <p:pic>
        <p:nvPicPr>
          <p:cNvPr id="75780" name="Picture 4" descr="Ctp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338" y="76200"/>
            <a:ext cx="2989262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70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t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54594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3528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chemeClr val="accent2"/>
                </a:solidFill>
              </a:rPr>
              <a:t>Different ratios reveal cloud properties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at different levels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pPr lvl="1"/>
            <a:r>
              <a:rPr lang="en-US" sz="2000" b="1" dirty="0">
                <a:solidFill>
                  <a:schemeClr val="accent2"/>
                </a:solidFill>
              </a:rPr>
              <a:t>hi - 14.2/13.9</a:t>
            </a:r>
          </a:p>
          <a:p>
            <a:pPr lvl="1"/>
            <a:r>
              <a:rPr lang="en-US" sz="2000" b="1" dirty="0">
                <a:solidFill>
                  <a:schemeClr val="accent2"/>
                </a:solidFill>
              </a:rPr>
              <a:t>mid - 13.9/13.6</a:t>
            </a:r>
          </a:p>
          <a:p>
            <a:pPr lvl="1"/>
            <a:r>
              <a:rPr lang="en-US" sz="2000" b="1" dirty="0">
                <a:solidFill>
                  <a:schemeClr val="accent2"/>
                </a:solidFill>
              </a:rPr>
              <a:t>low - 13.6/13.3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b="1" dirty="0" err="1">
                <a:solidFill>
                  <a:schemeClr val="accent2"/>
                </a:solidFill>
              </a:rPr>
              <a:t>Meas</a:t>
            </a:r>
            <a:r>
              <a:rPr lang="en-US" sz="2000" b="1" dirty="0">
                <a:solidFill>
                  <a:schemeClr val="accent2"/>
                </a:solidFill>
              </a:rPr>
              <a:t>          </a:t>
            </a:r>
            <a:r>
              <a:rPr lang="en-US" sz="2000" b="1" dirty="0" err="1">
                <a:solidFill>
                  <a:schemeClr val="accent2"/>
                </a:solidFill>
              </a:rPr>
              <a:t>Calc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p</a:t>
            </a:r>
            <a:r>
              <a:rPr lang="en-US" sz="2000" b="1" baseline="-25000" dirty="0">
                <a:solidFill>
                  <a:schemeClr val="accent2"/>
                </a:solidFill>
              </a:rPr>
              <a:t>c	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(I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dirty="0">
                <a:solidFill>
                  <a:schemeClr val="accent2"/>
                </a:solidFill>
              </a:rPr>
              <a:t>-I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baseline="30000" dirty="0">
                <a:solidFill>
                  <a:schemeClr val="accent2"/>
                </a:solidFill>
              </a:rPr>
              <a:t>clr</a:t>
            </a:r>
            <a:r>
              <a:rPr lang="en-US" sz="2000" b="1" dirty="0">
                <a:solidFill>
                  <a:schemeClr val="accent2"/>
                </a:solidFill>
              </a:rPr>
              <a:t>)   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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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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dirty="0">
                <a:solidFill>
                  <a:schemeClr val="accent2"/>
                </a:solidFill>
              </a:rPr>
              <a:t> dB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</a:t>
            </a:r>
            <a:r>
              <a:rPr lang="en-US" sz="2000" b="1" dirty="0" err="1">
                <a:solidFill>
                  <a:schemeClr val="accent2"/>
                </a:solidFill>
              </a:rPr>
              <a:t>p</a:t>
            </a:r>
            <a:r>
              <a:rPr lang="en-US" sz="2000" b="1" baseline="-25000" dirty="0" err="1">
                <a:solidFill>
                  <a:schemeClr val="accent2"/>
                </a:solidFill>
              </a:rPr>
              <a:t>s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----------- = </a:t>
            </a:r>
            <a:r>
              <a:rPr lang="en-US" sz="2000" b="1" dirty="0" smtClean="0">
                <a:solidFill>
                  <a:schemeClr val="accent2"/>
                </a:solidFill>
              </a:rPr>
              <a:t>---------</a:t>
            </a:r>
            <a:r>
              <a:rPr lang="en-US" sz="2000" b="1" dirty="0">
                <a:solidFill>
                  <a:schemeClr val="accent2"/>
                </a:solidFill>
              </a:rPr>
              <a:t>-</a:t>
            </a:r>
            <a:r>
              <a:rPr lang="en-US" sz="2000" b="1" dirty="0" smtClean="0">
                <a:solidFill>
                  <a:schemeClr val="accent2"/>
                </a:solidFill>
              </a:rPr>
              <a:t>-------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p</a:t>
            </a:r>
            <a:r>
              <a:rPr lang="en-US" sz="2000" b="1" baseline="-25000" dirty="0">
                <a:solidFill>
                  <a:schemeClr val="accent2"/>
                </a:solidFill>
              </a:rPr>
              <a:t>c	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(I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dirty="0">
                <a:solidFill>
                  <a:schemeClr val="accent2"/>
                </a:solidFill>
              </a:rPr>
              <a:t>-I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baseline="30000" dirty="0">
                <a:solidFill>
                  <a:schemeClr val="accent2"/>
                </a:solidFill>
              </a:rPr>
              <a:t>clr</a:t>
            </a:r>
            <a:r>
              <a:rPr lang="en-US" sz="2000" b="1" dirty="0">
                <a:solidFill>
                  <a:schemeClr val="accent2"/>
                </a:solidFill>
              </a:rPr>
              <a:t>)   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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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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dirty="0">
                <a:solidFill>
                  <a:schemeClr val="accent2"/>
                </a:solidFill>
              </a:rPr>
              <a:t> dB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</a:t>
            </a:r>
            <a:r>
              <a:rPr lang="en-US" sz="2000" b="1" dirty="0" err="1">
                <a:solidFill>
                  <a:schemeClr val="accent2"/>
                </a:solidFill>
              </a:rPr>
              <a:t>p</a:t>
            </a:r>
            <a:r>
              <a:rPr lang="en-US" sz="2000" b="1" baseline="-25000" dirty="0" err="1">
                <a:solidFill>
                  <a:schemeClr val="accent2"/>
                </a:solidFill>
              </a:rPr>
              <a:t>s</a:t>
            </a:r>
            <a:endParaRPr lang="en-US" sz="2000" b="1" dirty="0">
              <a:solidFill>
                <a:schemeClr val="accent2"/>
              </a:solidFill>
            </a:endParaRPr>
          </a:p>
          <a:p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if (</a:t>
            </a:r>
            <a:r>
              <a:rPr lang="en-US" sz="2000" b="1" dirty="0" err="1">
                <a:solidFill>
                  <a:schemeClr val="accent2"/>
                </a:solidFill>
              </a:rPr>
              <a:t>I</a:t>
            </a:r>
            <a:r>
              <a:rPr lang="en-US" sz="2400" b="1" baseline="-25000" dirty="0" err="1">
                <a:solidFill>
                  <a:schemeClr val="accent2"/>
                </a:solidFill>
                <a:sym typeface="Symbol" pitchFamily="18" charset="2"/>
              </a:rPr>
              <a:t></a:t>
            </a:r>
            <a:r>
              <a:rPr lang="en-US" sz="2400" b="1" baseline="30000" dirty="0" err="1">
                <a:solidFill>
                  <a:schemeClr val="accent2"/>
                </a:solidFill>
              </a:rPr>
              <a:t>clr</a:t>
            </a:r>
            <a:r>
              <a:rPr lang="en-US" sz="2400" baseline="-25000" dirty="0"/>
              <a:t> </a:t>
            </a:r>
            <a:r>
              <a:rPr lang="en-US" sz="2000" b="1" dirty="0">
                <a:solidFill>
                  <a:schemeClr val="accent2"/>
                </a:solidFill>
              </a:rPr>
              <a:t>- I</a:t>
            </a:r>
            <a:r>
              <a:rPr lang="en-US" sz="2400" b="1" baseline="-25000" dirty="0">
                <a:solidFill>
                  <a:schemeClr val="accent2"/>
                </a:solidFill>
                <a:sym typeface="Symbol" pitchFamily="18" charset="2"/>
              </a:rPr>
              <a:t></a:t>
            </a:r>
            <a:r>
              <a:rPr lang="en-US" sz="2400" b="1" dirty="0">
                <a:solidFill>
                  <a:schemeClr val="accent2"/>
                </a:solidFill>
                <a:sym typeface="Symbol" pitchFamily="18" charset="2"/>
              </a:rPr>
              <a:t>) &lt; </a:t>
            </a:r>
            <a:r>
              <a:rPr lang="el-GR" sz="2400" b="1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Δ</a:t>
            </a:r>
            <a:r>
              <a:rPr lang="en-US" sz="2400" b="1" dirty="0">
                <a:solidFill>
                  <a:schemeClr val="accent2"/>
                </a:solidFill>
                <a:sym typeface="Symbol" pitchFamily="18" charset="2"/>
              </a:rPr>
              <a:t> </a:t>
            </a:r>
          </a:p>
          <a:p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then IRW is used</a:t>
            </a:r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5562600" y="2667000"/>
          <a:ext cx="3429000" cy="1295400"/>
        </p:xfrm>
        <a:graphic>
          <a:graphicData uri="http://schemas.openxmlformats.org/presentationml/2006/ole">
            <p:oleObj spid="_x0000_s2117" name="Paint Shop Pro Image" r:id="rId5" imgW="7795122" imgH="5453659" progId="">
              <p:embed/>
            </p:oleObj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319588" y="-36513"/>
            <a:ext cx="3803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baseline="-25000"/>
              <a:t>CTPs using CO2 Slicing</a:t>
            </a:r>
            <a:r>
              <a:rPr lang="en-US" sz="4000" baseline="-25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030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3528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>
                <a:solidFill>
                  <a:schemeClr val="accent2"/>
                </a:solidFill>
              </a:rPr>
              <a:t>Different ratios reveal cloud properties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at different levels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pPr lvl="1"/>
            <a:r>
              <a:rPr lang="en-US" sz="2000" b="1" dirty="0">
                <a:solidFill>
                  <a:schemeClr val="accent2"/>
                </a:solidFill>
              </a:rPr>
              <a:t>hi - 14.2/13.9</a:t>
            </a:r>
          </a:p>
          <a:p>
            <a:pPr lvl="1"/>
            <a:r>
              <a:rPr lang="en-US" sz="2000" b="1" dirty="0">
                <a:solidFill>
                  <a:schemeClr val="accent2"/>
                </a:solidFill>
              </a:rPr>
              <a:t>mid - 13.9/13.6</a:t>
            </a:r>
          </a:p>
          <a:p>
            <a:pPr lvl="1"/>
            <a:r>
              <a:rPr lang="en-US" sz="2000" b="1" dirty="0">
                <a:solidFill>
                  <a:schemeClr val="accent2"/>
                </a:solidFill>
              </a:rPr>
              <a:t>low - 13.6/13.3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b="1" dirty="0" err="1">
                <a:solidFill>
                  <a:schemeClr val="accent2"/>
                </a:solidFill>
              </a:rPr>
              <a:t>Meas</a:t>
            </a:r>
            <a:r>
              <a:rPr lang="en-US" sz="2000" b="1" dirty="0">
                <a:solidFill>
                  <a:schemeClr val="accent2"/>
                </a:solidFill>
              </a:rPr>
              <a:t>          </a:t>
            </a:r>
            <a:r>
              <a:rPr lang="en-US" sz="2000" b="1" dirty="0" err="1">
                <a:solidFill>
                  <a:schemeClr val="accent2"/>
                </a:solidFill>
              </a:rPr>
              <a:t>Calc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p</a:t>
            </a:r>
            <a:r>
              <a:rPr lang="en-US" sz="2000" b="1" baseline="-25000" dirty="0">
                <a:solidFill>
                  <a:schemeClr val="accent2"/>
                </a:solidFill>
              </a:rPr>
              <a:t>c	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(I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dirty="0">
                <a:solidFill>
                  <a:schemeClr val="accent2"/>
                </a:solidFill>
              </a:rPr>
              <a:t>-I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baseline="30000" dirty="0">
                <a:solidFill>
                  <a:schemeClr val="accent2"/>
                </a:solidFill>
              </a:rPr>
              <a:t>clr</a:t>
            </a:r>
            <a:r>
              <a:rPr lang="en-US" sz="2000" b="1" dirty="0">
                <a:solidFill>
                  <a:schemeClr val="accent2"/>
                </a:solidFill>
              </a:rPr>
              <a:t>)   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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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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r>
              <a:rPr lang="en-US" sz="2000" b="1" dirty="0">
                <a:solidFill>
                  <a:schemeClr val="accent2"/>
                </a:solidFill>
              </a:rPr>
              <a:t> dB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1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</a:t>
            </a:r>
            <a:r>
              <a:rPr lang="en-US" sz="2000" b="1" dirty="0" err="1">
                <a:solidFill>
                  <a:schemeClr val="accent2"/>
                </a:solidFill>
              </a:rPr>
              <a:t>p</a:t>
            </a:r>
            <a:r>
              <a:rPr lang="en-US" sz="2000" b="1" baseline="-25000" dirty="0" err="1">
                <a:solidFill>
                  <a:schemeClr val="accent2"/>
                </a:solidFill>
              </a:rPr>
              <a:t>s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----------- = </a:t>
            </a:r>
            <a:r>
              <a:rPr lang="en-US" sz="2000" b="1" dirty="0" smtClean="0">
                <a:solidFill>
                  <a:schemeClr val="accent2"/>
                </a:solidFill>
              </a:rPr>
              <a:t>----------</a:t>
            </a:r>
            <a:r>
              <a:rPr lang="en-US" sz="2000" b="1" dirty="0">
                <a:solidFill>
                  <a:schemeClr val="accent2"/>
                </a:solidFill>
              </a:rPr>
              <a:t>-</a:t>
            </a:r>
            <a:r>
              <a:rPr lang="en-US" sz="2000" b="1" dirty="0" smtClean="0">
                <a:solidFill>
                  <a:schemeClr val="accent2"/>
                </a:solidFill>
              </a:rPr>
              <a:t>-------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p</a:t>
            </a:r>
            <a:r>
              <a:rPr lang="en-US" sz="2000" b="1" baseline="-25000" dirty="0">
                <a:solidFill>
                  <a:schemeClr val="accent2"/>
                </a:solidFill>
              </a:rPr>
              <a:t>c	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(I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dirty="0">
                <a:solidFill>
                  <a:schemeClr val="accent2"/>
                </a:solidFill>
              </a:rPr>
              <a:t>-I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baseline="30000" dirty="0">
                <a:solidFill>
                  <a:schemeClr val="accent2"/>
                </a:solidFill>
              </a:rPr>
              <a:t>clr</a:t>
            </a:r>
            <a:r>
              <a:rPr lang="en-US" sz="2000" b="1" dirty="0">
                <a:solidFill>
                  <a:schemeClr val="accent2"/>
                </a:solidFill>
              </a:rPr>
              <a:t>)   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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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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r>
              <a:rPr lang="en-US" sz="2000" b="1" dirty="0">
                <a:solidFill>
                  <a:schemeClr val="accent2"/>
                </a:solidFill>
              </a:rPr>
              <a:t> dB</a:t>
            </a:r>
            <a:r>
              <a:rPr lang="en-US" sz="2000" b="1" baseline="-25000" dirty="0">
                <a:solidFill>
                  <a:schemeClr val="accent2"/>
                </a:solidFill>
                <a:sym typeface="Symbol" pitchFamily="18" charset="2"/>
              </a:rPr>
              <a:t>2</a:t>
            </a:r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	            </a:t>
            </a:r>
            <a:r>
              <a:rPr lang="en-US" sz="2000" b="1" dirty="0" err="1">
                <a:solidFill>
                  <a:schemeClr val="accent2"/>
                </a:solidFill>
              </a:rPr>
              <a:t>p</a:t>
            </a:r>
            <a:r>
              <a:rPr lang="en-US" sz="2000" b="1" baseline="-25000" dirty="0" err="1">
                <a:solidFill>
                  <a:schemeClr val="accent2"/>
                </a:solidFill>
              </a:rPr>
              <a:t>s</a:t>
            </a:r>
            <a:endParaRPr lang="en-US" sz="2000" b="1" dirty="0">
              <a:solidFill>
                <a:schemeClr val="accent2"/>
              </a:solidFill>
            </a:endParaRPr>
          </a:p>
          <a:p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if (</a:t>
            </a:r>
            <a:r>
              <a:rPr lang="en-US" sz="2000" b="1" dirty="0" err="1">
                <a:solidFill>
                  <a:schemeClr val="accent2"/>
                </a:solidFill>
              </a:rPr>
              <a:t>I</a:t>
            </a:r>
            <a:r>
              <a:rPr lang="en-US" sz="2400" b="1" baseline="-25000" dirty="0" err="1">
                <a:solidFill>
                  <a:schemeClr val="accent2"/>
                </a:solidFill>
                <a:sym typeface="Symbol" pitchFamily="18" charset="2"/>
              </a:rPr>
              <a:t></a:t>
            </a:r>
            <a:r>
              <a:rPr lang="en-US" sz="2400" b="1" baseline="30000" dirty="0" err="1">
                <a:solidFill>
                  <a:schemeClr val="accent2"/>
                </a:solidFill>
              </a:rPr>
              <a:t>clr</a:t>
            </a:r>
            <a:r>
              <a:rPr lang="en-US" sz="2400" baseline="-25000" dirty="0"/>
              <a:t> </a:t>
            </a:r>
            <a:r>
              <a:rPr lang="en-US" sz="2000" b="1" dirty="0">
                <a:solidFill>
                  <a:schemeClr val="accent2"/>
                </a:solidFill>
              </a:rPr>
              <a:t>- I</a:t>
            </a:r>
            <a:r>
              <a:rPr lang="en-US" sz="2400" b="1" baseline="-25000" dirty="0">
                <a:solidFill>
                  <a:schemeClr val="accent2"/>
                </a:solidFill>
                <a:sym typeface="Symbol" pitchFamily="18" charset="2"/>
              </a:rPr>
              <a:t></a:t>
            </a:r>
            <a:r>
              <a:rPr lang="en-US" sz="2400" b="1" dirty="0">
                <a:solidFill>
                  <a:schemeClr val="accent2"/>
                </a:solidFill>
                <a:sym typeface="Symbol" pitchFamily="18" charset="2"/>
              </a:rPr>
              <a:t>) &lt; </a:t>
            </a:r>
            <a:r>
              <a:rPr lang="el-GR" sz="2400" b="1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Δ</a:t>
            </a:r>
            <a:r>
              <a:rPr lang="en-US" sz="2400" b="1" dirty="0">
                <a:solidFill>
                  <a:schemeClr val="accent2"/>
                </a:solidFill>
                <a:sym typeface="Symbol" pitchFamily="18" charset="2"/>
              </a:rPr>
              <a:t> </a:t>
            </a:r>
          </a:p>
          <a:p>
            <a:r>
              <a:rPr lang="en-US" sz="2000" b="1" dirty="0">
                <a:solidFill>
                  <a:schemeClr val="accent2"/>
                </a:solidFill>
                <a:sym typeface="Symbol" pitchFamily="18" charset="2"/>
              </a:rPr>
              <a:t>then IRW is used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352800" y="94488"/>
            <a:ext cx="5715000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b="1" baseline="-25000" dirty="0"/>
              <a:t>CTPs using CO2 </a:t>
            </a:r>
            <a:r>
              <a:rPr lang="en-US" sz="4000" b="1" baseline="-25000" dirty="0" smtClean="0"/>
              <a:t>Slicing</a:t>
            </a:r>
          </a:p>
          <a:p>
            <a:pPr algn="ctr"/>
            <a:endParaRPr lang="en-US" sz="4000" baseline="-25000" dirty="0"/>
          </a:p>
          <a:p>
            <a:pPr algn="ctr"/>
            <a:r>
              <a:rPr lang="en-US" sz="2400" dirty="0" smtClean="0"/>
              <a:t>For spectrally close bands cloud </a:t>
            </a:r>
            <a:r>
              <a:rPr lang="en-US" sz="2400" dirty="0" err="1" smtClean="0"/>
              <a:t>emissivities</a:t>
            </a:r>
            <a:r>
              <a:rPr lang="en-US" sz="2400" dirty="0" smtClean="0"/>
              <a:t> are the same,  </a:t>
            </a:r>
            <a:r>
              <a:rPr lang="en-US" sz="2400" dirty="0">
                <a:latin typeface="Times New Roman"/>
                <a:cs typeface="Times New Roman"/>
              </a:rPr>
              <a:t>Ɛ</a:t>
            </a:r>
            <a:r>
              <a:rPr lang="el-GR" sz="2400" baseline="-25000" dirty="0" smtClean="0">
                <a:latin typeface="Times New Roman"/>
                <a:cs typeface="Times New Roman"/>
              </a:rPr>
              <a:t>λ</a:t>
            </a:r>
            <a:r>
              <a:rPr lang="en-US" sz="2400" baseline="-25000" dirty="0" smtClean="0">
                <a:latin typeface="Times New Roman"/>
                <a:cs typeface="Times New Roman"/>
              </a:rPr>
              <a:t>1 </a:t>
            </a:r>
            <a:r>
              <a:rPr lang="en-US" sz="2400" dirty="0" smtClean="0">
                <a:latin typeface="Times New Roman"/>
                <a:cs typeface="Times New Roman"/>
              </a:rPr>
              <a:t>= Ɛ</a:t>
            </a:r>
            <a:r>
              <a:rPr lang="el-GR" sz="2400" baseline="-25000" dirty="0" smtClean="0">
                <a:latin typeface="Times New Roman"/>
                <a:cs typeface="Times New Roman"/>
              </a:rPr>
              <a:t>λ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/>
              <a:t>Clear </a:t>
            </a:r>
            <a:r>
              <a:rPr lang="en-US" sz="2400" dirty="0"/>
              <a:t>sky </a:t>
            </a:r>
            <a:r>
              <a:rPr lang="en-US" sz="2400" dirty="0" smtClean="0"/>
              <a:t>radiances I</a:t>
            </a:r>
            <a:r>
              <a:rPr lang="el-GR" sz="2400" baseline="-25000" dirty="0" smtClean="0">
                <a:latin typeface="Times New Roman"/>
                <a:cs typeface="Times New Roman"/>
              </a:rPr>
              <a:t>λ</a:t>
            </a:r>
            <a:r>
              <a:rPr lang="en-US" sz="2400" dirty="0" smtClean="0"/>
              <a:t> are calculated </a:t>
            </a:r>
          </a:p>
          <a:p>
            <a:pPr algn="ctr"/>
            <a:r>
              <a:rPr lang="en-US" sz="2400" dirty="0" smtClean="0"/>
              <a:t>from GDAS (Global Data </a:t>
            </a:r>
          </a:p>
          <a:p>
            <a:pPr algn="ctr"/>
            <a:r>
              <a:rPr lang="en-US" sz="2400" dirty="0" smtClean="0"/>
              <a:t>Assimilation System)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Corrections up to several tenths of a radiance unit (W/m2/</a:t>
            </a:r>
            <a:r>
              <a:rPr lang="en-US" sz="2400" dirty="0" err="1" smtClean="0"/>
              <a:t>ster</a:t>
            </a:r>
            <a:r>
              <a:rPr lang="en-US" sz="2400" dirty="0" smtClean="0"/>
              <a:t>/µm) for </a:t>
            </a:r>
            <a:r>
              <a:rPr lang="en-US" sz="2400" dirty="0"/>
              <a:t>observed </a:t>
            </a:r>
            <a:r>
              <a:rPr lang="en-US" sz="2400" dirty="0" smtClean="0"/>
              <a:t>minus calculated radiance differences are applied for eight day composites of clear sky observations (in 1 degree latitude bins accumulated separately for </a:t>
            </a:r>
          </a:p>
          <a:p>
            <a:pPr algn="ctr"/>
            <a:r>
              <a:rPr lang="en-US" sz="2400" dirty="0" err="1" smtClean="0"/>
              <a:t>ocean-day&amp;night</a:t>
            </a:r>
            <a:r>
              <a:rPr lang="en-US" sz="2400" dirty="0" smtClean="0"/>
              <a:t>, land-day, and land-night)</a:t>
            </a:r>
          </a:p>
          <a:p>
            <a:pPr algn="ctr"/>
            <a:endParaRPr lang="en-US" sz="2400" dirty="0"/>
          </a:p>
          <a:p>
            <a:pPr algn="ctr"/>
            <a:r>
              <a:rPr lang="en-US" sz="4000" baseline="-25000" dirty="0" smtClean="0"/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928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Studying Clouds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85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ISHighClouds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989814" cy="6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88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Resolving some early issues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8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67600" y="3124200"/>
            <a:ext cx="1600200" cy="712788"/>
          </a:xfrm>
          <a:ln/>
        </p:spPr>
        <p:txBody>
          <a:bodyPr lIns="82296" tIns="41148" rIns="34290" bIns="41148"/>
          <a:lstStyle/>
          <a:p>
            <a:pPr algn="l"/>
            <a:r>
              <a:rPr lang="en-US" sz="2000" b="1">
                <a:solidFill>
                  <a:srgbClr val="000000"/>
                </a:solidFill>
              </a:rPr>
              <a:t>August 2006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>
                <a:latin typeface="Times New Roman" pitchFamily="18" charset="0"/>
              </a:rPr>
              <a:t>MODIS </a:t>
            </a:r>
            <a:r>
              <a:rPr lang="en-US" sz="2800" b="1" dirty="0" smtClean="0">
                <a:latin typeface="Times New Roman" pitchFamily="18" charset="0"/>
              </a:rPr>
              <a:t>C5 and </a:t>
            </a:r>
            <a:r>
              <a:rPr lang="en-US" sz="2800" b="1" dirty="0">
                <a:latin typeface="Times New Roman" pitchFamily="18" charset="0"/>
              </a:rPr>
              <a:t>CALIOP Cloud Properties Comparison</a:t>
            </a:r>
            <a:endParaRPr lang="en-US" b="1" dirty="0"/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1085850" y="1246188"/>
          <a:ext cx="6153150" cy="5002212"/>
        </p:xfrm>
        <a:graphic>
          <a:graphicData uri="http://schemas.openxmlformats.org/presentationml/2006/ole">
            <p:oleObj spid="_x0000_s5187" name="Acrobat Document" r:id="rId4" imgW="4990476" imgH="4057143" progId="">
              <p:embed/>
            </p:oleObj>
          </a:graphicData>
        </a:graphic>
      </p:graphicFrame>
      <p:sp>
        <p:nvSpPr>
          <p:cNvPr id="165892" name="AutoShape 4"/>
          <p:cNvSpPr>
            <a:spLocks/>
          </p:cNvSpPr>
          <p:nvPr/>
        </p:nvSpPr>
        <p:spPr bwMode="auto">
          <a:xfrm>
            <a:off x="5867400" y="4648200"/>
            <a:ext cx="1044575" cy="1143000"/>
          </a:xfrm>
          <a:prstGeom prst="roundRect">
            <a:avLst>
              <a:gd name="adj" fmla="val 15000"/>
            </a:avLst>
          </a:prstGeom>
          <a:noFill/>
          <a:ln w="38100">
            <a:solidFill>
              <a:srgbClr val="9766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00"/>
              </a:solidFill>
              <a:latin typeface="Times New Roman" pitchFamily="18" charset="0"/>
              <a:ea typeface="ヒラギノ明朝 ProN W3" charset="-128"/>
            </a:endParaRPr>
          </a:p>
        </p:txBody>
      </p:sp>
      <p:sp>
        <p:nvSpPr>
          <p:cNvPr id="165893" name="AutoShape 5"/>
          <p:cNvSpPr>
            <a:spLocks/>
          </p:cNvSpPr>
          <p:nvPr/>
        </p:nvSpPr>
        <p:spPr bwMode="auto">
          <a:xfrm>
            <a:off x="2514600" y="5334000"/>
            <a:ext cx="2954338" cy="419100"/>
          </a:xfrm>
          <a:prstGeom prst="roundRect">
            <a:avLst>
              <a:gd name="adj" fmla="val 37500"/>
            </a:avLst>
          </a:prstGeom>
          <a:noFill/>
          <a:ln w="38100">
            <a:solidFill>
              <a:srgbClr val="9766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  <a:ea typeface="ヒラギノ明朝 ProN W3" charset="-128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525713" y="5029200"/>
            <a:ext cx="2808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high thin clouds placed low by IRW 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03925" y="4114800"/>
            <a:ext cx="123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latin typeface="Times New Roman" pitchFamily="18" charset="0"/>
              </a:rPr>
              <a:t>marine strat</a:t>
            </a:r>
          </a:p>
          <a:p>
            <a:pPr algn="ctr" eaLnBrk="0" hangingPunct="0"/>
            <a:r>
              <a:rPr lang="en-US" sz="1400">
                <a:latin typeface="Times New Roman" pitchFamily="18" charset="0"/>
              </a:rPr>
              <a:t>too high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4865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382000" cy="609600"/>
          </a:xfrm>
          <a:ln/>
        </p:spPr>
        <p:txBody>
          <a:bodyPr lIns="82296" tIns="41148" rIns="34290" bIns="41148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Collect 5 Single Level CO2 Slicing CTHs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28" y="649334"/>
            <a:ext cx="7799572" cy="605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1140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4563" y="0"/>
            <a:ext cx="7361237" cy="685800"/>
          </a:xfrm>
          <a:ln/>
        </p:spPr>
        <p:txBody>
          <a:bodyPr lIns="82296" tIns="41148" rIns="34290" bIns="41148"/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Collect 5 Impact of Multilevel Clouds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826" y="635043"/>
            <a:ext cx="7815374" cy="607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9560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Summary of Changes for Collect 6 (MOD06CT &amp; MYD06CT)</a:t>
            </a:r>
          </a:p>
          <a:p>
            <a:pPr algn="ctr">
              <a:lnSpc>
                <a:spcPct val="50000"/>
              </a:lnSpc>
            </a:pP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Lower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"noise" thresholds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(clear minus cloudy radiances required to indicate cloud presence in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bands) enabling more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slicing solutions for high thin clouds. 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Implement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r>
              <a:rPr lang="en-US" sz="2000" b="1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 spectral band shifts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suggested by Tobin et al. (JGR 2006) for Terra and Aqua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MODIS.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Adjust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ozone profile between 10 and 100 </a:t>
            </a:r>
            <a:r>
              <a:rPr lang="en-US" sz="2000" b="1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to GDAS values instead of using climatology (so that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radiances influenced by 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profiles are calculated correctly). 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Incorporate sinusoidal CO2 increase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Prohibit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r>
              <a:rPr lang="en-US" sz="2000" b="1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 slicing solutions for water clouds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; use only IRW solution.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Avoid IRW solutions for ice clouds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; use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slicing whenever possible. </a:t>
            </a: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Restrict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r>
              <a:rPr lang="en-US" sz="2000" b="1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solution to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the appropriate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part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of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troposphere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(determined by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band weighting functions so 36/35 &lt; 450 </a:t>
            </a:r>
            <a:r>
              <a:rPr lang="en-US" sz="2000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, 35/34 &lt; 550 </a:t>
            </a:r>
            <a:r>
              <a:rPr lang="en-US" sz="2000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, and 34/33 &lt; 650 </a:t>
            </a:r>
            <a:r>
              <a:rPr lang="en-US" sz="2000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). 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Implement marine stratus improvement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where a constant lapse rate is assumed in low level inversions according to latitude region.</a:t>
            </a:r>
          </a:p>
          <a:p>
            <a:pPr marL="457200" indent="-4572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Add Upper Troposphere / Lower Stratosphere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Flag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Use Beta-ratios to determine cloud phase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13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71" y="152400"/>
            <a:ext cx="89408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0034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00" y="76200"/>
            <a:ext cx="80899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905000"/>
            <a:ext cx="1373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Exploring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MODIS SRF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Shifts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72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Band 35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0" y="228600"/>
            <a:ext cx="4544455" cy="57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5962471"/>
            <a:ext cx="922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AIRS–MODIS band35) BTDs as a function </a:t>
            </a:r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of 11-µm </a:t>
            </a:r>
            <a:r>
              <a:rPr lang="en-US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BTs, </a:t>
            </a:r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calculated with AIRS convolved using </a:t>
            </a:r>
            <a:r>
              <a:rPr lang="en-US" dirty="0" err="1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unshifted</a:t>
            </a:r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en-US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left</a:t>
            </a:r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) and shifted (right) Aqua MODIS </a:t>
            </a:r>
            <a:r>
              <a:rPr lang="en-US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SRFs. BTDs </a:t>
            </a:r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are color coded with red (blue) points coming from high NH (SH) latitudes (Baum et </a:t>
            </a:r>
            <a:r>
              <a:rPr lang="en-US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al </a:t>
            </a:r>
            <a:r>
              <a:rPr lang="en-US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JAMC 2012</a:t>
            </a:r>
            <a:r>
              <a:rPr lang="en-US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24"/>
            <a:ext cx="4572000" cy="581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35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Spectral Shifts Reduce Calculated </a:t>
            </a:r>
            <a:r>
              <a:rPr lang="en-US" sz="2800" b="1" dirty="0" err="1" smtClean="0">
                <a:latin typeface="Helvetica"/>
                <a:cs typeface="Helvetica"/>
              </a:rPr>
              <a:t>vs</a:t>
            </a:r>
            <a:r>
              <a:rPr lang="en-US" sz="2800" b="1" dirty="0" smtClean="0">
                <a:latin typeface="Helvetica"/>
                <a:cs typeface="Helvetica"/>
              </a:rPr>
              <a:t> Observed Radiance Biases</a:t>
            </a:r>
            <a:br>
              <a:rPr lang="en-US" sz="2800" b="1" dirty="0" smtClean="0">
                <a:latin typeface="Helvetica"/>
                <a:cs typeface="Helvetica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1054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8-day 1-degree latitude zone means of observed minus calculated clear-sky radiances for Terra MODIS bands 33-36 (in 5-zone moving averages) are created from 8-day 25-km biases for daytime land, nighttime land, and ocean data.  Day and night land data are combined south of 60˚S due to poor clear-sky sampling and the difficulty of discriminating between clear and cloudy conditions in this region.  Figures show C5 versus C6 band 34-36 biases from 26 August 2006 over ocean.  Land values (not shown) are used for ocean ice cases in polar regions. 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3124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066800"/>
            <a:ext cx="320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125" y="1047750"/>
            <a:ext cx="32195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56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685800"/>
          </a:xfrm>
        </p:spPr>
        <p:txBody>
          <a:bodyPr/>
          <a:lstStyle/>
          <a:p>
            <a:r>
              <a:rPr lang="en-US" sz="3600" b="1">
                <a:latin typeface="Times New Roman" pitchFamily="18" charset="0"/>
              </a:rPr>
              <a:t>The difficulty in studying clouds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191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Aerosols &lt;0.1 micron, cloud systems &gt;1000 km.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Cloud particles grow in seconds: climate is centuries. 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Cloud growth can be explosive (e.g. thunderstorms) and carry a lot of energy.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Cloud properties can vary by a factor of 1000 in hours.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Few percent change in cloud cover can drive climate sensitivity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Current climate models have resolutions of more than 100 km </a:t>
            </a:r>
          </a:p>
          <a:p>
            <a:pPr>
              <a:lnSpc>
                <a:spcPct val="80000"/>
              </a:lnSpc>
            </a:pPr>
            <a:r>
              <a:rPr lang="en-US" sz="2800">
                <a:latin typeface="Times New Roman" pitchFamily="18" charset="0"/>
              </a:rPr>
              <a:t>Cloud updrafts are a 100 m to a few km.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177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O3 affects CO2 bands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 descr="BT_diff_p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079" r="6079"/>
          <a:stretch>
            <a:fillRect/>
          </a:stretch>
        </p:blipFill>
        <p:spPr bwMode="auto">
          <a:xfrm>
            <a:off x="0" y="1066800"/>
            <a:ext cx="9144000" cy="48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6211669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Helvetica"/>
                <a:cs typeface="Helvetica"/>
              </a:rPr>
              <a:t>Adjust 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ozone profile between 10 and 100 </a:t>
            </a:r>
            <a:r>
              <a:rPr lang="en-US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 to GDAS values instead of using climatology (so that CO</a:t>
            </a:r>
            <a:r>
              <a:rPr lang="en-US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 radiances influenced by O</a:t>
            </a:r>
            <a:r>
              <a:rPr lang="en-US" baseline="-25000" dirty="0">
                <a:solidFill>
                  <a:prstClr val="black"/>
                </a:solidFill>
                <a:latin typeface="Helvetica"/>
                <a:cs typeface="Helvetica"/>
              </a:rPr>
              <a:t>3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 profiles are calculated correctly).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49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466850"/>
            <a:ext cx="71882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/>
          </p:cNvSpPr>
          <p:nvPr/>
        </p:nvSpPr>
        <p:spPr bwMode="auto">
          <a:xfrm>
            <a:off x="4822825" y="3124200"/>
            <a:ext cx="104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2712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rPr>
              <a:t>Mauna Loa</a:t>
            </a:r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6502400" y="4038600"/>
            <a:ext cx="149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1A1A1A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rPr>
              <a:t>Parameterization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49700" y="342900"/>
            <a:ext cx="4889500" cy="800100"/>
          </a:xfrm>
        </p:spPr>
        <p:txBody>
          <a:bodyPr lIns="38100" tIns="38100" rIns="-3809" bIns="38100"/>
          <a:lstStyle/>
          <a:p>
            <a:pPr marL="14288" indent="0" eaLnBrk="1" hangingPunct="1">
              <a:defRPr/>
            </a:pPr>
            <a:r>
              <a:rPr lang="en-US" sz="1800" dirty="0" smtClean="0">
                <a:latin typeface="Comic Sans MS" charset="0"/>
                <a:cs typeface="Comic Sans MS" charset="0"/>
                <a:sym typeface="Comic Sans MS" charset="0"/>
              </a:rPr>
              <a:t>MODIS-C6: Tracking CO</a:t>
            </a:r>
            <a:r>
              <a:rPr lang="en-US" sz="1800" baseline="-6000" dirty="0" smtClean="0">
                <a:latin typeface="Comic Sans MS" charset="0"/>
                <a:cs typeface="Comic Sans MS" charset="0"/>
                <a:sym typeface="Comic Sans MS" charset="0"/>
              </a:rPr>
              <a:t>2</a:t>
            </a:r>
            <a:r>
              <a:rPr lang="en-US" sz="1800" dirty="0" smtClean="0">
                <a:latin typeface="Comic Sans MS" charset="0"/>
                <a:cs typeface="Comic Sans MS" charset="0"/>
                <a:sym typeface="Comic Sans MS" charset="0"/>
              </a:rPr>
              <a:t> changes over time</a:t>
            </a:r>
            <a:endParaRPr lang="en-US" sz="1800" dirty="0" smtClean="0">
              <a:latin typeface="Comic Sans MS" charset="0"/>
              <a:sym typeface="Comic Sans MS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983" t="30080" r="5923" b="21513"/>
          <a:stretch>
            <a:fillRect/>
          </a:stretch>
        </p:blipFill>
        <p:spPr bwMode="auto">
          <a:xfrm>
            <a:off x="0" y="0"/>
            <a:ext cx="3390900" cy="240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609600" y="454223"/>
            <a:ext cx="2287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From the Carbon Dioxide Information Analysis Center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19737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4024"/>
          <a:stretch>
            <a:fillRect/>
          </a:stretch>
        </p:blipFill>
        <p:spPr bwMode="auto">
          <a:xfrm>
            <a:off x="1143000" y="1143000"/>
            <a:ext cx="662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381000" y="381000"/>
            <a:ext cx="9448800" cy="1143000"/>
          </a:xfrm>
          <a:ln/>
        </p:spPr>
        <p:txBody>
          <a:bodyPr/>
          <a:lstStyle/>
          <a:p>
            <a:pPr marL="628650" indent="-39688"/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Avoid IRW solutions for ice clouds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2667000" y="51054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>
                <a:solidFill>
                  <a:srgbClr val="FFFFFF"/>
                </a:solidFill>
                <a:latin typeface="Times New Roman" pitchFamily="18" charset="0"/>
                <a:ea typeface="ヒラギノ明朝 ProN W3" charset="-128"/>
              </a:rPr>
              <a:t>1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803471" y="5851525"/>
            <a:ext cx="314469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aseline="-25000" dirty="0"/>
              <a:t>IRW CTHs are too low for ice clouds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3962400" y="54102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403725" y="5318125"/>
            <a:ext cx="2706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latin typeface="Times New Roman" pitchFamily="18" charset="0"/>
              </a:rPr>
              <a:t>CTH </a:t>
            </a:r>
            <a:r>
              <a:rPr lang="en-US" sz="2000" dirty="0" smtClean="0">
                <a:latin typeface="Times New Roman" pitchFamily="18" charset="0"/>
              </a:rPr>
              <a:t>MODIS </a:t>
            </a:r>
            <a:r>
              <a:rPr lang="en-US" sz="2000" dirty="0">
                <a:latin typeface="Times New Roman" pitchFamily="18" charset="0"/>
              </a:rPr>
              <a:t>- CALIOP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04800" y="2346325"/>
            <a:ext cx="1438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Number for 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Aug 2006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04710" y="5180838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8618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9342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696200" cy="1143000"/>
          </a:xfrm>
          <a:ln/>
        </p:spPr>
        <p:txBody>
          <a:bodyPr/>
          <a:lstStyle/>
          <a:p>
            <a:pPr marL="628650" indent="-39688"/>
            <a:r>
              <a:rPr lang="en-US" sz="2800" b="1">
                <a:solidFill>
                  <a:srgbClr val="000000"/>
                </a:solidFill>
                <a:cs typeface="Arial" pitchFamily="34" charset="0"/>
              </a:rPr>
              <a:t>Avoid CO2 slicing solutions for water clouds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581400" y="5638800"/>
            <a:ext cx="2706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CTH MODIS - CALIOP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581400" y="3352800"/>
            <a:ext cx="2706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CTH MODIS - CALIOP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2057400"/>
            <a:ext cx="1438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Number for 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Aug 2006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04800" y="4267200"/>
            <a:ext cx="1438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imes New Roman" pitchFamily="18" charset="0"/>
              </a:rPr>
              <a:t>Number for </a:t>
            </a:r>
          </a:p>
          <a:p>
            <a:pPr eaLnBrk="0" hangingPunct="0"/>
            <a:r>
              <a:rPr lang="en-US" sz="2000">
                <a:latin typeface="Times New Roman" pitchFamily="18" charset="0"/>
              </a:rPr>
              <a:t>Aug 2006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6090" y="5564029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km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70375" y="3298698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6509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3563" y="5040313"/>
            <a:ext cx="365125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533400" y="1447800"/>
            <a:ext cx="6896100" cy="4071938"/>
            <a:chOff x="0" y="0"/>
            <a:chExt cx="6248" cy="368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48" cy="3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275"/>
              <a:ext cx="2922" cy="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938213" y="457200"/>
            <a:ext cx="7977187" cy="838200"/>
          </a:xfrm>
          <a:ln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296" tIns="41148" rIns="0" bIns="41148"/>
          <a:lstStyle/>
          <a:p>
            <a:pPr algn="l"/>
            <a:r>
              <a:rPr lang="en-US" sz="2800" b="1">
                <a:solidFill>
                  <a:srgbClr val="000000"/>
                </a:solidFill>
              </a:rPr>
              <a:t>Marine Stratus CTH Over-Estimated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680325" y="4189413"/>
            <a:ext cx="1401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aseline="-25000"/>
              <a:t>MODIS CTH</a:t>
            </a:r>
          </a:p>
          <a:p>
            <a:pPr eaLnBrk="0" hangingPunct="0"/>
            <a:endParaRPr lang="en-US" sz="2400" baseline="-25000"/>
          </a:p>
          <a:p>
            <a:pPr eaLnBrk="0" hangingPunct="0"/>
            <a:r>
              <a:rPr lang="en-US" sz="2400" baseline="-25000"/>
              <a:t>CALIOP CTH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>
            <a:off x="7162800" y="44958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7391400" y="48768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7805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 txBox="1">
            <a:spLocks noGrp="1"/>
          </p:cNvSpPr>
          <p:nvPr/>
        </p:nvSpPr>
        <p:spPr bwMode="auto">
          <a:xfrm>
            <a:off x="4300538" y="6400800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fld id="{7B6DADCD-002D-4246-A83D-2B25DD740937}" type="slidenum">
              <a:rPr lang="en-US" sz="1400" b="1">
                <a:solidFill>
                  <a:srgbClr val="000000"/>
                </a:solidFill>
                <a:ea typeface="ヒラギノ明朝 ProN W3" charset="-128"/>
                <a:cs typeface="Arial" pitchFamily="34" charset="0"/>
                <a:sym typeface="Arial" pitchFamily="34" charset="0"/>
              </a:rPr>
              <a:pPr algn="ctr"/>
              <a:t>35</a:t>
            </a:fld>
            <a:endParaRPr lang="en-US" sz="1400" b="1">
              <a:solidFill>
                <a:srgbClr val="000000"/>
              </a:solidFill>
              <a:ea typeface="ヒラギノ明朝 ProN W3" charset="-128"/>
              <a:cs typeface="Arial" pitchFamily="34" charset="0"/>
              <a:sym typeface="Arial" pitchFamily="34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25291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3"/>
          <p:cNvSpPr>
            <a:spLocks noChangeShapeType="1"/>
          </p:cNvSpPr>
          <p:nvPr/>
        </p:nvSpPr>
        <p:spPr bwMode="auto">
          <a:xfrm>
            <a:off x="1141413" y="2524125"/>
            <a:ext cx="0" cy="3397250"/>
          </a:xfrm>
          <a:prstGeom prst="line">
            <a:avLst/>
          </a:prstGeom>
          <a:noFill/>
          <a:ln w="25400">
            <a:solidFill>
              <a:srgbClr val="FA0B1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4" name="Line 4"/>
          <p:cNvSpPr>
            <a:spLocks noChangeShapeType="1"/>
          </p:cNvSpPr>
          <p:nvPr/>
        </p:nvSpPr>
        <p:spPr bwMode="auto">
          <a:xfrm>
            <a:off x="1246188" y="2590800"/>
            <a:ext cx="715962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5" name="Line 5"/>
          <p:cNvSpPr>
            <a:spLocks noChangeShapeType="1"/>
          </p:cNvSpPr>
          <p:nvPr/>
        </p:nvSpPr>
        <p:spPr bwMode="auto">
          <a:xfrm rot="10800000" flipH="1">
            <a:off x="1154113" y="4343400"/>
            <a:ext cx="560387" cy="457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Rectangle 6"/>
          <p:cNvSpPr>
            <a:spLocks/>
          </p:cNvSpPr>
          <p:nvPr/>
        </p:nvSpPr>
        <p:spPr bwMode="auto">
          <a:xfrm>
            <a:off x="1506538" y="1449388"/>
            <a:ext cx="12271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822325"/>
            <a:r>
              <a:rPr lang="en-US" sz="2900">
                <a:solidFill>
                  <a:srgbClr val="000000"/>
                </a:solidFill>
                <a:latin typeface="Gill Sans" charset="0"/>
                <a:ea typeface="ヒラギノ明朝 ProN W3" charset="-128"/>
              </a:rPr>
              <a:t>Current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00600" y="1446213"/>
            <a:ext cx="4035425" cy="4546600"/>
            <a:chOff x="0" y="13"/>
            <a:chExt cx="2824" cy="3181"/>
          </a:xfrm>
        </p:grpSpPr>
        <p:pic>
          <p:nvPicPr>
            <p:cNvPr id="615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0"/>
              <a:ext cx="2824" cy="2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Rectangle 9"/>
            <p:cNvSpPr>
              <a:spLocks/>
            </p:cNvSpPr>
            <p:nvPr/>
          </p:nvSpPr>
          <p:spPr bwMode="auto">
            <a:xfrm>
              <a:off x="344" y="13"/>
              <a:ext cx="2435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822325"/>
              <a:r>
                <a:rPr lang="en-US" sz="2900">
                  <a:solidFill>
                    <a:srgbClr val="000000"/>
                  </a:solidFill>
                  <a:latin typeface="Gill Sans" charset="0"/>
                  <a:ea typeface="ヒラギノ明朝 ProN W3" charset="-128"/>
                </a:rPr>
                <a:t>Modified (Minnis 1992)</a:t>
              </a:r>
            </a:p>
          </p:txBody>
        </p:sp>
      </p:grpSp>
      <p:sp>
        <p:nvSpPr>
          <p:cNvPr id="184330" name="Line 10"/>
          <p:cNvSpPr>
            <a:spLocks noChangeShapeType="1"/>
          </p:cNvSpPr>
          <p:nvPr/>
        </p:nvSpPr>
        <p:spPr bwMode="auto">
          <a:xfrm rot="10800000" flipH="1">
            <a:off x="6664325" y="4719638"/>
            <a:ext cx="604838" cy="30956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609600"/>
          </a:xfrm>
          <a:ln/>
        </p:spPr>
        <p:txBody>
          <a:bodyPr/>
          <a:lstStyle/>
          <a:p>
            <a:pPr marL="39688"/>
            <a:r>
              <a:rPr lang="en-US" sz="2800" b="1">
                <a:solidFill>
                  <a:srgbClr val="000000"/>
                </a:solidFill>
              </a:rPr>
              <a:t>Marine Stratus Correction for Low Level Inversion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889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1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813" y="684213"/>
            <a:ext cx="7313612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15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1413"/>
            <a:ext cx="7620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" descr="ApparentLapseR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0"/>
          <p:cNvSpPr>
            <a:spLocks/>
          </p:cNvSpPr>
          <p:nvPr/>
        </p:nvSpPr>
        <p:spPr bwMode="auto">
          <a:xfrm>
            <a:off x="1143000" y="6019800"/>
            <a:ext cx="685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The apparent lapse rates are based on 11-micron differences between clear-sky and measured cloud radiances. Regression coefficients are based on latitude, using curve fitting for three different segments as shown above. Coefficients are provided for each month.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4875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13293" cy="114300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Helvetica"/>
                <a:cs typeface="Helvetica"/>
              </a:rPr>
              <a:t>C6 Produces More High CO</a:t>
            </a:r>
            <a:r>
              <a:rPr lang="en-US" sz="2700" b="1" baseline="-25000" dirty="0" smtClean="0">
                <a:latin typeface="Helvetica"/>
                <a:cs typeface="Helvetica"/>
              </a:rPr>
              <a:t>2</a:t>
            </a:r>
            <a:r>
              <a:rPr lang="en-US" sz="2700" b="1" dirty="0" smtClean="0">
                <a:latin typeface="Helvetica"/>
                <a:cs typeface="Helvetica"/>
              </a:rPr>
              <a:t> Slicing and Low IRW Solutions</a:t>
            </a:r>
            <a:br>
              <a:rPr lang="en-US" sz="2700" b="1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caused by spectral shift and cloud phase discriminator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1293" y="838200"/>
            <a:ext cx="457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21166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Collect 5 versus 6 latitudinal distribution of high cloud CO</a:t>
            </a:r>
            <a:r>
              <a:rPr lang="en-US" sz="16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Helvetica"/>
                <a:cs typeface="Helvetica"/>
              </a:rPr>
              <a:t> slicing solutions (from 36/35) and low water cloud IRW solutions for Terra MODIS on 28 August 2006  (in % of all cloudy observations)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2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000"/>
          <a:stretch/>
        </p:blipFill>
        <p:spPr>
          <a:xfrm>
            <a:off x="1371600" y="533400"/>
            <a:ext cx="6400800" cy="568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76200"/>
            <a:ext cx="472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 of High Clouds in the Equatorial Pacific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53859" y="6324600"/>
            <a:ext cx="57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54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862" t="18707" r="34122" b="16231"/>
          <a:stretch>
            <a:fillRect/>
          </a:stretch>
        </p:blipFill>
        <p:spPr bwMode="auto">
          <a:xfrm>
            <a:off x="923925" y="596650"/>
            <a:ext cx="7229475" cy="602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5776913" y="6546850"/>
            <a:ext cx="30924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000"/>
              <a:t>Trenberth et al, BAMS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6200"/>
            <a:ext cx="9155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Clouds are important for understanding the global energy balance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1903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000"/>
          <a:stretch/>
        </p:blipFill>
        <p:spPr>
          <a:xfrm>
            <a:off x="1371600" y="533400"/>
            <a:ext cx="64008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324600"/>
            <a:ext cx="163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CO2 at 13.9 µm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47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000"/>
          <a:stretch/>
        </p:blipFill>
        <p:spPr>
          <a:xfrm>
            <a:off x="1371600" y="530352"/>
            <a:ext cx="64008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(</a:t>
            </a:r>
            <a:r>
              <a:rPr lang="en-US" dirty="0" err="1" smtClean="0"/>
              <a:t>hPa</a:t>
            </a:r>
            <a:r>
              <a:rPr lang="en-US" dirty="0" smtClean="0"/>
              <a:t>) - White 95-125; Red 125-160; Orange 160-190; Yellow 190-225; Aqua 225-260;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Cyan 260-300; Sky 300-330; Blue 330-360; Navy 360-390; Light </a:t>
            </a:r>
            <a:r>
              <a:rPr lang="en-US" dirty="0"/>
              <a:t>Orange </a:t>
            </a:r>
            <a:r>
              <a:rPr lang="en-US" dirty="0" smtClean="0"/>
              <a:t>390-440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-4465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C5 CTP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00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000"/>
          <a:stretch/>
        </p:blipFill>
        <p:spPr>
          <a:xfrm>
            <a:off x="1371600" y="530352"/>
            <a:ext cx="6398514" cy="5687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-4465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C6 CTP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248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(</a:t>
            </a:r>
            <a:r>
              <a:rPr lang="en-US" dirty="0" err="1" smtClean="0"/>
              <a:t>hPa</a:t>
            </a:r>
            <a:r>
              <a:rPr lang="en-US" dirty="0" smtClean="0"/>
              <a:t>) - White 95-125; Red 125-160; Orange 160-190; Yellow 190-225; Aqua 225-260;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Cyan 260-300; Sky 300-330; Blue 330-360; Navy 360-390; Light </a:t>
            </a:r>
            <a:r>
              <a:rPr lang="en-US" dirty="0"/>
              <a:t>Orange </a:t>
            </a:r>
            <a:r>
              <a:rPr lang="en-US" dirty="0" smtClean="0"/>
              <a:t>390-440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94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000"/>
          <a:stretch/>
        </p:blipFill>
        <p:spPr>
          <a:xfrm>
            <a:off x="1371600" y="530352"/>
            <a:ext cx="6398514" cy="5687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25636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White</a:t>
            </a:r>
            <a:r>
              <a:rPr lang="en-US" dirty="0"/>
              <a:t> </a:t>
            </a:r>
            <a:r>
              <a:rPr lang="en-US" dirty="0" smtClean="0"/>
              <a:t>0.9-1.0; Green 0.8-0.9; Sky 0.7-0.8; Cyan 0.6-0.7; Aqua 0.5-0.6; </a:t>
            </a:r>
          </a:p>
          <a:p>
            <a:r>
              <a:rPr lang="en-US" dirty="0" smtClean="0"/>
              <a:t>Red 0.3-0.5; Magenta</a:t>
            </a:r>
            <a:r>
              <a:rPr lang="en-US" dirty="0"/>
              <a:t> </a:t>
            </a:r>
            <a:r>
              <a:rPr lang="en-US" dirty="0" smtClean="0"/>
              <a:t>0.2-0.3; Orange 0.1-0.2, Yellow 0.0-0.1; Navy</a:t>
            </a:r>
            <a:r>
              <a:rPr lang="en-US" dirty="0"/>
              <a:t> </a:t>
            </a:r>
            <a:r>
              <a:rPr lang="en-US" dirty="0" smtClean="0"/>
              <a:t>Clear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-4465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C5 ECA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6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0000"/>
          <a:stretch/>
        </p:blipFill>
        <p:spPr>
          <a:xfrm>
            <a:off x="1371600" y="530352"/>
            <a:ext cx="6398514" cy="5687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25636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White</a:t>
            </a:r>
            <a:r>
              <a:rPr lang="en-US" dirty="0"/>
              <a:t> </a:t>
            </a:r>
            <a:r>
              <a:rPr lang="en-US" dirty="0" smtClean="0"/>
              <a:t>0.9-1.0; Green 0.8-0.9; Sky 0.7-0.8; Cyan 0.6-0.7; Aqua 0.5-0.6; </a:t>
            </a:r>
          </a:p>
          <a:p>
            <a:r>
              <a:rPr lang="en-US" dirty="0" smtClean="0"/>
              <a:t>Red 0.3-0.5; Magenta</a:t>
            </a:r>
            <a:r>
              <a:rPr lang="en-US" dirty="0"/>
              <a:t> </a:t>
            </a:r>
            <a:r>
              <a:rPr lang="en-US" dirty="0" smtClean="0"/>
              <a:t>0.2-0.3; Orange 0.1-0.2, Yellow 0.0-0.1; Navy</a:t>
            </a:r>
            <a:r>
              <a:rPr lang="en-US" dirty="0"/>
              <a:t> </a:t>
            </a:r>
            <a:r>
              <a:rPr lang="en-US" dirty="0" smtClean="0"/>
              <a:t>Clear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-4465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C6 ECA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84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840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Comparisons with CALIOP Confirm C6 Improvements</a:t>
            </a:r>
            <a:endParaRPr lang="en-US" sz="2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533400"/>
            <a:ext cx="854392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2373868"/>
            <a:ext cx="1355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Aqua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August 2006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06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891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-31750" y="15875"/>
          <a:ext cx="4648200" cy="3414713"/>
        </p:xfrm>
        <a:graphic>
          <a:graphicData uri="http://schemas.openxmlformats.org/presentationml/2006/ole">
            <p:oleObj spid="_x0000_s6274" name="Slide" r:id="rId3" imgW="4572000" imgH="3429000" progId="">
              <p:embed/>
            </p:oleObj>
          </a:graphicData>
        </a:graphic>
      </p:graphicFrame>
      <p:pic>
        <p:nvPicPr>
          <p:cNvPr id="38916" name="Picture 4" descr="MODIS_CALIPSO_CTHdiff_GlobalT10_DA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333" t="3334" r="18333" b="7777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248400" y="37338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6026150" y="3798888"/>
            <a:ext cx="1241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Collect 5</a:t>
            </a:r>
          </a:p>
        </p:txBody>
      </p:sp>
      <p:graphicFrame>
        <p:nvGraphicFramePr>
          <p:cNvPr id="38919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3371850"/>
          <a:ext cx="4648200" cy="3486150"/>
        </p:xfrm>
        <a:graphic>
          <a:graphicData uri="http://schemas.openxmlformats.org/presentationml/2006/ole">
            <p:oleObj spid="_x0000_s6275" name="Slide" r:id="rId5" imgW="4572000" imgH="3429000" progId="">
              <p:embed/>
            </p:oleObj>
          </a:graphicData>
        </a:graphic>
      </p:graphicFrame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6324600" y="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438900" y="1524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 smtClean="0"/>
              <a:t>Collect 6</a:t>
            </a:r>
            <a:endParaRPr lang="en-US" b="1" dirty="0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3962400" y="-34925"/>
            <a:ext cx="914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924300" y="-1588"/>
            <a:ext cx="6351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 smtClean="0"/>
              <a:t>Collect 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1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0BC42-FE14-4ADC-A466-59322ADABF5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29295"/>
            <a:ext cx="70866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142122" y="2057400"/>
            <a:ext cx="1258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</a:rPr>
              <a:t>MODIS value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4495800" y="2395954"/>
            <a:ext cx="990600" cy="6944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 rot="16200000">
            <a:off x="3071019" y="3786982"/>
            <a:ext cx="2058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</a:rPr>
              <a:t>Required CALIPSO emissivity threshold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0" y="7620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By matching the Aqua MODIS high cloud amount values to CALIPSO’s curve of high cloud amount versus cloud emissivity, we can determine the sensitivity of MODIS to cloud emissivity. 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594360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</a:rPr>
              <a:t>For the Tropics in August 2006, the MODIS high cloud amounts are about </a:t>
            </a:r>
            <a:r>
              <a:rPr lang="en-US" i="1" dirty="0" smtClean="0">
                <a:solidFill>
                  <a:prstClr val="black"/>
                </a:solidFill>
              </a:rPr>
              <a:t>0.32.  </a:t>
            </a:r>
            <a:r>
              <a:rPr lang="en-US" i="1" dirty="0">
                <a:solidFill>
                  <a:prstClr val="black"/>
                </a:solidFill>
              </a:rPr>
              <a:t>This gives a cloud emissivity limit of about </a:t>
            </a:r>
            <a:r>
              <a:rPr lang="en-US" i="1" dirty="0" smtClean="0">
                <a:solidFill>
                  <a:prstClr val="black"/>
                </a:solidFill>
              </a:rPr>
              <a:t>0.3.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CALIOP Estimates MODIS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Thin Cloud Sensitivity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19600" y="3157450"/>
            <a:ext cx="0" cy="19827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14750" y="3124200"/>
            <a:ext cx="137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81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latin typeface="Helvetica"/>
                <a:cs typeface="Helvetica"/>
              </a:rPr>
              <a:t>Global Distribution of C5 minus C6 CTP Differences</a:t>
            </a:r>
            <a:r>
              <a:rPr lang="en-US" sz="5400" b="1" dirty="0" smtClean="0">
                <a:latin typeface="Helvetica"/>
                <a:cs typeface="Helvetica"/>
              </a:rPr>
              <a:t/>
            </a:r>
            <a:br>
              <a:rPr lang="en-US" sz="5400" b="1" dirty="0" smtClean="0">
                <a:latin typeface="Helvetica"/>
                <a:cs typeface="Helvetica"/>
              </a:rPr>
            </a:br>
            <a:r>
              <a:rPr lang="en-US" sz="1800" dirty="0" smtClean="0">
                <a:latin typeface="Helvetica"/>
                <a:cs typeface="Helvetica"/>
              </a:rPr>
              <a:t>CTPs from Aqua C5 and C6 for August and November 2012 have been compared using the Space-Time-Grid software (Smith et al. JAMC 2013). More </a:t>
            </a:r>
            <a:r>
              <a:rPr lang="en-US" sz="1800" dirty="0" err="1" smtClean="0">
                <a:latin typeface="Helvetica"/>
                <a:cs typeface="Helvetica"/>
              </a:rPr>
              <a:t>transmissive</a:t>
            </a:r>
            <a:r>
              <a:rPr lang="en-US" sz="1800" dirty="0" smtClean="0">
                <a:latin typeface="Helvetica"/>
                <a:cs typeface="Helvetica"/>
              </a:rPr>
              <a:t> cirrus are being reported as high cloud both day and night. C6 high cloud CTPs in mid-latitude oceans have decreased by ~50 </a:t>
            </a:r>
            <a:r>
              <a:rPr lang="en-US" sz="1800" dirty="0" err="1" smtClean="0">
                <a:latin typeface="Helvetica"/>
                <a:cs typeface="Helvetica"/>
              </a:rPr>
              <a:t>hPa</a:t>
            </a:r>
            <a:r>
              <a:rPr lang="en-US" sz="1800" dirty="0" smtClean="0">
                <a:latin typeface="Helvetica"/>
                <a:cs typeface="Helvetica"/>
              </a:rPr>
              <a:t>. C6 low marine stratus CTPs have increased by ~150 </a:t>
            </a:r>
            <a:r>
              <a:rPr lang="en-US" sz="1800" dirty="0" err="1" smtClean="0">
                <a:latin typeface="Helvetica"/>
                <a:cs typeface="Helvetica"/>
              </a:rPr>
              <a:t>hPa</a:t>
            </a:r>
            <a:r>
              <a:rPr lang="en-US" sz="1800" dirty="0" smtClean="0">
                <a:latin typeface="Helvetica"/>
                <a:cs typeface="Helvetica"/>
              </a:rPr>
              <a:t>. C5 to C6 adjustments vary seasonally.</a:t>
            </a:r>
            <a:br>
              <a:rPr lang="en-US" sz="1800" dirty="0" smtClean="0">
                <a:latin typeface="Helvetica"/>
                <a:cs typeface="Helvetica"/>
              </a:rPr>
            </a:br>
            <a:endParaRPr lang="en-US" sz="1800" dirty="0"/>
          </a:p>
        </p:txBody>
      </p:sp>
      <p:pic>
        <p:nvPicPr>
          <p:cNvPr id="4" name="Picture 2" descr="C:\PaulMenzel\2q13\MODIS C5vsC6\MODIS_C5C6_comparisons\modis5_minus_modis6_nght_Aug2012_highCT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72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aulMenzel\2q13\MODIS C5vsC6\MODIS_C5C6_comparisons\modis5_minus_modis6_nght_Aug2012_lowCT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aulMenzel\2q13\MODIS C5vsC6\MODIS_C5C6_comparisons\modis5_minus_modis6_day_Nov2012_highCT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13" y="4114800"/>
            <a:ext cx="45958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PaulMenzel\2q13\MODIS C5vsC6\MODIS_C5C6_comparisons\modis5_minus_modis6_day_Nov2012_lowCT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093" y="4114800"/>
            <a:ext cx="458390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57200" y="4038600"/>
            <a:ext cx="838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86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latin typeface="Helvetica"/>
                <a:cs typeface="Helvetica"/>
              </a:rPr>
              <a:t>With C6, Vertical Distribution of Terra and Aqua Clouds Comes Into Agreement</a:t>
            </a:r>
            <a:r>
              <a:rPr lang="en-US" sz="3100" dirty="0" smtClean="0">
                <a:latin typeface="Helvetica"/>
                <a:cs typeface="Helvetica"/>
              </a:rPr>
              <a:t/>
            </a:r>
            <a:br>
              <a:rPr lang="en-US" sz="3100" dirty="0" smtClean="0">
                <a:latin typeface="Helvetica"/>
                <a:cs typeface="Helvetica"/>
              </a:rPr>
            </a:br>
            <a:r>
              <a:rPr lang="en-US" sz="2000" dirty="0" smtClean="0">
                <a:latin typeface="Helvetica"/>
                <a:cs typeface="Helvetica"/>
              </a:rPr>
              <a:t>Vertical distribution of clouds in latitude bands (90S-20S, 20˚S-20˚N, and 20˚N–90˚N) for 28 August 2006 show closer agreement for Terra and Aqua with C6 algorithm changes. </a:t>
            </a:r>
            <a:br>
              <a:rPr lang="en-US" sz="2000" dirty="0" smtClean="0">
                <a:latin typeface="Helvetica"/>
                <a:cs typeface="Helvetica"/>
              </a:rPr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76400" y="6488668"/>
            <a:ext cx="798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Terra C5 (left) &amp; C6 (middle) along with Aqua C6 (right) results for 90˚S-20˚S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1"/>
            <a:ext cx="3048000" cy="49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3124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2" y="1600200"/>
            <a:ext cx="305368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97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7630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Studying Clouds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2400" dirty="0"/>
          </a:p>
          <a:p>
            <a:pPr eaLnBrk="0" hangingPunct="0"/>
            <a:r>
              <a:rPr lang="en-US" sz="2400" dirty="0"/>
              <a:t>clouds are a strong modulator of shortwave and </a:t>
            </a:r>
            <a:r>
              <a:rPr lang="en-US" sz="2400" dirty="0" err="1"/>
              <a:t>longwave</a:t>
            </a:r>
            <a:r>
              <a:rPr lang="en-US" sz="2400" dirty="0"/>
              <a:t>; their effect on global </a:t>
            </a:r>
            <a:r>
              <a:rPr lang="en-US" sz="2400" dirty="0" err="1"/>
              <a:t>radiative</a:t>
            </a:r>
            <a:r>
              <a:rPr lang="en-US" sz="2400" dirty="0"/>
              <a:t> processes is large</a:t>
            </a:r>
          </a:p>
          <a:p>
            <a:pPr eaLnBrk="0" hangingPunct="0"/>
            <a:r>
              <a:rPr lang="en-US" sz="1800" dirty="0"/>
              <a:t>  (1% change in global cloud cover equivalent to about 4% change in CO2 concentration)</a:t>
            </a:r>
          </a:p>
          <a:p>
            <a:pPr eaLnBrk="0" hangingPunct="0">
              <a:lnSpc>
                <a:spcPct val="75000"/>
              </a:lnSpc>
            </a:pPr>
            <a:endParaRPr lang="en-US" sz="2400" dirty="0"/>
          </a:p>
          <a:p>
            <a:pPr eaLnBrk="0" hangingPunct="0"/>
            <a:r>
              <a:rPr lang="en-US" sz="2400" dirty="0"/>
              <a:t>accurate determination of global cloud cover has been elusive</a:t>
            </a:r>
          </a:p>
          <a:p>
            <a:pPr eaLnBrk="0" hangingPunct="0"/>
            <a:r>
              <a:rPr lang="en-US" sz="1800" dirty="0"/>
              <a:t>  (semi transparent clouds often underestimated by 10%)</a:t>
            </a:r>
          </a:p>
          <a:p>
            <a:pPr eaLnBrk="0" hangingPunct="0">
              <a:lnSpc>
                <a:spcPct val="75000"/>
              </a:lnSpc>
            </a:pPr>
            <a:endParaRPr lang="en-US" sz="2400" dirty="0"/>
          </a:p>
          <a:p>
            <a:pPr eaLnBrk="0" hangingPunct="0"/>
            <a:r>
              <a:rPr lang="en-US" sz="2400" dirty="0"/>
              <a:t>global climate change models need accurate estimation of cloud cover, </a:t>
            </a:r>
            <a:r>
              <a:rPr lang="en-US" sz="2400" dirty="0" smtClean="0"/>
              <a:t>height</a:t>
            </a:r>
            <a:r>
              <a:rPr lang="en-US" sz="2400" dirty="0"/>
              <a:t>, emissivity, thermodynamic state, particle size</a:t>
            </a:r>
          </a:p>
          <a:p>
            <a:pPr eaLnBrk="0" hangingPunct="0"/>
            <a:r>
              <a:rPr lang="en-US" sz="1800" dirty="0"/>
              <a:t>  (high/low clouds give positive/negative feedback to greenhouse effect, and </a:t>
            </a:r>
          </a:p>
          <a:p>
            <a:pPr eaLnBrk="0" hangingPunct="0"/>
            <a:r>
              <a:rPr lang="en-US" sz="1800" dirty="0"/>
              <a:t>    higher albedo from anthropogenic aerosols may be negative feedback)</a:t>
            </a:r>
          </a:p>
          <a:p>
            <a:pPr eaLnBrk="0" hangingPunct="0"/>
            <a:endParaRPr lang="en-US" sz="2400" dirty="0"/>
          </a:p>
          <a:p>
            <a:pPr eaLnBrk="0" hangingPunct="0"/>
            <a:r>
              <a:rPr lang="en-US" sz="2400" dirty="0"/>
              <a:t>there is a need for consistent long term observation records to </a:t>
            </a:r>
            <a:r>
              <a:rPr lang="en-US" sz="2400" dirty="0" smtClean="0"/>
              <a:t>enable better </a:t>
            </a:r>
            <a:r>
              <a:rPr lang="en-US" sz="2400" dirty="0"/>
              <a:t>characterization of weather and climate variability</a:t>
            </a:r>
          </a:p>
          <a:p>
            <a:pPr eaLnBrk="0" hangingPunct="0"/>
            <a:r>
              <a:rPr lang="en-US" sz="1800" dirty="0"/>
              <a:t>  (ISSCP is a good start)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926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7630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Summary of Changes for Collect 6 (MOD06CT &amp; MYD06CT)</a:t>
            </a:r>
          </a:p>
          <a:p>
            <a:pPr algn="ctr">
              <a:lnSpc>
                <a:spcPct val="50000"/>
              </a:lnSpc>
            </a:pPr>
            <a:endParaRPr lang="en-US" sz="2400" b="1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Lower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"noise" thresholds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(clear minus cloudy radiances required to indicate cloud presence in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bands) enabling more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slicing solutions for high thin clouds. 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Implement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r>
              <a:rPr lang="en-US" sz="2000" b="1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 spectral band shifts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suggested by Tobin et al. (JGR 2006) for Terra and Aqua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MODIS.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Adjust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ozone profile between 10 and 100 </a:t>
            </a:r>
            <a:r>
              <a:rPr lang="en-US" sz="2000" b="1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to GDAS values instead of using climatology (so that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radiances influenced by 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profiles are calculated correctly). 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Incorporate sinusoidal CO2 increase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Prohibit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r>
              <a:rPr lang="en-US" sz="2000" b="1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 slicing solutions for water clouds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; use only IRW solution.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Avoid IRW solutions for ice clouds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; use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slicing whenever possible. </a:t>
            </a: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Restrict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CO</a:t>
            </a:r>
            <a:r>
              <a:rPr lang="en-US" sz="2000" b="1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solution to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the appropriate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part </a:t>
            </a: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of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troposphere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(determined by CO</a:t>
            </a:r>
            <a:r>
              <a:rPr lang="en-US" sz="2000" baseline="-25000" dirty="0">
                <a:solidFill>
                  <a:prstClr val="black"/>
                </a:solidFill>
                <a:latin typeface="Helvetica"/>
                <a:cs typeface="Helvetica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band weighting functions so 36/35 &lt; 450 </a:t>
            </a:r>
            <a:r>
              <a:rPr lang="en-US" sz="2000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, 35/34 &lt; 550 </a:t>
            </a:r>
            <a:r>
              <a:rPr lang="en-US" sz="2000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, and 34/33 &lt; 650 </a:t>
            </a:r>
            <a:r>
              <a:rPr lang="en-US" sz="2000" dirty="0" err="1">
                <a:solidFill>
                  <a:prstClr val="black"/>
                </a:solidFill>
                <a:latin typeface="Helvetica"/>
                <a:cs typeface="Helvetica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). </a:t>
            </a:r>
            <a:endParaRPr lang="en-US" sz="2000" dirty="0" smtClean="0">
              <a:solidFill>
                <a:prstClr val="black"/>
              </a:solidFill>
              <a:latin typeface="Helvetica"/>
              <a:cs typeface="Helvetica"/>
            </a:endParaRPr>
          </a:p>
          <a:p>
            <a:pPr marL="457200" indent="-457200"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Implement marine stratus improvement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where a constant lapse rate is assumed in low level inversions according to latitude region.</a:t>
            </a:r>
          </a:p>
          <a:p>
            <a:pPr marL="457200" indent="-4572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Add Upper Troposphere / Lower Stratosphere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Flag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Helvetica"/>
                <a:cs typeface="Helvetica"/>
              </a:rPr>
              <a:t>Use Beta-ratios to determine cloud phase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010400" y="6212375"/>
            <a:ext cx="11430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32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7"/>
          <p:cNvSpPr>
            <a:spLocks noChangeShapeType="1"/>
          </p:cNvSpPr>
          <p:nvPr/>
        </p:nvSpPr>
        <p:spPr bwMode="auto">
          <a:xfrm flipH="1" flipV="1">
            <a:off x="1771650" y="3790950"/>
            <a:ext cx="25146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7" name="Line 8"/>
          <p:cNvSpPr>
            <a:spLocks noChangeShapeType="1"/>
          </p:cNvSpPr>
          <p:nvPr/>
        </p:nvSpPr>
        <p:spPr bwMode="auto">
          <a:xfrm flipV="1">
            <a:off x="1752600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8" name="Line 9"/>
          <p:cNvSpPr>
            <a:spLocks noChangeShapeType="1"/>
          </p:cNvSpPr>
          <p:nvPr/>
        </p:nvSpPr>
        <p:spPr bwMode="auto">
          <a:xfrm flipV="1">
            <a:off x="1752600" y="1219200"/>
            <a:ext cx="2362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9" name="Line 10"/>
          <p:cNvSpPr>
            <a:spLocks noChangeShapeType="1"/>
          </p:cNvSpPr>
          <p:nvPr/>
        </p:nvSpPr>
        <p:spPr bwMode="auto">
          <a:xfrm flipV="1">
            <a:off x="685800" y="5334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Line 11"/>
          <p:cNvSpPr>
            <a:spLocks noChangeShapeType="1"/>
          </p:cNvSpPr>
          <p:nvPr/>
        </p:nvSpPr>
        <p:spPr bwMode="auto">
          <a:xfrm>
            <a:off x="685800" y="61722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288925" y="44450"/>
            <a:ext cx="43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P</a:t>
            </a:r>
          </a:p>
        </p:txBody>
      </p:sp>
      <p:sp>
        <p:nvSpPr>
          <p:cNvPr id="67592" name="Text Box 13"/>
          <p:cNvSpPr txBox="1">
            <a:spLocks noChangeArrowheads="1"/>
          </p:cNvSpPr>
          <p:nvPr/>
        </p:nvSpPr>
        <p:spPr bwMode="auto">
          <a:xfrm>
            <a:off x="5318125" y="5988050"/>
            <a:ext cx="46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T</a:t>
            </a:r>
          </a:p>
        </p:txBody>
      </p:sp>
      <p:sp>
        <p:nvSpPr>
          <p:cNvPr id="67593" name="Oval 14"/>
          <p:cNvSpPr>
            <a:spLocks noChangeArrowheads="1"/>
          </p:cNvSpPr>
          <p:nvPr/>
        </p:nvSpPr>
        <p:spPr bwMode="auto">
          <a:xfrm>
            <a:off x="2209800" y="3429000"/>
            <a:ext cx="2590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4" name="Text Box 17"/>
          <p:cNvSpPr txBox="1">
            <a:spLocks noChangeArrowheads="1"/>
          </p:cNvSpPr>
          <p:nvPr/>
        </p:nvSpPr>
        <p:spPr bwMode="auto">
          <a:xfrm>
            <a:off x="2971800" y="1908175"/>
            <a:ext cx="14795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x x x x x x</a:t>
            </a:r>
          </a:p>
          <a:p>
            <a:pPr eaLnBrk="1" hangingPunct="1"/>
            <a:r>
              <a:rPr lang="en-US" sz="2400"/>
              <a:t> x x x x x </a:t>
            </a:r>
          </a:p>
          <a:p>
            <a:pPr eaLnBrk="1" hangingPunct="1"/>
            <a:endParaRPr lang="en-US" sz="2400"/>
          </a:p>
        </p:txBody>
      </p:sp>
      <p:sp>
        <p:nvSpPr>
          <p:cNvPr id="67595" name="Text Box 18"/>
          <p:cNvSpPr txBox="1">
            <a:spLocks noChangeArrowheads="1"/>
          </p:cNvSpPr>
          <p:nvPr/>
        </p:nvSpPr>
        <p:spPr bwMode="auto">
          <a:xfrm>
            <a:off x="4856163" y="1952625"/>
            <a:ext cx="1677987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CO</a:t>
            </a:r>
            <a:r>
              <a:rPr lang="en-US" sz="2400" baseline="-25000"/>
              <a:t>2</a:t>
            </a:r>
          </a:p>
          <a:p>
            <a:pPr eaLnBrk="1" hangingPunct="1"/>
            <a:r>
              <a:rPr lang="en-US" sz="2400"/>
              <a:t>above cloud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Cloud</a:t>
            </a:r>
          </a:p>
        </p:txBody>
      </p:sp>
      <p:sp>
        <p:nvSpPr>
          <p:cNvPr id="67596" name="Line 20"/>
          <p:cNvSpPr>
            <a:spLocks noChangeShapeType="1"/>
          </p:cNvSpPr>
          <p:nvPr/>
        </p:nvSpPr>
        <p:spPr bwMode="auto">
          <a:xfrm flipH="1">
            <a:off x="7162800" y="24384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7" name="Line 21"/>
          <p:cNvSpPr>
            <a:spLocks noChangeShapeType="1"/>
          </p:cNvSpPr>
          <p:nvPr/>
        </p:nvSpPr>
        <p:spPr bwMode="auto">
          <a:xfrm flipH="1">
            <a:off x="7162800" y="35814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8" name="Text Box 22"/>
          <p:cNvSpPr txBox="1">
            <a:spLocks noChangeArrowheads="1"/>
          </p:cNvSpPr>
          <p:nvPr/>
        </p:nvSpPr>
        <p:spPr bwMode="auto">
          <a:xfrm>
            <a:off x="7375525" y="1935163"/>
            <a:ext cx="11160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/>
              <a:t>BT13.9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>BT13.3</a:t>
            </a:r>
          </a:p>
        </p:txBody>
      </p:sp>
      <p:sp>
        <p:nvSpPr>
          <p:cNvPr id="67599" name="TextBox 1"/>
          <p:cNvSpPr txBox="1">
            <a:spLocks noChangeArrowheads="1"/>
          </p:cNvSpPr>
          <p:nvPr/>
        </p:nvSpPr>
        <p:spPr bwMode="auto">
          <a:xfrm>
            <a:off x="3592880" y="76200"/>
            <a:ext cx="50177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/>
              <a:t>UT/LS Cloud </a:t>
            </a:r>
            <a:r>
              <a:rPr lang="en-US" sz="2800" b="1" dirty="0" smtClean="0"/>
              <a:t>Flag </a:t>
            </a:r>
          </a:p>
          <a:p>
            <a:pPr eaLnBrk="1" hangingPunct="1"/>
            <a:r>
              <a:rPr lang="en-US" sz="2800" b="1" dirty="0" smtClean="0"/>
              <a:t>indicated when </a:t>
            </a:r>
            <a:r>
              <a:rPr lang="en-US" sz="2800" b="1" dirty="0"/>
              <a:t>BT13.9&gt;BT13.3</a:t>
            </a:r>
          </a:p>
        </p:txBody>
      </p:sp>
      <p:sp>
        <p:nvSpPr>
          <p:cNvPr id="67600" name="TextBox 1"/>
          <p:cNvSpPr txBox="1">
            <a:spLocks noChangeArrowheads="1"/>
          </p:cNvSpPr>
          <p:nvPr/>
        </p:nvSpPr>
        <p:spPr bwMode="auto">
          <a:xfrm>
            <a:off x="6151563" y="4775200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/>
              <a:t>Can also use </a:t>
            </a:r>
          </a:p>
          <a:p>
            <a:pPr algn="ctr" eaLnBrk="1" hangingPunct="1"/>
            <a:r>
              <a:rPr lang="en-US" sz="2000"/>
              <a:t>WV above cloud when  </a:t>
            </a:r>
          </a:p>
          <a:p>
            <a:pPr algn="ctr" eaLnBrk="1" hangingPunct="1"/>
            <a:r>
              <a:rPr lang="en-US" sz="2000"/>
              <a:t>BTWV&gt;BTIRW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00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TD_figu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304800" y="457200"/>
            <a:ext cx="8153400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77294" y="2286000"/>
            <a:ext cx="2268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If BT13.9-13.3) &gt; 0.5 C</a:t>
            </a:r>
          </a:p>
          <a:p>
            <a:pPr algn="ctr"/>
            <a:r>
              <a:rPr lang="en-US" b="1" dirty="0" smtClean="0"/>
              <a:t>then</a:t>
            </a:r>
            <a:endParaRPr lang="en-US" b="1" dirty="0"/>
          </a:p>
          <a:p>
            <a:pPr algn="ctr"/>
            <a:r>
              <a:rPr lang="en-US" b="1" dirty="0" smtClean="0"/>
              <a:t>87%  of </a:t>
            </a:r>
            <a:r>
              <a:rPr lang="en-US" b="1" dirty="0" err="1" smtClean="0"/>
              <a:t>obs</a:t>
            </a:r>
            <a:endParaRPr lang="en-US" b="1" dirty="0" smtClean="0"/>
          </a:p>
          <a:p>
            <a:pPr algn="ctr"/>
            <a:r>
              <a:rPr lang="en-US" b="1" dirty="0" smtClean="0"/>
              <a:t>within 2 km </a:t>
            </a:r>
          </a:p>
          <a:p>
            <a:pPr algn="ctr"/>
            <a:r>
              <a:rPr lang="en-US" b="1" dirty="0" smtClean="0"/>
              <a:t>of </a:t>
            </a:r>
            <a:r>
              <a:rPr lang="en-US" b="1" dirty="0" err="1" smtClean="0"/>
              <a:t>tropopause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20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UTLS Clouds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(flagged in red)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PaulMenzel\3q11\MODIS 1km CTP paper\StratosphericClou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1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0"/>
          <p:cNvSpPr>
            <a:spLocks/>
          </p:cNvSpPr>
          <p:nvPr/>
        </p:nvSpPr>
        <p:spPr bwMode="auto">
          <a:xfrm>
            <a:off x="1106275" y="177225"/>
            <a:ext cx="701653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Comic Sans MS" pitchFamily="66" charset="0"/>
              </a:rPr>
              <a:t>IR Phase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Comic Sans MS" pitchFamily="66" charset="0"/>
              </a:rPr>
              <a:t>Modifications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  <a:sym typeface="Comic Sans MS" pitchFamily="66" charset="0"/>
            </a:endParaRPr>
          </a:p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Comic Sans MS" pitchFamily="66" charset="0"/>
              </a:rPr>
              <a:t>  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Comic Sans MS" pitchFamily="66" charset="0"/>
              </a:rPr>
              <a:t>Bryan A. Baum, Richard Frey, and Andrew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Comic Sans MS" pitchFamily="66" charset="0"/>
              </a:rPr>
              <a:t>Heidinger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  <a:sym typeface="Comic Sans MS" pitchFamily="66" charset="0"/>
            </a:endParaRPr>
          </a:p>
        </p:txBody>
      </p:sp>
      <p:sp>
        <p:nvSpPr>
          <p:cNvPr id="19459" name="Rectangle 40"/>
          <p:cNvSpPr>
            <a:spLocks/>
          </p:cNvSpPr>
          <p:nvPr/>
        </p:nvSpPr>
        <p:spPr bwMode="auto">
          <a:xfrm>
            <a:off x="381000" y="1247775"/>
            <a:ext cx="84582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Collection 5: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- Based on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8.5/11-µm BTs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and their differences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- Provided at 5-km resolution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Collection 6: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Supplement BT/BTD tests with emissivity ratios (</a:t>
            </a:r>
            <a:r>
              <a:rPr lang="en-US" sz="2000" dirty="0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ratio)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</a:t>
            </a:r>
            <a:r>
              <a:rPr lang="en-US" sz="2000" dirty="0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ratios are based on 7.3, 8.5, 11,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12-µm bands</a:t>
            </a:r>
            <a:endParaRPr lang="en-US" sz="20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Use of </a:t>
            </a:r>
            <a:r>
              <a:rPr lang="en-US" sz="2000" dirty="0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ratio mitigates influence of the surface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Approach imposes new requirements: 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	- clear-sky radiances, which implies knowledge of…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	- atmospheric profiles, surface emissivity, and a fast RT model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This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approach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can be implemented for only the 1-km products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5049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0"/>
          <p:cNvSpPr>
            <a:spLocks/>
          </p:cNvSpPr>
          <p:nvPr/>
        </p:nvSpPr>
        <p:spPr bwMode="auto">
          <a:xfrm>
            <a:off x="914400" y="533400"/>
            <a:ext cx="619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The Beta ratio is based on cloud emissivity profiles</a:t>
            </a:r>
          </a:p>
        </p:txBody>
      </p:sp>
      <p:sp>
        <p:nvSpPr>
          <p:cNvPr id="20483" name="Rectangle 40"/>
          <p:cNvSpPr>
            <a:spLocks/>
          </p:cNvSpPr>
          <p:nvPr/>
        </p:nvSpPr>
        <p:spPr bwMode="auto">
          <a:xfrm>
            <a:off x="838200" y="1219200"/>
            <a:ext cx="55800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 cloud emissivity profile for a single band: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 =                (I-</a:t>
            </a:r>
            <a:r>
              <a:rPr lang="en-US" sz="2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20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clr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)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       –––––––––––––––––––––––––––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      [</a:t>
            </a:r>
            <a:r>
              <a:rPr lang="en-US" sz="2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20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ac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 + </a:t>
            </a:r>
            <a:r>
              <a:rPr lang="en-US" sz="2000" dirty="0" err="1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T</a:t>
            </a:r>
            <a:r>
              <a:rPr lang="en-US" sz="20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ac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</a:t>
            </a:r>
            <a:r>
              <a:rPr lang="en-US" sz="2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20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bb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 – </a:t>
            </a:r>
            <a:r>
              <a:rPr lang="en-US" sz="2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20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clr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)]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where 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clr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= clear-sky radiance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ac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 = above cloud emission at pressure p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I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bb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 = TOA radiance for opaque cloud at pressure p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T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ac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(p)= above cloud transmission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b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x,y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 =  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ln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[1-</a:t>
            </a:r>
            <a:r>
              <a:rPr lang="en-US" sz="1600" dirty="0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e</a:t>
            </a:r>
            <a:r>
              <a:rPr lang="en-US" sz="1600" baseline="-25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c,y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(p)]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         ––––––––––––––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             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ln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[1-</a:t>
            </a:r>
            <a:r>
              <a:rPr lang="en-US" sz="1600" dirty="0">
                <a:solidFill>
                  <a:srgbClr val="000000"/>
                </a:solidFill>
                <a:latin typeface="Symbol Proportional BT" charset="2"/>
                <a:ea typeface="ＭＳ Ｐゴシック" pitchFamily="34" charset="-128"/>
                <a:sym typeface="Comic Sans MS" pitchFamily="66" charset="0"/>
              </a:rPr>
              <a:t>e</a:t>
            </a:r>
            <a:r>
              <a:rPr lang="en-US" sz="1600" baseline="-250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c,x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(p)]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sym typeface="Comic Sans MS" pitchFamily="66" charset="0"/>
            </a:endParaRP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where x and y are two channels used to compute the ratio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7800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95400"/>
            <a:ext cx="8229600" cy="2819400"/>
          </a:xfr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9688" indent="0" eaLnBrk="1" hangingPunct="1">
              <a:buFont typeface="Times New Roman" pitchFamily="18" charset="0"/>
              <a:buNone/>
            </a:pPr>
            <a:r>
              <a:rPr lang="en-US" sz="2400" dirty="0" smtClean="0">
                <a:latin typeface="Comic Sans MS" pitchFamily="66" charset="0"/>
              </a:rPr>
              <a:t>8.5/11: has the most sensitivity to cloud phase</a:t>
            </a:r>
          </a:p>
          <a:p>
            <a:pPr marL="39688" indent="0" eaLnBrk="1" hangingPunct="1">
              <a:buFont typeface="Times New Roman" pitchFamily="18" charset="0"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39688" indent="0" eaLnBrk="1" hangingPunct="1">
              <a:buFont typeface="Times New Roman" pitchFamily="18" charset="0"/>
              <a:buNone/>
            </a:pPr>
            <a:r>
              <a:rPr lang="en-US" sz="2400" dirty="0" smtClean="0">
                <a:latin typeface="Comic Sans MS" pitchFamily="66" charset="0"/>
              </a:rPr>
              <a:t>11/12: sensitive to cloud opacity; implementation of this pair helps with optically thin clouds (improves phase discrimination for thin cirrus)</a:t>
            </a:r>
          </a:p>
          <a:p>
            <a:pPr marL="39688" indent="0" eaLnBrk="1" hangingPunct="1">
              <a:buFont typeface="Times New Roman" pitchFamily="18" charset="0"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marL="39688" indent="0" eaLnBrk="1" hangingPunct="1">
              <a:buFont typeface="Times New Roman" pitchFamily="18" charset="0"/>
              <a:buNone/>
            </a:pPr>
            <a:r>
              <a:rPr lang="en-US" sz="2400" dirty="0" smtClean="0">
                <a:latin typeface="Comic Sans MS" pitchFamily="66" charset="0"/>
              </a:rPr>
              <a:t>7.3/11: sensitive to high versus low clouds; helps with low clouds (one of the issues was a tendency for low-level water clouds to be ringed with ice clouds as the cloud thinned out near the edges)</a:t>
            </a:r>
          </a:p>
        </p:txBody>
      </p:sp>
      <p:sp>
        <p:nvSpPr>
          <p:cNvPr id="21507" name="Rectangle 40"/>
          <p:cNvSpPr>
            <a:spLocks/>
          </p:cNvSpPr>
          <p:nvPr/>
        </p:nvSpPr>
        <p:spPr bwMode="auto">
          <a:xfrm>
            <a:off x="1447800" y="533400"/>
            <a:ext cx="563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Beta ratios used for C6 IR phase tests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2679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2006240.163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275" t="7658" r="9627" b="10980"/>
          <a:stretch>
            <a:fillRect/>
          </a:stretch>
        </p:blipFill>
        <p:spPr bwMode="auto">
          <a:xfrm>
            <a:off x="30163" y="1143000"/>
            <a:ext cx="4246562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Day_2006240_1630_IRP_nobet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069" t="7999" r="9351" b="5914"/>
          <a:stretch>
            <a:fillRect/>
          </a:stretch>
        </p:blipFill>
        <p:spPr bwMode="auto">
          <a:xfrm>
            <a:off x="4298950" y="1143000"/>
            <a:ext cx="47910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381000" y="4572000"/>
            <a:ext cx="32908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omic Sans MS" pitchFamily="66" charset="0"/>
              </a:rPr>
              <a:t>False color image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Red: 0.65 </a:t>
            </a:r>
            <a:r>
              <a:rPr lang="en-US" sz="1100">
                <a:solidFill>
                  <a:srgbClr val="FFFFFF"/>
                </a:solidFill>
                <a:latin typeface="Symbol Proportional BT" charset="2"/>
              </a:rPr>
              <a:t>m</a:t>
            </a: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m; Green: 2.1 </a:t>
            </a:r>
            <a:r>
              <a:rPr lang="en-US" sz="1100">
                <a:solidFill>
                  <a:srgbClr val="FFFFFF"/>
                </a:solidFill>
                <a:latin typeface="Symbol Proportional BT" charset="2"/>
              </a:rPr>
              <a:t>m</a:t>
            </a: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m; Blue: 11 </a:t>
            </a:r>
            <a:r>
              <a:rPr lang="en-US" sz="1100">
                <a:solidFill>
                  <a:srgbClr val="FFFFFF"/>
                </a:solidFill>
                <a:latin typeface="Symbol Proportional BT" charset="2"/>
              </a:rPr>
              <a:t>m</a:t>
            </a: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rgbClr val="FFFFFF"/>
              </a:solidFill>
              <a:latin typeface="Comic Sans MS" pitchFamily="66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Thin cirrus: blue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Opaque ice clouds: pink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Water clouds: white/yellow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Snow/ice: magenta (Southern tip of Greenland)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Ocean: dark blue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Land: green</a:t>
            </a:r>
          </a:p>
        </p:txBody>
      </p:sp>
      <p:sp>
        <p:nvSpPr>
          <p:cNvPr id="22533" name="Rectangle 40"/>
          <p:cNvSpPr>
            <a:spLocks/>
          </p:cNvSpPr>
          <p:nvPr/>
        </p:nvSpPr>
        <p:spPr bwMode="auto">
          <a:xfrm>
            <a:off x="609600" y="381000"/>
            <a:ext cx="7467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MODIS IR Phase for a granule on 28 August, 2006 at 1630 UTC</a:t>
            </a:r>
          </a:p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Over N. Atlantic Ocean between Newfoundland and Greenland </a:t>
            </a:r>
          </a:p>
        </p:txBody>
      </p:sp>
      <p:sp>
        <p:nvSpPr>
          <p:cNvPr id="22534" name="Rectangle 40"/>
          <p:cNvSpPr>
            <a:spLocks/>
          </p:cNvSpPr>
          <p:nvPr/>
        </p:nvSpPr>
        <p:spPr bwMode="auto">
          <a:xfrm>
            <a:off x="4648200" y="5257800"/>
            <a:ext cx="403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Collection 5 algorithm but with uncertain and mixed phase pixels combined into </a:t>
            </a:r>
            <a:r>
              <a:rPr lang="en-US" alt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“</a:t>
            </a: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uncertain</a:t>
            </a:r>
            <a:r>
              <a:rPr lang="en-US" alt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”</a:t>
            </a: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 category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4311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A2006240.16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275" t="7658" r="9627" b="10980"/>
          <a:stretch>
            <a:fillRect/>
          </a:stretch>
        </p:blipFill>
        <p:spPr bwMode="auto">
          <a:xfrm>
            <a:off x="30163" y="1143000"/>
            <a:ext cx="4246562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Day_2006240_1630_IRP_be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194" t="7658" r="9479" b="6384"/>
          <a:stretch>
            <a:fillRect/>
          </a:stretch>
        </p:blipFill>
        <p:spPr bwMode="auto">
          <a:xfrm>
            <a:off x="4314825" y="1143000"/>
            <a:ext cx="47513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685800" y="4572000"/>
            <a:ext cx="29194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charset="-128"/>
                <a:sym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omic Sans MS" pitchFamily="66" charset="0"/>
              </a:rPr>
              <a:t>False color image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Red: 0.65 </a:t>
            </a:r>
            <a:r>
              <a:rPr lang="en-US" sz="1100">
                <a:solidFill>
                  <a:srgbClr val="FFFFFF"/>
                </a:solidFill>
                <a:latin typeface="Symbol Proportional BT" charset="2"/>
              </a:rPr>
              <a:t>m</a:t>
            </a: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m; Green: 2.1 </a:t>
            </a:r>
            <a:r>
              <a:rPr lang="en-US" sz="1100">
                <a:solidFill>
                  <a:srgbClr val="FFFFFF"/>
                </a:solidFill>
                <a:latin typeface="Symbol Proportional BT" charset="2"/>
              </a:rPr>
              <a:t>m</a:t>
            </a: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m; Blue: 11 </a:t>
            </a:r>
            <a:r>
              <a:rPr lang="en-US" sz="1100">
                <a:solidFill>
                  <a:srgbClr val="FFFFFF"/>
                </a:solidFill>
                <a:latin typeface="Symbol Proportional BT" charset="2"/>
              </a:rPr>
              <a:t>m</a:t>
            </a:r>
            <a:r>
              <a:rPr lang="en-US" sz="1100">
                <a:solidFill>
                  <a:srgbClr val="FFFFFF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23557" name="Rectangle 40"/>
          <p:cNvSpPr>
            <a:spLocks/>
          </p:cNvSpPr>
          <p:nvPr/>
        </p:nvSpPr>
        <p:spPr bwMode="auto">
          <a:xfrm>
            <a:off x="4648200" y="5257800"/>
            <a:ext cx="4038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Collection 6 algorithm: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Propose 3 categories, deleting mixed phase since there is no justification for this category</a:t>
            </a:r>
          </a:p>
        </p:txBody>
      </p:sp>
      <p:sp>
        <p:nvSpPr>
          <p:cNvPr id="23558" name="Rectangle 40"/>
          <p:cNvSpPr>
            <a:spLocks/>
          </p:cNvSpPr>
          <p:nvPr/>
        </p:nvSpPr>
        <p:spPr bwMode="auto">
          <a:xfrm>
            <a:off x="609600" y="381000"/>
            <a:ext cx="7467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MODIS IR Phase for a granule on 28 August, 2006 at 1630 UTC</a:t>
            </a:r>
          </a:p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Over N. Atlantic Ocean between Newfoundland and Greenland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0077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Fig_IRP_Day_200624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434" t="7762" r="7669" b="13123"/>
          <a:stretch>
            <a:fillRect/>
          </a:stretch>
        </p:blipFill>
        <p:spPr bwMode="auto">
          <a:xfrm>
            <a:off x="381000" y="152400"/>
            <a:ext cx="5000625" cy="65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0"/>
          <p:cNvSpPr>
            <a:spLocks/>
          </p:cNvSpPr>
          <p:nvPr/>
        </p:nvSpPr>
        <p:spPr bwMode="auto">
          <a:xfrm>
            <a:off x="5486400" y="685800"/>
            <a:ext cx="3124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For C5, most of the uncertain phase pixels occurred in the storm tracks, i.e., at high latitudes</a:t>
            </a:r>
          </a:p>
        </p:txBody>
      </p:sp>
      <p:sp>
        <p:nvSpPr>
          <p:cNvPr id="26628" name="Rectangle 40"/>
          <p:cNvSpPr>
            <a:spLocks/>
          </p:cNvSpPr>
          <p:nvPr/>
        </p:nvSpPr>
        <p:spPr bwMode="auto">
          <a:xfrm>
            <a:off x="5486400" y="3733800"/>
            <a:ext cx="3124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Comic Sans MS" pitchFamily="66" charset="0"/>
                <a:ea typeface="ＭＳ Ｐゴシック" pitchFamily="34" charset="-128"/>
                <a:sym typeface="Comic Sans MS" pitchFamily="66" charset="0"/>
              </a:rPr>
              <a:t>For C6, there are many less uncertain phase retrievals now that cirrus is more likely to be identified as ice phase clouds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6865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27075"/>
            <a:ext cx="25908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52400" y="60325"/>
            <a:ext cx="57912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 global cloud climatology using imagers on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geo &amp;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op weather satellites (GOES-E &amp; –W, </a:t>
            </a: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Meteosats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GMS, and am and pm AVHRRs).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5 countries collect and feed data to NASA/GISS.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VIS &amp; IRW radiances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 used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are calibrated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wrt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NOAA-9.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Global cloud analysis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is produced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every 3 hours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for tracking diurnal periods to decadal changes.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Data record of 1983 to 2006 is being expanded.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127" t="25012" r="3082" b="24963"/>
          <a:stretch>
            <a:fillRect/>
          </a:stretch>
        </p:blipFill>
        <p:spPr bwMode="auto">
          <a:xfrm>
            <a:off x="1600199" y="2819401"/>
            <a:ext cx="671128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83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85800"/>
            <a:ext cx="8763000" cy="5699125"/>
          </a:xfrm>
          <a:ln/>
        </p:spPr>
        <p:txBody>
          <a:bodyPr lIns="82296" tIns="41148" rIns="34290" bIns="41148" anchor="ctr">
            <a:normAutofit/>
          </a:bodyPr>
          <a:lstStyle/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>
                <a:solidFill>
                  <a:srgbClr val="000000"/>
                </a:solidFill>
              </a:rPr>
              <a:t>The largest cloud height errors (&gt;15 </a:t>
            </a:r>
            <a:r>
              <a:rPr lang="en-US" sz="2400" dirty="0" smtClean="0">
                <a:solidFill>
                  <a:srgbClr val="000000"/>
                </a:solidFill>
              </a:rPr>
              <a:t>km) result </a:t>
            </a:r>
            <a:r>
              <a:rPr lang="en-US" sz="2400" dirty="0">
                <a:solidFill>
                  <a:srgbClr val="000000"/>
                </a:solidFill>
              </a:rPr>
              <a:t>from not using CO2 slicing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 smtClean="0">
                <a:solidFill>
                  <a:srgbClr val="000000"/>
                </a:solidFill>
              </a:rPr>
              <a:t>Spectral </a:t>
            </a:r>
            <a:r>
              <a:rPr lang="en-US" sz="2400" dirty="0">
                <a:solidFill>
                  <a:srgbClr val="000000"/>
                </a:solidFill>
              </a:rPr>
              <a:t>shifts reduce the </a:t>
            </a:r>
            <a:r>
              <a:rPr lang="en-US" sz="2400" dirty="0" smtClean="0">
                <a:solidFill>
                  <a:srgbClr val="000000"/>
                </a:solidFill>
              </a:rPr>
              <a:t>bias in </a:t>
            </a:r>
            <a:r>
              <a:rPr lang="en-US" sz="2400" dirty="0">
                <a:solidFill>
                  <a:srgbClr val="000000"/>
                </a:solidFill>
              </a:rPr>
              <a:t>observed minus calculated </a:t>
            </a:r>
            <a:r>
              <a:rPr lang="en-US" sz="2400" dirty="0" smtClean="0">
                <a:solidFill>
                  <a:srgbClr val="000000"/>
                </a:solidFill>
              </a:rPr>
              <a:t> radiances</a:t>
            </a:r>
            <a:endParaRPr lang="en-US" sz="2400" dirty="0">
              <a:solidFill>
                <a:srgbClr val="000000"/>
              </a:solidFill>
            </a:endParaRP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>
                <a:solidFill>
                  <a:srgbClr val="000000"/>
                </a:solidFill>
              </a:rPr>
              <a:t>Reducing the cloud detection threshold </a:t>
            </a:r>
            <a:r>
              <a:rPr lang="en-US" sz="2400" dirty="0" smtClean="0">
                <a:solidFill>
                  <a:srgbClr val="000000"/>
                </a:solidFill>
              </a:rPr>
              <a:t>increases thin cloud sensitivity and produces </a:t>
            </a:r>
            <a:r>
              <a:rPr lang="en-US" sz="2400" dirty="0">
                <a:solidFill>
                  <a:srgbClr val="000000"/>
                </a:solidFill>
              </a:rPr>
              <a:t>more CO2 slicing </a:t>
            </a:r>
            <a:r>
              <a:rPr lang="en-US" sz="2400" dirty="0" smtClean="0">
                <a:solidFill>
                  <a:srgbClr val="000000"/>
                </a:solidFill>
              </a:rPr>
              <a:t>solutions so </a:t>
            </a:r>
            <a:r>
              <a:rPr lang="en-US" sz="2400" dirty="0">
                <a:solidFill>
                  <a:srgbClr val="000000"/>
                </a:solidFill>
              </a:rPr>
              <a:t>that </a:t>
            </a:r>
            <a:r>
              <a:rPr lang="en-US" sz="2400" dirty="0" smtClean="0">
                <a:solidFill>
                  <a:srgbClr val="000000"/>
                </a:solidFill>
              </a:rPr>
              <a:t>CTPs are </a:t>
            </a:r>
            <a:r>
              <a:rPr lang="en-US" sz="2400" dirty="0">
                <a:solidFill>
                  <a:srgbClr val="000000"/>
                </a:solidFill>
              </a:rPr>
              <a:t>decreased for high clouds</a:t>
            </a: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 smtClean="0">
                <a:solidFill>
                  <a:srgbClr val="000000"/>
                </a:solidFill>
              </a:rPr>
              <a:t>A </a:t>
            </a:r>
            <a:r>
              <a:rPr lang="en-US" sz="2400" dirty="0">
                <a:solidFill>
                  <a:srgbClr val="000000"/>
                </a:solidFill>
              </a:rPr>
              <a:t>high bias in marine stratus </a:t>
            </a:r>
            <a:r>
              <a:rPr lang="en-US" sz="2400" dirty="0" smtClean="0">
                <a:solidFill>
                  <a:srgbClr val="000000"/>
                </a:solidFill>
              </a:rPr>
              <a:t>CTHs is mitigated by assuming </a:t>
            </a: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dirty="0" err="1" smtClean="0">
                <a:solidFill>
                  <a:srgbClr val="000000"/>
                </a:solidFill>
              </a:rPr>
              <a:t>latitudinally</a:t>
            </a:r>
            <a:r>
              <a:rPr lang="en-US" sz="2400" dirty="0" smtClean="0">
                <a:solidFill>
                  <a:srgbClr val="000000"/>
                </a:solidFill>
              </a:rPr>
              <a:t> dependent wet </a:t>
            </a:r>
            <a:r>
              <a:rPr lang="en-US" sz="2400" dirty="0">
                <a:solidFill>
                  <a:srgbClr val="000000"/>
                </a:solidFill>
              </a:rPr>
              <a:t>lapse rate </a:t>
            </a: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 smtClean="0">
                <a:solidFill>
                  <a:srgbClr val="000000"/>
                </a:solidFill>
              </a:rPr>
              <a:t>Using </a:t>
            </a:r>
            <a:r>
              <a:rPr lang="el-GR" sz="2400" dirty="0" smtClean="0">
                <a:solidFill>
                  <a:srgbClr val="000000"/>
                </a:solidFill>
              </a:rPr>
              <a:t>β</a:t>
            </a:r>
            <a:r>
              <a:rPr lang="en-US" sz="2400" dirty="0" smtClean="0">
                <a:solidFill>
                  <a:srgbClr val="000000"/>
                </a:solidFill>
              </a:rPr>
              <a:t>-ratio cloud phase algorithm produces fewer </a:t>
            </a:r>
            <a:r>
              <a:rPr lang="en-US" sz="2400" dirty="0">
                <a:solidFill>
                  <a:srgbClr val="000000"/>
                </a:solidFill>
              </a:rPr>
              <a:t>uncertain </a:t>
            </a:r>
            <a:r>
              <a:rPr lang="en-US" sz="2400" dirty="0" smtClean="0">
                <a:solidFill>
                  <a:srgbClr val="000000"/>
                </a:solidFill>
              </a:rPr>
              <a:t>retrievals and cirrus </a:t>
            </a:r>
            <a:r>
              <a:rPr lang="en-US" sz="2400" dirty="0">
                <a:solidFill>
                  <a:srgbClr val="000000"/>
                </a:solidFill>
              </a:rPr>
              <a:t>is more likely to be identified as ice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>
                <a:solidFill>
                  <a:srgbClr val="000000"/>
                </a:solidFill>
              </a:rPr>
              <a:t>Vertical distributions of Terra and Aqua CTPs show better agreement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 smtClean="0">
                <a:solidFill>
                  <a:srgbClr val="000000"/>
                </a:solidFill>
              </a:rPr>
              <a:t>Making multiple passes through large data sets was necessary</a:t>
            </a:r>
          </a:p>
          <a:p>
            <a:pPr marL="698500" indent="-444500">
              <a:lnSpc>
                <a:spcPct val="80000"/>
              </a:lnSpc>
              <a:buSzPct val="171000"/>
            </a:pPr>
            <a:r>
              <a:rPr lang="en-US" sz="2400" dirty="0" smtClean="0">
                <a:solidFill>
                  <a:srgbClr val="000000"/>
                </a:solidFill>
              </a:rPr>
              <a:t>Using </a:t>
            </a:r>
            <a:r>
              <a:rPr lang="en-US" sz="2400" dirty="0">
                <a:solidFill>
                  <a:srgbClr val="000000"/>
                </a:solidFill>
              </a:rPr>
              <a:t>CALIOP as a reference was </a:t>
            </a:r>
            <a:r>
              <a:rPr lang="en-US" sz="2400" dirty="0" smtClean="0">
                <a:solidFill>
                  <a:srgbClr val="000000"/>
                </a:solidFill>
              </a:rPr>
              <a:t>invaluable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9144000" cy="609600"/>
          </a:xfrm>
          <a:ln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9688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Conclusions on CO2 Slicing CTH Algorithm Adjustments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4409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23299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Example MODIS Collection 6 Results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monthly statistics of cloud top pressure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March 2012 to February 2013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559050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 vs. Low</a:t>
            </a:r>
          </a:p>
          <a:p>
            <a:r>
              <a:rPr lang="en-US" sz="2400" dirty="0" smtClean="0"/>
              <a:t>Day vs. Night</a:t>
            </a:r>
          </a:p>
          <a:p>
            <a:endParaRPr lang="en-US" sz="2400" dirty="0"/>
          </a:p>
          <a:p>
            <a:r>
              <a:rPr lang="en-US" sz="2400" dirty="0" smtClean="0"/>
              <a:t>Filtering and aggregation based on STG method described in Smith et al. (2013) JAMC </a:t>
            </a:r>
          </a:p>
          <a:p>
            <a:endParaRPr lang="en-US" sz="2400" dirty="0"/>
          </a:p>
          <a:p>
            <a:r>
              <a:rPr lang="en-US" sz="2400" dirty="0" smtClean="0"/>
              <a:t>Richard Frey, Bryan Baum, Nadia Smith, </a:t>
            </a:r>
          </a:p>
          <a:p>
            <a:r>
              <a:rPr lang="en-US" sz="2400" dirty="0" smtClean="0"/>
              <a:t>Nick </a:t>
            </a:r>
            <a:r>
              <a:rPr lang="en-US" sz="2400" dirty="0" err="1" smtClean="0"/>
              <a:t>Bearson</a:t>
            </a:r>
            <a:r>
              <a:rPr lang="en-US" sz="2400" dirty="0" smtClean="0"/>
              <a:t>, and Paul </a:t>
            </a:r>
            <a:r>
              <a:rPr lang="en-US" sz="2400" dirty="0" err="1" smtClean="0"/>
              <a:t>Menzel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213692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Mar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33150"/>
            <a:ext cx="5221148" cy="2374706"/>
          </a:xfrm>
          <a:prstGeom prst="rect">
            <a:avLst/>
          </a:prstGeom>
        </p:spPr>
      </p:pic>
      <p:pic>
        <p:nvPicPr>
          <p:cNvPr id="5" name="Picture 4" descr="modis6_day_Mar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89743" y="933150"/>
            <a:ext cx="5227160" cy="2377440"/>
          </a:xfrm>
          <a:prstGeom prst="rect">
            <a:avLst/>
          </a:prstGeom>
        </p:spPr>
      </p:pic>
      <p:pic>
        <p:nvPicPr>
          <p:cNvPr id="6" name="Picture 5" descr="modis6_night_Mar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2797" y="4033817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Mar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5754" y="4033817"/>
            <a:ext cx="5227160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2128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March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62981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Apr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Apr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Apr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8468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Apr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8468"/>
            <a:ext cx="5227160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April 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9823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May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May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May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41648"/>
            <a:ext cx="5227159" cy="2377440"/>
          </a:xfrm>
          <a:prstGeom prst="rect">
            <a:avLst/>
          </a:prstGeom>
        </p:spPr>
      </p:pic>
      <p:pic>
        <p:nvPicPr>
          <p:cNvPr id="8" name="Picture 7" descr="modis6_night_May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879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28279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is6_night_Jun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4" name="Picture 3" descr="modis6_day_Jun2012_highCTP_fre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60" cy="2377440"/>
          </a:xfrm>
          <a:prstGeom prst="rect">
            <a:avLst/>
          </a:prstGeom>
        </p:spPr>
      </p:pic>
      <p:pic>
        <p:nvPicPr>
          <p:cNvPr id="5" name="Picture 4" descr="modis6_day_Jun2012_highCT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60" cy="2377440"/>
          </a:xfrm>
          <a:prstGeom prst="rect">
            <a:avLst/>
          </a:prstGeom>
        </p:spPr>
      </p:pic>
      <p:pic>
        <p:nvPicPr>
          <p:cNvPr id="6" name="Picture 5" descr="modis6_night_Jun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41648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June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751551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Jul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60" cy="2377440"/>
          </a:xfrm>
          <a:prstGeom prst="rect">
            <a:avLst/>
          </a:prstGeom>
        </p:spPr>
      </p:pic>
      <p:pic>
        <p:nvPicPr>
          <p:cNvPr id="5" name="Picture 4" descr="modis6_day_Jul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Jul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41648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Jul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82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July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1476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Aug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Aug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Aug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Aug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217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August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020591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is6_night_Sep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4" name="Picture 3" descr="modis6_day_Sep2012_highCTP_fre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Sep2012_highCT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60" cy="2377440"/>
          </a:xfrm>
          <a:prstGeom prst="rect">
            <a:avLst/>
          </a:prstGeom>
        </p:spPr>
      </p:pic>
      <p:pic>
        <p:nvPicPr>
          <p:cNvPr id="6" name="Picture 5" descr="modis6_night_Sep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1906" y="3244334"/>
            <a:ext cx="250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September 2012 </a:t>
            </a:r>
            <a:r>
              <a:rPr lang="en-US" dirty="0"/>
              <a:t>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59403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Oct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Oct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Oct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Oct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3244334"/>
            <a:ext cx="2288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October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45006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CTP Problem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88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dis6_day_Nov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4" name="Picture 3" descr="modis6_day_Nov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Nov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Nov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3244334"/>
            <a:ext cx="2513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November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8409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Dec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Dec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Dec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Dec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3244334"/>
            <a:ext cx="249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December </a:t>
            </a:r>
            <a:r>
              <a:rPr lang="en-US" dirty="0"/>
              <a:t>2012 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15455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is6_night_Jan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9" y="4032504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Jan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pic>
        <p:nvPicPr>
          <p:cNvPr id="4" name="Picture 3" descr="modis6_day_Jan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Jan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05200" y="3244334"/>
            <a:ext cx="2195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January 2013 </a:t>
            </a:r>
            <a:r>
              <a:rPr lang="en-US" dirty="0"/>
              <a:t>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11679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Feb2012_high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3942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Feb2012_high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3942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Feb2012_high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Feb2012_high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3244334"/>
            <a:ext cx="2309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February 2013 </a:t>
            </a:r>
            <a:r>
              <a:rPr lang="en-US" dirty="0"/>
              <a:t>– HIGH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13692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Low Clouds Study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8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Mar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Mar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Mar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Mar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2031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March 2012 </a:t>
            </a:r>
            <a:r>
              <a:rPr lang="en-US" dirty="0"/>
              <a:t>– </a:t>
            </a:r>
            <a:r>
              <a:rPr lang="en-US" dirty="0" smtClean="0"/>
              <a:t>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43433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Apr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Apr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Apr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Apr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868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April 2012 – </a:t>
            </a:r>
            <a:r>
              <a:rPr lang="en-US" dirty="0" smtClean="0"/>
              <a:t>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23976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May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May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May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May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83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 </a:t>
            </a:r>
            <a:r>
              <a:rPr lang="en-US" dirty="0"/>
              <a:t>2012 – </a:t>
            </a:r>
            <a:r>
              <a:rPr lang="en-US" dirty="0" smtClean="0"/>
              <a:t>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66076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Jun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Jun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Jun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50792"/>
            <a:ext cx="5227160" cy="2377440"/>
          </a:xfrm>
          <a:prstGeom prst="rect">
            <a:avLst/>
          </a:prstGeom>
        </p:spPr>
      </p:pic>
      <p:pic>
        <p:nvPicPr>
          <p:cNvPr id="7" name="Picture 6" descr="modis6_night_Jun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89743" y="4051906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860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June </a:t>
            </a:r>
            <a:r>
              <a:rPr lang="en-US" dirty="0"/>
              <a:t>2012 – </a:t>
            </a:r>
            <a:r>
              <a:rPr lang="en-US" dirty="0" smtClean="0"/>
              <a:t>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61483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Jul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Jul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Jul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Jul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1780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July </a:t>
            </a:r>
            <a:r>
              <a:rPr lang="en-US" dirty="0"/>
              <a:t>2012 – </a:t>
            </a:r>
            <a:r>
              <a:rPr lang="en-US" dirty="0" smtClean="0"/>
              <a:t>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24984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050" descr="C:\PaulMenzel\2q00\gifs\CTP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09725"/>
            <a:ext cx="89154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2051"/>
          <p:cNvSpPr txBox="1">
            <a:spLocks noChangeArrowheads="1"/>
          </p:cNvSpPr>
          <p:nvPr/>
        </p:nvSpPr>
        <p:spPr bwMode="auto">
          <a:xfrm>
            <a:off x="517525" y="447675"/>
            <a:ext cx="8185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</a:rPr>
              <a:t>Cirrus detection has been elusive in the visible bands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916" name="Text Box 2052"/>
          <p:cNvSpPr txBox="1">
            <a:spLocks noChangeArrowheads="1"/>
          </p:cNvSpPr>
          <p:nvPr/>
        </p:nvSpPr>
        <p:spPr bwMode="auto">
          <a:xfrm>
            <a:off x="220792" y="5877580"/>
            <a:ext cx="8549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</a:rPr>
              <a:t>Depending on view </a:t>
            </a:r>
            <a:r>
              <a:rPr lang="en-US" sz="2800" b="1" dirty="0" smtClean="0">
                <a:solidFill>
                  <a:srgbClr val="000000"/>
                </a:solidFill>
              </a:rPr>
              <a:t>angle cirrus is seen in visible image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95400" y="3048000"/>
            <a:ext cx="914400" cy="266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0200" y="5334000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05400" y="3124200"/>
            <a:ext cx="914400" cy="266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28575" y="54102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0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Aug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Aug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Aug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Aug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648" y="3244334"/>
            <a:ext cx="20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August </a:t>
            </a:r>
            <a:r>
              <a:rPr lang="en-US" dirty="0"/>
              <a:t>2012 – </a:t>
            </a:r>
            <a:r>
              <a:rPr lang="en-US" dirty="0" smtClean="0"/>
              <a:t>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112903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Sep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Sep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Sep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Sep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3244334"/>
            <a:ext cx="2461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September </a:t>
            </a:r>
            <a:r>
              <a:rPr lang="en-US" dirty="0"/>
              <a:t>2012 – </a:t>
            </a:r>
            <a:r>
              <a:rPr lang="en-US" dirty="0" smtClean="0"/>
              <a:t>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77963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Oct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Oct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Oct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Oct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3244334"/>
            <a:ext cx="219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October </a:t>
            </a:r>
            <a:r>
              <a:rPr lang="en-US" dirty="0"/>
              <a:t>2012 – </a:t>
            </a:r>
            <a:r>
              <a:rPr lang="en-US" dirty="0" smtClean="0"/>
              <a:t>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90392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Nov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Nov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Nov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Nov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009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5493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056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056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160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0567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5200" y="3244334"/>
            <a:ext cx="244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November </a:t>
            </a:r>
            <a:r>
              <a:rPr lang="en-US" dirty="0"/>
              <a:t>2012 – </a:t>
            </a:r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263040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Dec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Dec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Dec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Dec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3244334"/>
            <a:ext cx="2400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December 2012 </a:t>
            </a:r>
            <a:r>
              <a:rPr lang="en-US" dirty="0"/>
              <a:t>– </a:t>
            </a:r>
            <a:r>
              <a:rPr lang="en-US" dirty="0" smtClean="0"/>
              <a:t>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20627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is6_night_Jan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4" name="Picture 3" descr="modis6_day_Jan2012_lowCTP_freq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Jan2012_lowCT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modis6_night_Jan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66" cy="2377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81400" y="3244334"/>
            <a:ext cx="210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January 2013 - 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8648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is6_day_Feb2012_lowCTP_freq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914400"/>
            <a:ext cx="5227159" cy="2377440"/>
          </a:xfrm>
          <a:prstGeom prst="rect">
            <a:avLst/>
          </a:prstGeom>
        </p:spPr>
      </p:pic>
      <p:pic>
        <p:nvPicPr>
          <p:cNvPr id="5" name="Picture 4" descr="modis6_day_Feb2012_lowCT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914400"/>
            <a:ext cx="5227159" cy="2377440"/>
          </a:xfrm>
          <a:prstGeom prst="rect">
            <a:avLst/>
          </a:prstGeom>
        </p:spPr>
      </p:pic>
      <p:pic>
        <p:nvPicPr>
          <p:cNvPr id="6" name="Picture 5" descr="modis6_night_Feb2012_lowCTP_freq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78808" y="4032504"/>
            <a:ext cx="5227159" cy="2377440"/>
          </a:xfrm>
          <a:prstGeom prst="rect">
            <a:avLst/>
          </a:prstGeom>
        </p:spPr>
      </p:pic>
      <p:pic>
        <p:nvPicPr>
          <p:cNvPr id="7" name="Picture 6" descr="modis6_night_Feb2012_lowCT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3776" y="4032504"/>
            <a:ext cx="5227159" cy="23774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0" y="396445"/>
            <a:ext cx="10920" cy="6461555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561288"/>
            <a:ext cx="9144000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29238" y="386911"/>
            <a:ext cx="150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average [</a:t>
            </a:r>
            <a:r>
              <a:rPr lang="en-US" sz="1400" dirty="0" err="1" smtClean="0">
                <a:solidFill>
                  <a:srgbClr val="6985AF"/>
                </a:solidFill>
              </a:rPr>
              <a:t>hPa</a:t>
            </a:r>
            <a:r>
              <a:rPr lang="en-US" sz="1400" dirty="0" smtClean="0">
                <a:solidFill>
                  <a:srgbClr val="6985AF"/>
                </a:solidFill>
              </a:rPr>
              <a:t>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6922" y="386911"/>
            <a:ext cx="1516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985AF"/>
                </a:solidFill>
              </a:rPr>
              <a:t>CTP frequency [%]</a:t>
            </a:r>
            <a:endParaRPr lang="en-US" sz="1400" dirty="0">
              <a:solidFill>
                <a:srgbClr val="6985A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51" y="3137951"/>
            <a:ext cx="462386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Day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" y="3712027"/>
            <a:ext cx="580733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Night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3244334"/>
            <a:ext cx="226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February 2013 </a:t>
            </a:r>
            <a:r>
              <a:rPr lang="en-US" dirty="0"/>
              <a:t>– </a:t>
            </a:r>
            <a:r>
              <a:rPr lang="en-US" dirty="0" smtClean="0"/>
              <a:t>LOW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15856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250" advClick="0" advTm="250"/>
    </mc:Choice>
    <mc:Fallback>
      <p:transition advClick="0" advTm="25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Ten Year Trends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8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4700" cy="724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1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Contents of Output File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58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C:\PaulMenzel\2q00\gifs\CTP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1027"/>
          <p:cNvSpPr txBox="1">
            <a:spLocks noChangeArrowheads="1"/>
          </p:cNvSpPr>
          <p:nvPr/>
        </p:nvSpPr>
        <p:spPr bwMode="auto">
          <a:xfrm>
            <a:off x="1023781" y="41275"/>
            <a:ext cx="72058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IR window sees cirrus but </a:t>
            </a:r>
            <a:r>
              <a:rPr lang="en-US" sz="2400" b="1" dirty="0" smtClean="0">
                <a:solidFill>
                  <a:srgbClr val="000000"/>
                </a:solidFill>
              </a:rPr>
              <a:t>places cloud height too low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467600" y="272107"/>
            <a:ext cx="990600" cy="30044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7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Output File Contains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120200"/>
            <a:ext cx="891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Time, </a:t>
            </a:r>
            <a:r>
              <a:rPr lang="en-US" sz="3200" dirty="0" err="1" smtClean="0"/>
              <a:t>Lat</a:t>
            </a:r>
            <a:r>
              <a:rPr lang="en-US" sz="3200" dirty="0" smtClean="0"/>
              <a:t>, Lon, SZA</a:t>
            </a:r>
            <a:endParaRPr lang="en-US" sz="3200" dirty="0"/>
          </a:p>
          <a:p>
            <a:r>
              <a:rPr lang="en-US" sz="3200" dirty="0" smtClean="0"/>
              <a:t>BTs </a:t>
            </a:r>
            <a:r>
              <a:rPr lang="en-US" sz="3200" dirty="0"/>
              <a:t>of bands 29</a:t>
            </a:r>
            <a:r>
              <a:rPr lang="en-US" sz="3200" dirty="0" smtClean="0"/>
              <a:t>, 31-36</a:t>
            </a:r>
            <a:endParaRPr lang="en-US" sz="3200" dirty="0"/>
          </a:p>
          <a:p>
            <a:r>
              <a:rPr lang="en-US" sz="3200" dirty="0" smtClean="0"/>
              <a:t>Cloud </a:t>
            </a:r>
            <a:r>
              <a:rPr lang="en-US" sz="3200" dirty="0"/>
              <a:t>height method (CO</a:t>
            </a:r>
            <a:r>
              <a:rPr lang="en-US" sz="3200" baseline="-25000" dirty="0"/>
              <a:t>2</a:t>
            </a:r>
            <a:r>
              <a:rPr lang="en-US" sz="3200" dirty="0"/>
              <a:t> slicing or IR window)</a:t>
            </a:r>
          </a:p>
          <a:p>
            <a:r>
              <a:rPr lang="en-US" sz="3200" b="1" dirty="0" smtClean="0"/>
              <a:t>CTP, CTT, N, CEE </a:t>
            </a:r>
            <a:r>
              <a:rPr lang="en-US" sz="3200" b="1" smtClean="0"/>
              <a:t>(solutions </a:t>
            </a:r>
            <a:r>
              <a:rPr lang="en-US" sz="3200" b="1" dirty="0" smtClean="0"/>
              <a:t>selected </a:t>
            </a:r>
            <a:r>
              <a:rPr lang="en-US" sz="3200" b="1" smtClean="0"/>
              <a:t>by algorithm)</a:t>
            </a:r>
            <a:endParaRPr lang="en-US" sz="3200" b="1" dirty="0"/>
          </a:p>
          <a:p>
            <a:r>
              <a:rPr lang="en-US" sz="3200" dirty="0" smtClean="0"/>
              <a:t>CTP (using IRW)</a:t>
            </a:r>
          </a:p>
          <a:p>
            <a:r>
              <a:rPr lang="en-US" sz="3200" dirty="0" smtClean="0"/>
              <a:t>CTPs (from ratios 33/31</a:t>
            </a:r>
            <a:r>
              <a:rPr lang="en-US" sz="3200" dirty="0"/>
              <a:t>, 34/33, 35/33, 35/34, </a:t>
            </a:r>
            <a:r>
              <a:rPr lang="en-US" sz="3200" dirty="0" smtClean="0"/>
              <a:t>36/35</a:t>
            </a:r>
            <a:r>
              <a:rPr lang="en-US" sz="3200" dirty="0"/>
              <a:t>)</a:t>
            </a:r>
          </a:p>
          <a:p>
            <a:r>
              <a:rPr lang="en-US" sz="3200" dirty="0" err="1" smtClean="0"/>
              <a:t>Sfc</a:t>
            </a:r>
            <a:r>
              <a:rPr lang="en-US" sz="3200" dirty="0" smtClean="0"/>
              <a:t> Type</a:t>
            </a:r>
          </a:p>
          <a:p>
            <a:r>
              <a:rPr lang="en-US" sz="3200" dirty="0" smtClean="0"/>
              <a:t>Cloud </a:t>
            </a:r>
            <a:r>
              <a:rPr lang="en-US" sz="3200" dirty="0"/>
              <a:t>phase </a:t>
            </a:r>
            <a:r>
              <a:rPr lang="en-US" sz="3200" dirty="0" smtClean="0"/>
              <a:t>infrared</a:t>
            </a:r>
          </a:p>
          <a:p>
            <a:r>
              <a:rPr lang="en-US" sz="3200" dirty="0" smtClean="0"/>
              <a:t>UTLS Flag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82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copy 8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8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Title &amp; Bullets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26835</TotalTime>
  <Words>4421</Words>
  <Application>Microsoft Macintosh PowerPoint</Application>
  <PresentationFormat>On-screen Show (4:3)</PresentationFormat>
  <Paragraphs>531</Paragraphs>
  <Slides>90</Slides>
  <Notes>26</Notes>
  <HiddenSlides>0</HiddenSlides>
  <MMClips>1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Office Theme</vt:lpstr>
      <vt:lpstr>Title &amp; Bullets</vt:lpstr>
      <vt:lpstr>Title &amp; Bullets copy 8</vt:lpstr>
      <vt:lpstr>Paint Shop Pro Image</vt:lpstr>
      <vt:lpstr>Acrobat Document</vt:lpstr>
      <vt:lpstr>Slide</vt:lpstr>
      <vt:lpstr>MODIS CTP (MOD06) Webinar #7</vt:lpstr>
      <vt:lpstr>Studying Clouds</vt:lpstr>
      <vt:lpstr>The difficulty in studying clouds</vt:lpstr>
      <vt:lpstr>Slide 4</vt:lpstr>
      <vt:lpstr>Slide 5</vt:lpstr>
      <vt:lpstr>Slide 6</vt:lpstr>
      <vt:lpstr>The CTP Problem</vt:lpstr>
      <vt:lpstr>Slide 8</vt:lpstr>
      <vt:lpstr>Slide 9</vt:lpstr>
      <vt:lpstr>Slide 10</vt:lpstr>
      <vt:lpstr>The CO2 Slicing Solution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Resolving some early issues</vt:lpstr>
      <vt:lpstr>August 2006</vt:lpstr>
      <vt:lpstr>Collect 5 Single Level CO2 Slicing CTHs</vt:lpstr>
      <vt:lpstr>Collect 5 Impact of Multilevel Clouds</vt:lpstr>
      <vt:lpstr>Slide 25</vt:lpstr>
      <vt:lpstr>Slide 26</vt:lpstr>
      <vt:lpstr>Slide 27</vt:lpstr>
      <vt:lpstr>Band 35</vt:lpstr>
      <vt:lpstr>Spectral Shifts Reduce Calculated vs Observed Radiance Biases </vt:lpstr>
      <vt:lpstr>O3 affects CO2 bands</vt:lpstr>
      <vt:lpstr>MODIS-C6: Tracking CO2 changes over time</vt:lpstr>
      <vt:lpstr>Avoid IRW solutions for ice clouds </vt:lpstr>
      <vt:lpstr>Avoid CO2 slicing solutions for water clouds</vt:lpstr>
      <vt:lpstr>Marine Stratus CTH Over-Estimated</vt:lpstr>
      <vt:lpstr>Marine Stratus Correction for Low Level Inversion</vt:lpstr>
      <vt:lpstr>Slide 36</vt:lpstr>
      <vt:lpstr>Slide 37</vt:lpstr>
      <vt:lpstr>C6 Produces More High CO2 Slicing and Low IRW Solutions caused by spectral shift and cloud phase discriminator</vt:lpstr>
      <vt:lpstr>Slide 39</vt:lpstr>
      <vt:lpstr>Slide 40</vt:lpstr>
      <vt:lpstr>Slide 41</vt:lpstr>
      <vt:lpstr>Slide 42</vt:lpstr>
      <vt:lpstr>Slide 43</vt:lpstr>
      <vt:lpstr>Slide 44</vt:lpstr>
      <vt:lpstr>Comparisons with CALIOP Confirm C6 Improvements</vt:lpstr>
      <vt:lpstr>Slide 46</vt:lpstr>
      <vt:lpstr>Slide 47</vt:lpstr>
      <vt:lpstr>Global Distribution of C5 minus C6 CTP Differences CTPs from Aqua C5 and C6 for August and November 2012 have been compared using the Space-Time-Grid software (Smith et al. JAMC 2013). More transmissive cirrus are being reported as high cloud both day and night. C6 high cloud CTPs in mid-latitude oceans have decreased by ~50 hPa. C6 low marine stratus CTPs have increased by ~150 hPa. C5 to C6 adjustments vary seasonally. </vt:lpstr>
      <vt:lpstr>With C6, Vertical Distribution of Terra and Aqua Clouds Comes Into Agreement Vertical distribution of clouds in latitude bands (90S-20S, 20˚S-20˚N, and 20˚N–90˚N) for 28 August 2006 show closer agreement for Terra and Aqua with C6 algorithm changes.  </vt:lpstr>
      <vt:lpstr>Slide 50</vt:lpstr>
      <vt:lpstr>Slide 51</vt:lpstr>
      <vt:lpstr>Slide 52</vt:lpstr>
      <vt:lpstr>UTLS Clouds  (flagged in red)</vt:lpstr>
      <vt:lpstr>Slide 54</vt:lpstr>
      <vt:lpstr>Slide 55</vt:lpstr>
      <vt:lpstr>Slide 56</vt:lpstr>
      <vt:lpstr>Slide 57</vt:lpstr>
      <vt:lpstr>Slide 58</vt:lpstr>
      <vt:lpstr>Slide 59</vt:lpstr>
      <vt:lpstr>Conclusions on CO2 Slicing CTH Algorithm Adjustments</vt:lpstr>
      <vt:lpstr>Example MODIS Collection 6 Results monthly statistics of cloud top pressure March 2012 to February 2013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Low Clouds Study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Ten Year Trends</vt:lpstr>
      <vt:lpstr>Slide 88</vt:lpstr>
      <vt:lpstr>Contents of Output File</vt:lpstr>
      <vt:lpstr>The Output File Contains</vt:lpstr>
    </vt:vector>
  </TitlesOfParts>
  <Company>SSEC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CTP</dc:title>
  <dc:creator>Paul Menzel</dc:creator>
  <cp:lastModifiedBy>Richard Kleidman</cp:lastModifiedBy>
  <cp:revision>68</cp:revision>
  <cp:lastPrinted>2014-05-30T15:47:10Z</cp:lastPrinted>
  <dcterms:created xsi:type="dcterms:W3CDTF">2014-08-18T20:44:16Z</dcterms:created>
  <dcterms:modified xsi:type="dcterms:W3CDTF">2014-08-20T13:49:43Z</dcterms:modified>
</cp:coreProperties>
</file>