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78" r:id="rId5"/>
    <p:sldId id="269" r:id="rId6"/>
    <p:sldId id="260" r:id="rId7"/>
    <p:sldId id="261" r:id="rId8"/>
    <p:sldId id="277" r:id="rId9"/>
    <p:sldId id="262" r:id="rId10"/>
    <p:sldId id="264" r:id="rId11"/>
    <p:sldId id="265" r:id="rId12"/>
    <p:sldId id="263" r:id="rId13"/>
    <p:sldId id="266" r:id="rId14"/>
    <p:sldId id="267" r:id="rId15"/>
    <p:sldId id="275" r:id="rId16"/>
    <p:sldId id="276" r:id="rId17"/>
    <p:sldId id="268" r:id="rId18"/>
    <p:sldId id="272" r:id="rId19"/>
    <p:sldId id="273" r:id="rId20"/>
    <p:sldId id="271" r:id="rId21"/>
    <p:sldId id="280" r:id="rId22"/>
    <p:sldId id="279" r:id="rId23"/>
    <p:sldId id="281" r:id="rId24"/>
    <p:sldId id="282" r:id="rId25"/>
    <p:sldId id="283" r:id="rId26"/>
    <p:sldId id="285" r:id="rId27"/>
    <p:sldId id="284" r:id="rId28"/>
    <p:sldId id="291" r:id="rId29"/>
    <p:sldId id="286" r:id="rId30"/>
    <p:sldId id="287" r:id="rId31"/>
    <p:sldId id="292" r:id="rId32"/>
    <p:sldId id="288" r:id="rId33"/>
    <p:sldId id="289" r:id="rId34"/>
    <p:sldId id="290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4C73E"/>
    <a:srgbClr val="85C389"/>
  </p:clrMru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1496" y="-112"/>
      </p:cViewPr>
      <p:guideLst>
        <p:guide orient="horz" pos="215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C968D-A9DD-3344-8081-020309A255DC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BFCEF-2213-FD45-BE38-7AE694A74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Clr>
                <a:srgbClr val="000000"/>
              </a:buClr>
              <a:defRPr sz="1800">
                <a:uFillTx/>
              </a:defRPr>
            </a:pPr>
            <a:endParaRPr sz="1600" dirty="0">
              <a:uFill>
                <a:solidFill/>
              </a:u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4AEA327-C6D2-3F43-907D-96AFBAD8063F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3 km retrieval the 0.5 km pixels are arranged in retrieval boxes of 6x6 arrays of 36 pixels. Note that in the 3 km retrieval box, the exact same pixels identified as cloudy in the 10 km retrieval box (denoted by the white rectangles) are identified as cloudy in the 3 km box.  This is because both algorithms apply identical criteria to masking undesirable pixels.  The 3 km retrieval applies a similar </a:t>
            </a:r>
            <a:r>
              <a:rPr lang="en-US" dirty="0" err="1" smtClean="0"/>
              <a:t>deselection</a:t>
            </a:r>
            <a:r>
              <a:rPr lang="en-US" dirty="0" smtClean="0"/>
              <a:t> of pixels at the darkest and brightest ends of the distribution:  25% and 25% over ocean, and 20% and 50% over land. Once these darkest and brightest pixels are discarded, the algorithm averages the remaining pixels to represent conditions in the 3 km retrieval box. 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BFCEF-2213-FD45-BE38-7AE694A74B9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BFCEF-2213-FD45-BE38-7AE694A74B9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Clr>
                <a:srgbClr val="000000"/>
              </a:buClr>
              <a:defRPr sz="1800">
                <a:uFillTx/>
              </a:defRPr>
            </a:pPr>
            <a:endParaRPr sz="1600" dirty="0">
              <a:uFill>
                <a:solidFill/>
              </a:u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Designed for climate</a:t>
            </a:r>
          </a:p>
          <a:p>
            <a:pPr marL="228600" indent="-228600">
              <a:buAutoNum type="arabicPeriod"/>
            </a:pPr>
            <a:r>
              <a:rPr lang="en-US" dirty="0" smtClean="0"/>
              <a:t>10</a:t>
            </a:r>
            <a:r>
              <a:rPr lang="en-US" baseline="0" dirty="0" smtClean="0"/>
              <a:t> km stable, but doesn’t resolve features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Team will produce 3 km globally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CD9B5-0BC7-6241-A285-21621F92F7C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PIs or other principal only. Omits a lot of key people but later presentations will get into that.</a:t>
            </a:r>
          </a:p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Not shown: MOD35 and MOD07 both feed into land discipline team processing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PIs or other principal only. Omits a lot of key people but later presentations will get into that.</a:t>
            </a:r>
          </a:p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Not shown: MOD35 and MOD07 both feed into land discipline team processing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PIs or other principal only. Omits a lot of key people but later presentations will get into that.</a:t>
            </a:r>
          </a:p>
          <a:p>
            <a:pPr lvl="0">
              <a:defRPr sz="1800">
                <a:uFillTx/>
              </a:defRPr>
            </a:pPr>
            <a:r>
              <a:rPr sz="1600">
                <a:uFill>
                  <a:solidFill/>
                </a:uFill>
              </a:rPr>
              <a:t>Not shown: MOD35 and MOD07 both feed into land discipline team processing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endParaRPr sz="1600" dirty="0">
              <a:uFill>
                <a:solidFill/>
              </a:u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endParaRPr sz="1600" dirty="0">
              <a:uFill>
                <a:solidFill/>
              </a:u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4AEA327-C6D2-3F43-907D-96AFBAD8063F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D4F5-24A0-284F-A4FA-8656EB9DB883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7473-B36F-5444-BD67-4D1462199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D4F5-24A0-284F-A4FA-8656EB9DB883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7473-B36F-5444-BD67-4D1462199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D4F5-24A0-284F-A4FA-8656EB9DB883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7473-B36F-5444-BD67-4D1462199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0224C0"/>
                </a:solidFill>
                <a:uFill>
                  <a:solidFill/>
                </a:u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94122" indent="-272664">
              <a:spcBef>
                <a:spcPts val="422"/>
              </a:spcBef>
              <a:buChar char="–"/>
              <a:defRPr sz="2000"/>
            </a:lvl2pPr>
            <a:lvl3pPr>
              <a:spcBef>
                <a:spcPts val="352"/>
              </a:spcBef>
              <a:defRPr sz="1800"/>
            </a:lvl3pPr>
            <a:lvl4pPr marL="1189391" indent="-225019">
              <a:spcBef>
                <a:spcPts val="281"/>
              </a:spcBef>
              <a:buChar char="–"/>
              <a:defRPr sz="1700"/>
            </a:lvl4pPr>
            <a:lvl5pPr marL="1510849" indent="-225019">
              <a:spcBef>
                <a:spcPts val="281"/>
              </a:spcBef>
              <a:buChar char="»"/>
              <a:defRPr sz="1500"/>
            </a:lvl5pPr>
          </a:lstStyle>
          <a:p>
            <a:pPr lvl="0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800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700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500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D4F5-24A0-284F-A4FA-8656EB9DB883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7473-B36F-5444-BD67-4D1462199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D4F5-24A0-284F-A4FA-8656EB9DB883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7473-B36F-5444-BD67-4D1462199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D4F5-24A0-284F-A4FA-8656EB9DB883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7473-B36F-5444-BD67-4D1462199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D4F5-24A0-284F-A4FA-8656EB9DB883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7473-B36F-5444-BD67-4D1462199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D4F5-24A0-284F-A4FA-8656EB9DB883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7473-B36F-5444-BD67-4D1462199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D4F5-24A0-284F-A4FA-8656EB9DB883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7473-B36F-5444-BD67-4D1462199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D4F5-24A0-284F-A4FA-8656EB9DB883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7473-B36F-5444-BD67-4D1462199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4D4F5-24A0-284F-A4FA-8656EB9DB883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A7473-B36F-5444-BD67-4D1462199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4D4F5-24A0-284F-A4FA-8656EB9DB883}" type="datetimeFigureOut">
              <a:rPr lang="en-US" smtClean="0"/>
              <a:pPr/>
              <a:t>7/23/14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A7473-B36F-5444-BD67-4D1462199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observatory.nasa.gov/Features/Aerosols/" TargetMode="Externa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erocenter.gsfc.nasa.gov/ext/registration/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355230" y="173668"/>
            <a:ext cx="8470103" cy="184684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44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800" dirty="0">
                <a:solidFill>
                  <a:srgbClr val="0224C0"/>
                </a:solidFill>
                <a:uFill>
                  <a:solidFill/>
                </a:uFill>
                <a:latin typeface="Helvetica"/>
                <a:cs typeface="Helvetica"/>
              </a:rPr>
              <a:t>MODIS Atmosphere Team Webinar Series </a:t>
            </a:r>
            <a:r>
              <a:rPr sz="2800" dirty="0" smtClean="0">
                <a:solidFill>
                  <a:srgbClr val="0224C0"/>
                </a:solidFill>
                <a:uFill>
                  <a:solidFill/>
                </a:uFill>
                <a:latin typeface="Helvetica"/>
                <a:cs typeface="Helvetica"/>
              </a:rPr>
              <a:t>#</a:t>
            </a:r>
            <a:r>
              <a:rPr lang="en-US" sz="2800" dirty="0" smtClean="0">
                <a:solidFill>
                  <a:srgbClr val="0224C0"/>
                </a:solidFill>
                <a:uFill>
                  <a:solidFill/>
                </a:uFill>
                <a:latin typeface="Helvetica"/>
                <a:cs typeface="Helvetica"/>
              </a:rPr>
              <a:t>5</a:t>
            </a:r>
            <a:r>
              <a:rPr sz="2800" dirty="0" smtClean="0">
                <a:solidFill>
                  <a:srgbClr val="0224C0"/>
                </a:solidFill>
                <a:uFill>
                  <a:solidFill/>
                </a:uFill>
                <a:latin typeface="Helvetica"/>
                <a:cs typeface="Helvetica"/>
              </a:rPr>
              <a:t>:</a:t>
            </a:r>
            <a:r>
              <a:rPr sz="2800" dirty="0">
                <a:solidFill>
                  <a:srgbClr val="0224C0"/>
                </a:solidFill>
                <a:uFill>
                  <a:solidFill/>
                </a:uFill>
                <a:latin typeface="Helvetica"/>
                <a:cs typeface="Helvetica"/>
              </a:rPr>
              <a:t/>
            </a:r>
            <a:br>
              <a:rPr sz="2800" dirty="0">
                <a:solidFill>
                  <a:srgbClr val="0224C0"/>
                </a:solidFill>
                <a:uFill>
                  <a:solidFill/>
                </a:uFill>
                <a:latin typeface="Helvetica"/>
                <a:cs typeface="Helvetica"/>
              </a:rPr>
            </a:br>
            <a:r>
              <a:rPr sz="2800" dirty="0">
                <a:solidFill>
                  <a:srgbClr val="0224C0"/>
                </a:solidFill>
                <a:uFill>
                  <a:solidFill/>
                </a:uFill>
                <a:latin typeface="Helvetica"/>
                <a:cs typeface="Helvetica"/>
              </a:rPr>
              <a:t>Overview </a:t>
            </a:r>
            <a:r>
              <a:rPr sz="2800" dirty="0" smtClean="0">
                <a:solidFill>
                  <a:srgbClr val="0224C0"/>
                </a:solidFill>
                <a:uFill>
                  <a:solidFill/>
                </a:uFill>
                <a:latin typeface="Helvetica"/>
                <a:cs typeface="Helvetica"/>
              </a:rPr>
              <a:t>of </a:t>
            </a:r>
            <a:r>
              <a:rPr lang="en-US" sz="2800" dirty="0" smtClean="0">
                <a:solidFill>
                  <a:srgbClr val="0224C0"/>
                </a:solidFill>
                <a:uFill>
                  <a:solidFill/>
                </a:uFill>
                <a:latin typeface="Helvetica"/>
                <a:cs typeface="Helvetica"/>
              </a:rPr>
              <a:t>the 3 km aerosol product in Collection 6</a:t>
            </a:r>
            <a:endParaRPr sz="2800" dirty="0">
              <a:solidFill>
                <a:srgbClr val="0224C0"/>
              </a:solidFill>
              <a:uFill>
                <a:solidFill/>
              </a:uFill>
              <a:latin typeface="Helvetica"/>
              <a:cs typeface="Helvetica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1610137" y="1940588"/>
            <a:ext cx="5923726" cy="1554268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square" lIns="38098" tIns="38098" rIns="38098" bIns="38098">
            <a:spAutoFit/>
          </a:bodyPr>
          <a:lstStyle/>
          <a:p>
            <a:pPr algn="ctr">
              <a:spcBef>
                <a:spcPts val="422"/>
              </a:spcBef>
              <a:defRPr sz="1800">
                <a:uFillTx/>
              </a:defRPr>
            </a:pPr>
            <a:r>
              <a:rPr lang="en-US" sz="2400" dirty="0" smtClean="0">
                <a:uFill>
                  <a:solidFill/>
                </a:uFill>
                <a:latin typeface="Helvetica"/>
                <a:cs typeface="Helvetica"/>
              </a:rPr>
              <a:t>Leigh Munchak (SSAI/</a:t>
            </a:r>
            <a:r>
              <a:rPr lang="en-US" sz="2400" dirty="0">
                <a:uFill>
                  <a:solidFill/>
                </a:uFill>
                <a:latin typeface="Helvetica"/>
                <a:cs typeface="Helvetica"/>
              </a:rPr>
              <a:t>613)</a:t>
            </a:r>
            <a:endParaRPr sz="2400" dirty="0" smtClean="0">
              <a:uFill>
                <a:solidFill/>
              </a:uFill>
              <a:latin typeface="Helvetica"/>
              <a:cs typeface="Helvetica"/>
            </a:endParaRPr>
          </a:p>
          <a:p>
            <a:pPr lvl="0" algn="ctr">
              <a:defRPr sz="1800">
                <a:uFillTx/>
              </a:defRPr>
            </a:pPr>
            <a:r>
              <a:rPr lang="en-US" dirty="0" smtClean="0">
                <a:latin typeface="Helvetica"/>
                <a:cs typeface="Helvetica"/>
              </a:rPr>
              <a:t>Robert Levy (613, PI), Shana </a:t>
            </a:r>
            <a:r>
              <a:rPr lang="en-US" dirty="0" err="1" smtClean="0">
                <a:latin typeface="Helvetica"/>
                <a:cs typeface="Helvetica"/>
              </a:rPr>
              <a:t>Mattoo</a:t>
            </a:r>
            <a:r>
              <a:rPr lang="en-US" dirty="0" smtClean="0">
                <a:latin typeface="Helvetica"/>
                <a:cs typeface="Helvetica"/>
              </a:rPr>
              <a:t> (SSAI/613), Lorraine Remer (UMBC) </a:t>
            </a:r>
            <a:r>
              <a:rPr dirty="0" smtClean="0">
                <a:uFill>
                  <a:solidFill/>
                </a:uFill>
                <a:latin typeface="Helvetica"/>
                <a:cs typeface="Helvetica"/>
              </a:rPr>
              <a:t/>
            </a:r>
            <a:br>
              <a:rPr dirty="0" smtClean="0">
                <a:uFill>
                  <a:solidFill/>
                </a:uFill>
                <a:latin typeface="Helvetica"/>
                <a:cs typeface="Helvetica"/>
              </a:rPr>
            </a:br>
            <a:r>
              <a:rPr lang="en-US" dirty="0" smtClean="0">
                <a:uFill>
                  <a:solidFill/>
                </a:uFill>
                <a:latin typeface="Helvetica"/>
                <a:cs typeface="Helvetica"/>
              </a:rPr>
              <a:t>21 </a:t>
            </a:r>
            <a:r>
              <a:rPr lang="en-US" dirty="0">
                <a:uFill>
                  <a:solidFill/>
                </a:uFill>
                <a:latin typeface="Helvetica"/>
                <a:cs typeface="Helvetica"/>
              </a:rPr>
              <a:t>July </a:t>
            </a:r>
            <a:r>
              <a:rPr dirty="0">
                <a:uFill>
                  <a:solidFill/>
                </a:uFill>
                <a:latin typeface="Helvetica"/>
                <a:cs typeface="Helvetica"/>
              </a:rPr>
              <a:t>2014</a:t>
            </a:r>
            <a:br>
              <a:rPr dirty="0">
                <a:uFill>
                  <a:solidFill/>
                </a:uFill>
                <a:latin typeface="Helvetica"/>
                <a:cs typeface="Helvetica"/>
              </a:rPr>
            </a:br>
            <a:endParaRPr dirty="0">
              <a:uFill>
                <a:solidFill/>
              </a:u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5440" y="6124398"/>
            <a:ext cx="80772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00" dirty="0">
                <a:latin typeface="Helvetica"/>
                <a:cs typeface="Helvetica"/>
              </a:rPr>
              <a:t>Images from NASA Earth Observatory, </a:t>
            </a:r>
            <a:r>
              <a:rPr lang="en-GB" sz="900" dirty="0">
                <a:latin typeface="Helvetica"/>
                <a:cs typeface="Helvetica"/>
                <a:hlinkClick r:id="rId3"/>
              </a:rPr>
              <a:t>http://earthobservatory.nasa.gov</a:t>
            </a:r>
            <a:r>
              <a:rPr lang="en-GB" sz="900" dirty="0" smtClean="0">
                <a:latin typeface="Helvetica"/>
                <a:cs typeface="Helvetica"/>
                <a:hlinkClick r:id="rId3"/>
              </a:rPr>
              <a:t>/</a:t>
            </a:r>
            <a:endParaRPr lang="en-GB" sz="900" dirty="0">
              <a:latin typeface="Helvetica"/>
              <a:cs typeface="Helvetic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5927" y="3689540"/>
            <a:ext cx="8582689" cy="2425587"/>
            <a:chOff x="310391" y="3708082"/>
            <a:chExt cx="8582689" cy="2425587"/>
          </a:xfrm>
        </p:grpSpPr>
        <p:pic>
          <p:nvPicPr>
            <p:cNvPr id="17" name="Picture 16" descr="fourmile_tmo_2010249_lrg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4608" y="3708082"/>
              <a:ext cx="2768472" cy="2425587"/>
            </a:xfrm>
            <a:prstGeom prst="rect">
              <a:avLst/>
            </a:prstGeom>
            <a:ln w="3175" cmpd="sng">
              <a:solidFill>
                <a:schemeClr val="tx1"/>
              </a:solidFill>
            </a:ln>
          </p:spPr>
        </p:pic>
        <p:pic>
          <p:nvPicPr>
            <p:cNvPr id="20" name="Picture 19" descr="africandust_vir_2014175_lrg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91" y="3708082"/>
              <a:ext cx="2768472" cy="2421875"/>
            </a:xfrm>
            <a:prstGeom prst="rect">
              <a:avLst/>
            </a:prstGeom>
            <a:ln w="3175" cmpd="sng">
              <a:solidFill>
                <a:schemeClr val="tx1"/>
              </a:solidFill>
            </a:ln>
          </p:spPr>
        </p:pic>
        <p:pic>
          <p:nvPicPr>
            <p:cNvPr id="22" name="Picture 21" descr="Indonesia_tmo_2014059_lrg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7132" y="3708082"/>
              <a:ext cx="2768472" cy="2421875"/>
            </a:xfrm>
            <a:prstGeom prst="rect">
              <a:avLst/>
            </a:prstGeom>
            <a:ln w="3175" cmpd="sng">
              <a:solidFill>
                <a:schemeClr val="tx1"/>
              </a:solidFill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108354" y="230188"/>
            <a:ext cx="8963025" cy="57467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500" dirty="0">
                <a:solidFill>
                  <a:srgbClr val="0224C0"/>
                </a:solidFill>
                <a:uFill>
                  <a:solidFill/>
                </a:uFill>
              </a:rPr>
              <a:t>MODIS Atmosphere Team Product Organization and People</a:t>
            </a:r>
          </a:p>
        </p:txBody>
      </p:sp>
      <p:grpSp>
        <p:nvGrpSpPr>
          <p:cNvPr id="2" name="Group 213"/>
          <p:cNvGrpSpPr/>
          <p:nvPr/>
        </p:nvGrpSpPr>
        <p:grpSpPr>
          <a:xfrm>
            <a:off x="222934" y="870890"/>
            <a:ext cx="1920261" cy="1280991"/>
            <a:chOff x="-1" y="-1"/>
            <a:chExt cx="2731036" cy="1821853"/>
          </a:xfrm>
        </p:grpSpPr>
        <p:sp>
          <p:nvSpPr>
            <p:cNvPr id="205" name="Shape 205"/>
            <p:cNvSpPr/>
            <p:nvPr/>
          </p:nvSpPr>
          <p:spPr>
            <a:xfrm rot="820869">
              <a:off x="2029694" y="594699"/>
              <a:ext cx="701341" cy="413389"/>
            </a:xfrm>
            <a:prstGeom prst="rightArrow">
              <a:avLst>
                <a:gd name="adj1" fmla="val 32000"/>
                <a:gd name="adj2" fmla="val 94094"/>
              </a:avLst>
            </a:prstGeom>
            <a:solidFill>
              <a:srgbClr val="DAF2FD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06" name="Shape 206"/>
            <p:cNvSpPr/>
            <p:nvPr/>
          </p:nvSpPr>
          <p:spPr>
            <a:xfrm rot="820869">
              <a:off x="1810858" y="1417917"/>
              <a:ext cx="671044" cy="403935"/>
            </a:xfrm>
            <a:prstGeom prst="rightArrow">
              <a:avLst>
                <a:gd name="adj1" fmla="val 32000"/>
                <a:gd name="adj2" fmla="val 94094"/>
              </a:avLst>
            </a:prstGeom>
            <a:solidFill>
              <a:srgbClr val="CFC7AA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grpSp>
          <p:nvGrpSpPr>
            <p:cNvPr id="3" name="Group 209"/>
            <p:cNvGrpSpPr/>
            <p:nvPr/>
          </p:nvGrpSpPr>
          <p:grpSpPr>
            <a:xfrm>
              <a:off x="-1" y="843892"/>
              <a:ext cx="1789306" cy="966074"/>
              <a:chOff x="0" y="0"/>
              <a:chExt cx="1789304" cy="966073"/>
            </a:xfrm>
          </p:grpSpPr>
          <p:sp>
            <p:nvSpPr>
              <p:cNvPr id="207" name="Shape 207"/>
              <p:cNvSpPr/>
              <p:nvPr/>
            </p:nvSpPr>
            <p:spPr>
              <a:xfrm>
                <a:off x="0" y="0"/>
                <a:ext cx="1789304" cy="966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CFC7A9"/>
              </a:solidFill>
              <a:ln w="635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0751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dirty="0"/>
              </a:p>
            </p:txBody>
          </p:sp>
          <p:sp>
            <p:nvSpPr>
              <p:cNvPr id="208" name="Shape 208"/>
              <p:cNvSpPr/>
              <p:nvPr/>
            </p:nvSpPr>
            <p:spPr>
              <a:xfrm>
                <a:off x="172163" y="76925"/>
                <a:ext cx="1444979" cy="8122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algn="ctr">
                  <a:buFont typeface="Arial"/>
                  <a:defRPr sz="22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500" dirty="0">
                    <a:uFill>
                      <a:solidFill/>
                    </a:uFill>
                  </a:rPr>
                  <a:t>Ancillary Data</a:t>
                </a:r>
              </a:p>
            </p:txBody>
          </p:sp>
        </p:grpSp>
        <p:grpSp>
          <p:nvGrpSpPr>
            <p:cNvPr id="4" name="Group 212"/>
            <p:cNvGrpSpPr/>
            <p:nvPr/>
          </p:nvGrpSpPr>
          <p:grpSpPr>
            <a:xfrm>
              <a:off x="245062" y="-1"/>
              <a:ext cx="1806224" cy="966075"/>
              <a:chOff x="1" y="0"/>
              <a:chExt cx="1806223" cy="966073"/>
            </a:xfrm>
          </p:grpSpPr>
          <p:sp>
            <p:nvSpPr>
              <p:cNvPr id="210" name="Shape 210"/>
              <p:cNvSpPr/>
              <p:nvPr/>
            </p:nvSpPr>
            <p:spPr>
              <a:xfrm>
                <a:off x="8459" y="0"/>
                <a:ext cx="1789304" cy="966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9F2FE"/>
              </a:solidFill>
              <a:ln w="635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0751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dirty="0"/>
              </a:p>
            </p:txBody>
          </p:sp>
          <p:sp>
            <p:nvSpPr>
              <p:cNvPr id="211" name="Shape 211"/>
              <p:cNvSpPr/>
              <p:nvPr/>
            </p:nvSpPr>
            <p:spPr>
              <a:xfrm>
                <a:off x="1" y="76925"/>
                <a:ext cx="1806223" cy="8122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algn="ctr">
                  <a:buFont typeface="Arial"/>
                  <a:defRPr sz="22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500" dirty="0">
                    <a:uFill>
                      <a:solidFill/>
                    </a:uFill>
                  </a:rPr>
                  <a:t>L1B MOD/MYD02,03</a:t>
                </a:r>
              </a:p>
            </p:txBody>
          </p:sp>
        </p:grpSp>
      </p:grpSp>
      <p:sp>
        <p:nvSpPr>
          <p:cNvPr id="214" name="Shape 214"/>
          <p:cNvSpPr/>
          <p:nvPr/>
        </p:nvSpPr>
        <p:spPr>
          <a:xfrm>
            <a:off x="2585397" y="1461725"/>
            <a:ext cx="2064248" cy="523220"/>
          </a:xfrm>
          <a:prstGeom prst="rect">
            <a:avLst/>
          </a:prstGeom>
          <a:solidFill>
            <a:srgbClr val="44C73E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04 Aerosol 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(“Dark Target”)</a:t>
            </a:r>
          </a:p>
        </p:txBody>
      </p:sp>
      <p:sp>
        <p:nvSpPr>
          <p:cNvPr id="215" name="Shape 215"/>
          <p:cNvSpPr/>
          <p:nvPr/>
        </p:nvSpPr>
        <p:spPr>
          <a:xfrm>
            <a:off x="2585397" y="2305165"/>
            <a:ext cx="2064248" cy="52322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04 Aerosol 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(“Deep Blue”)</a:t>
            </a:r>
          </a:p>
        </p:txBody>
      </p:sp>
      <p:sp>
        <p:nvSpPr>
          <p:cNvPr id="216" name="Shape 216"/>
          <p:cNvSpPr/>
          <p:nvPr/>
        </p:nvSpPr>
        <p:spPr>
          <a:xfrm>
            <a:off x="2585397" y="3501207"/>
            <a:ext cx="2064248" cy="52322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06 Cloud-Top Properties</a:t>
            </a:r>
          </a:p>
        </p:txBody>
      </p:sp>
      <p:sp>
        <p:nvSpPr>
          <p:cNvPr id="217" name="Shape 217"/>
          <p:cNvSpPr/>
          <p:nvPr/>
        </p:nvSpPr>
        <p:spPr>
          <a:xfrm>
            <a:off x="2580426" y="4559642"/>
            <a:ext cx="2064248" cy="26161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06 Cirrus Reflectance</a:t>
            </a:r>
          </a:p>
        </p:txBody>
      </p:sp>
      <p:sp>
        <p:nvSpPr>
          <p:cNvPr id="218" name="Shape 218"/>
          <p:cNvSpPr/>
          <p:nvPr/>
        </p:nvSpPr>
        <p:spPr>
          <a:xfrm>
            <a:off x="2585397" y="5378091"/>
            <a:ext cx="2064248" cy="26161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07 Clear-Sky Profiles</a:t>
            </a:r>
          </a:p>
        </p:txBody>
      </p:sp>
      <p:sp>
        <p:nvSpPr>
          <p:cNvPr id="219" name="Shape 219"/>
          <p:cNvSpPr/>
          <p:nvPr/>
        </p:nvSpPr>
        <p:spPr>
          <a:xfrm>
            <a:off x="4999973" y="3501207"/>
            <a:ext cx="1846782" cy="52322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06 Cloud Optical Properties</a:t>
            </a:r>
          </a:p>
        </p:txBody>
      </p:sp>
      <p:sp>
        <p:nvSpPr>
          <p:cNvPr id="220" name="Shape 220"/>
          <p:cNvSpPr/>
          <p:nvPr/>
        </p:nvSpPr>
        <p:spPr>
          <a:xfrm>
            <a:off x="4999973" y="4569791"/>
            <a:ext cx="1846782" cy="26161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05 Near-IR PW</a:t>
            </a:r>
          </a:p>
        </p:txBody>
      </p:sp>
      <p:sp>
        <p:nvSpPr>
          <p:cNvPr id="221" name="Shape 221"/>
          <p:cNvSpPr/>
          <p:nvPr/>
        </p:nvSpPr>
        <p:spPr>
          <a:xfrm>
            <a:off x="4999973" y="5378091"/>
            <a:ext cx="1846782" cy="26161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05 IR PW</a:t>
            </a:r>
          </a:p>
        </p:txBody>
      </p:sp>
      <p:sp>
        <p:nvSpPr>
          <p:cNvPr id="222" name="Shape 222"/>
          <p:cNvSpPr/>
          <p:nvPr/>
        </p:nvSpPr>
        <p:spPr>
          <a:xfrm>
            <a:off x="4639956" y="3780817"/>
            <a:ext cx="369706" cy="1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algn="ctr" defTabSz="41075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dirty="0"/>
          </a:p>
        </p:txBody>
      </p:sp>
      <p:sp>
        <p:nvSpPr>
          <p:cNvPr id="223" name="Shape 223"/>
          <p:cNvSpPr/>
          <p:nvPr/>
        </p:nvSpPr>
        <p:spPr>
          <a:xfrm>
            <a:off x="4639956" y="5510681"/>
            <a:ext cx="369706" cy="1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algn="ctr" defTabSz="41075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dirty="0"/>
          </a:p>
        </p:txBody>
      </p:sp>
      <p:grpSp>
        <p:nvGrpSpPr>
          <p:cNvPr id="5" name="Group 230"/>
          <p:cNvGrpSpPr/>
          <p:nvPr/>
        </p:nvGrpSpPr>
        <p:grpSpPr>
          <a:xfrm>
            <a:off x="1835501" y="1723093"/>
            <a:ext cx="749643" cy="3801596"/>
            <a:chOff x="0" y="0"/>
            <a:chExt cx="1066157" cy="5406714"/>
          </a:xfrm>
        </p:grpSpPr>
        <p:sp>
          <p:nvSpPr>
            <p:cNvPr id="224" name="Shape 224"/>
            <p:cNvSpPr/>
            <p:nvPr/>
          </p:nvSpPr>
          <p:spPr>
            <a:xfrm>
              <a:off x="540354" y="2926542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5" name="Shape 225"/>
            <p:cNvSpPr/>
            <p:nvPr/>
          </p:nvSpPr>
          <p:spPr>
            <a:xfrm flipV="1">
              <a:off x="540354" y="13044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6" name="Shape 226"/>
            <p:cNvSpPr/>
            <p:nvPr/>
          </p:nvSpPr>
          <p:spPr>
            <a:xfrm flipV="1">
              <a:off x="540354" y="1199905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7" name="Shape 227"/>
            <p:cNvSpPr/>
            <p:nvPr/>
          </p:nvSpPr>
          <p:spPr>
            <a:xfrm>
              <a:off x="540354" y="5386792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8" name="Shape 228"/>
            <p:cNvSpPr/>
            <p:nvPr/>
          </p:nvSpPr>
          <p:spPr>
            <a:xfrm flipV="1">
              <a:off x="558799" y="0"/>
              <a:ext cx="2" cy="540671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9" name="Shape 229"/>
            <p:cNvSpPr/>
            <p:nvPr/>
          </p:nvSpPr>
          <p:spPr>
            <a:xfrm>
              <a:off x="0" y="2927786"/>
              <a:ext cx="52580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</p:grpSp>
      <p:grpSp>
        <p:nvGrpSpPr>
          <p:cNvPr id="6" name="Group 235"/>
          <p:cNvGrpSpPr/>
          <p:nvPr/>
        </p:nvGrpSpPr>
        <p:grpSpPr>
          <a:xfrm>
            <a:off x="6643865" y="1277847"/>
            <a:ext cx="735386" cy="4678320"/>
            <a:chOff x="0" y="0"/>
            <a:chExt cx="1045881" cy="6653609"/>
          </a:xfrm>
        </p:grpSpPr>
        <p:sp>
          <p:nvSpPr>
            <p:cNvPr id="231" name="Shape 231"/>
            <p:cNvSpPr/>
            <p:nvPr/>
          </p:nvSpPr>
          <p:spPr>
            <a:xfrm flipV="1">
              <a:off x="531359" y="-1"/>
              <a:ext cx="1" cy="665361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32" name="Shape 232"/>
            <p:cNvSpPr/>
            <p:nvPr/>
          </p:nvSpPr>
          <p:spPr>
            <a:xfrm flipV="1">
              <a:off x="0" y="22788"/>
              <a:ext cx="52580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33" name="Shape 233"/>
            <p:cNvSpPr/>
            <p:nvPr/>
          </p:nvSpPr>
          <p:spPr>
            <a:xfrm>
              <a:off x="12700" y="6622548"/>
              <a:ext cx="52580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34" name="Shape 234"/>
            <p:cNvSpPr/>
            <p:nvPr/>
          </p:nvSpPr>
          <p:spPr>
            <a:xfrm>
              <a:off x="520078" y="3322668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</p:grpSp>
      <p:sp>
        <p:nvSpPr>
          <p:cNvPr id="236" name="Shape 236"/>
          <p:cNvSpPr/>
          <p:nvPr/>
        </p:nvSpPr>
        <p:spPr>
          <a:xfrm>
            <a:off x="7400739" y="3100670"/>
            <a:ext cx="1543595" cy="104644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08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Daily, 8-day, &amp; monthly aggregations</a:t>
            </a:r>
          </a:p>
        </p:txBody>
      </p:sp>
      <p:grpSp>
        <p:nvGrpSpPr>
          <p:cNvPr id="7" name="Group 240"/>
          <p:cNvGrpSpPr/>
          <p:nvPr/>
        </p:nvGrpSpPr>
        <p:grpSpPr>
          <a:xfrm>
            <a:off x="736914" y="5923415"/>
            <a:ext cx="5695315" cy="499850"/>
            <a:chOff x="-1" y="-29198"/>
            <a:chExt cx="8100002" cy="710896"/>
          </a:xfrm>
        </p:grpSpPr>
        <p:sp>
          <p:nvSpPr>
            <p:cNvPr id="237" name="Shape 237"/>
            <p:cNvSpPr/>
            <p:nvPr/>
          </p:nvSpPr>
          <p:spPr>
            <a:xfrm>
              <a:off x="3378822" y="-29198"/>
              <a:ext cx="1421937" cy="710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>
              <a:lvl1pPr algn="ctr">
                <a:defRPr sz="3300" b="1">
                  <a:solidFill>
                    <a:srgbClr val="945200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300" dirty="0">
                  <a:uFill>
                    <a:solidFill/>
                  </a:uFill>
                </a:rPr>
                <a:t>Level-2</a:t>
              </a:r>
            </a:p>
          </p:txBody>
        </p:sp>
        <p:sp>
          <p:nvSpPr>
            <p:cNvPr id="238" name="Shape 238"/>
            <p:cNvSpPr/>
            <p:nvPr/>
          </p:nvSpPr>
          <p:spPr>
            <a:xfrm>
              <a:off x="4891473" y="392659"/>
              <a:ext cx="3208528" cy="1"/>
            </a:xfrm>
            <a:prstGeom prst="line">
              <a:avLst/>
            </a:prstGeom>
            <a:noFill/>
            <a:ln w="50800" cap="flat">
              <a:solidFill>
                <a:srgbClr val="9452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39" name="Shape 239"/>
            <p:cNvSpPr/>
            <p:nvPr/>
          </p:nvSpPr>
          <p:spPr>
            <a:xfrm flipH="1" flipV="1">
              <a:off x="-1" y="392659"/>
              <a:ext cx="3208528" cy="1"/>
            </a:xfrm>
            <a:prstGeom prst="line">
              <a:avLst/>
            </a:prstGeom>
            <a:noFill/>
            <a:ln w="50800" cap="flat">
              <a:solidFill>
                <a:srgbClr val="9452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</p:grpSp>
      <p:sp>
        <p:nvSpPr>
          <p:cNvPr id="241" name="Shape 241"/>
          <p:cNvSpPr/>
          <p:nvPr/>
        </p:nvSpPr>
        <p:spPr>
          <a:xfrm>
            <a:off x="4747557" y="1537652"/>
            <a:ext cx="1755892" cy="370880"/>
          </a:xfrm>
          <a:prstGeom prst="rect">
            <a:avLst/>
          </a:prstGeom>
          <a:solidFill>
            <a:srgbClr val="1FFF66"/>
          </a:solidFill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/>
          <a:p>
            <a:pPr lvl="0">
              <a:buClr>
                <a:srgbClr val="008F00"/>
              </a:buClr>
              <a:buFont typeface="Arial"/>
              <a:defRPr sz="1800">
                <a:uFillTx/>
              </a:defRPr>
            </a:pPr>
            <a:r>
              <a:rPr sz="1900" dirty="0">
                <a:solidFill>
                  <a:schemeClr val="tx2"/>
                </a:solidFill>
                <a:uFill>
                  <a:solidFill/>
                </a:uFill>
              </a:rPr>
              <a:t>R. Levy (GSFC)</a:t>
            </a:r>
          </a:p>
        </p:txBody>
      </p:sp>
      <p:sp>
        <p:nvSpPr>
          <p:cNvPr id="242" name="Shape 242"/>
          <p:cNvSpPr/>
          <p:nvPr/>
        </p:nvSpPr>
        <p:spPr>
          <a:xfrm>
            <a:off x="4747557" y="2381335"/>
            <a:ext cx="1755892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C. Hsu (GSFC)</a:t>
            </a:r>
          </a:p>
        </p:txBody>
      </p:sp>
      <p:sp>
        <p:nvSpPr>
          <p:cNvPr id="243" name="Shape 243"/>
          <p:cNvSpPr/>
          <p:nvPr/>
        </p:nvSpPr>
        <p:spPr>
          <a:xfrm>
            <a:off x="232704" y="4216368"/>
            <a:ext cx="1665946" cy="661716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/>
          <a:p>
            <a:pPr lvl="0" algn="ctr">
              <a:buClr>
                <a:srgbClr val="008F00"/>
              </a:buClr>
              <a:buFont typeface="Arial"/>
              <a:defRPr sz="1800">
                <a:uFillTx/>
              </a:defRPr>
            </a:pPr>
            <a:r>
              <a:rPr sz="1900" dirty="0">
                <a:solidFill>
                  <a:srgbClr val="4F8F00"/>
                </a:solidFill>
                <a:uFill>
                  <a:solidFill/>
                </a:uFill>
              </a:rPr>
              <a:t>S. Ackerman</a:t>
            </a:r>
          </a:p>
          <a:p>
            <a:pPr lvl="0" algn="ctr">
              <a:buClr>
                <a:srgbClr val="008F00"/>
              </a:buClr>
              <a:buFont typeface="Arial"/>
              <a:defRPr sz="1800">
                <a:uFillTx/>
              </a:defRPr>
            </a:pPr>
            <a:r>
              <a:rPr sz="1900" dirty="0">
                <a:solidFill>
                  <a:srgbClr val="4F8F00"/>
                </a:solidFill>
                <a:uFill>
                  <a:solidFill/>
                </a:uFill>
              </a:rPr>
              <a:t>(U. Wisconsin)</a:t>
            </a:r>
          </a:p>
        </p:txBody>
      </p:sp>
      <p:sp>
        <p:nvSpPr>
          <p:cNvPr id="244" name="Shape 244"/>
          <p:cNvSpPr/>
          <p:nvPr/>
        </p:nvSpPr>
        <p:spPr>
          <a:xfrm>
            <a:off x="2931703" y="4069779"/>
            <a:ext cx="1305739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 Ackerman</a:t>
            </a:r>
          </a:p>
        </p:txBody>
      </p:sp>
      <p:sp>
        <p:nvSpPr>
          <p:cNvPr id="245" name="Shape 245"/>
          <p:cNvSpPr/>
          <p:nvPr/>
        </p:nvSpPr>
        <p:spPr>
          <a:xfrm>
            <a:off x="5270493" y="4069779"/>
            <a:ext cx="1305740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 Platnick</a:t>
            </a:r>
          </a:p>
        </p:txBody>
      </p:sp>
      <p:sp>
        <p:nvSpPr>
          <p:cNvPr id="246" name="Shape 246"/>
          <p:cNvSpPr/>
          <p:nvPr/>
        </p:nvSpPr>
        <p:spPr>
          <a:xfrm>
            <a:off x="2918488" y="4847356"/>
            <a:ext cx="3584961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FF26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B.-C. Gao (no longer supported)</a:t>
            </a:r>
          </a:p>
        </p:txBody>
      </p:sp>
      <p:sp>
        <p:nvSpPr>
          <p:cNvPr id="247" name="Shape 247"/>
          <p:cNvSpPr/>
          <p:nvPr/>
        </p:nvSpPr>
        <p:spPr>
          <a:xfrm>
            <a:off x="3681543" y="5653103"/>
            <a:ext cx="2375829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S.Ackerman, P. Menzel</a:t>
            </a:r>
          </a:p>
        </p:txBody>
      </p:sp>
      <p:sp>
        <p:nvSpPr>
          <p:cNvPr id="248" name="Shape 248"/>
          <p:cNvSpPr/>
          <p:nvPr/>
        </p:nvSpPr>
        <p:spPr>
          <a:xfrm>
            <a:off x="7519667" y="4190498"/>
            <a:ext cx="1305739" cy="37088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 Platnick</a:t>
            </a:r>
          </a:p>
        </p:txBody>
      </p:sp>
      <p:sp>
        <p:nvSpPr>
          <p:cNvPr id="249" name="Shape 249"/>
          <p:cNvSpPr/>
          <p:nvPr/>
        </p:nvSpPr>
        <p:spPr>
          <a:xfrm>
            <a:off x="288473" y="3519207"/>
            <a:ext cx="1543595" cy="52322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MOD35/MYD35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Cloud Mask</a:t>
            </a:r>
          </a:p>
        </p:txBody>
      </p:sp>
      <p:sp>
        <p:nvSpPr>
          <p:cNvPr id="250" name="Shape 250"/>
          <p:cNvSpPr/>
          <p:nvPr/>
        </p:nvSpPr>
        <p:spPr>
          <a:xfrm>
            <a:off x="7009545" y="1723092"/>
            <a:ext cx="369706" cy="1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algn="ctr" defTabSz="41075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dirty="0"/>
          </a:p>
        </p:txBody>
      </p:sp>
      <p:sp>
        <p:nvSpPr>
          <p:cNvPr id="251" name="Shape 251"/>
          <p:cNvSpPr/>
          <p:nvPr/>
        </p:nvSpPr>
        <p:spPr>
          <a:xfrm>
            <a:off x="7683021" y="4543151"/>
            <a:ext cx="979030" cy="458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 algn="ctr">
              <a:defRPr sz="3300" b="1">
                <a:solidFill>
                  <a:srgbClr val="9452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300" dirty="0">
                <a:uFill>
                  <a:solidFill/>
                </a:uFill>
              </a:rPr>
              <a:t>Level-3</a:t>
            </a:r>
          </a:p>
        </p:txBody>
      </p:sp>
      <p:sp>
        <p:nvSpPr>
          <p:cNvPr id="252" name="Shape 252"/>
          <p:cNvSpPr/>
          <p:nvPr/>
        </p:nvSpPr>
        <p:spPr>
          <a:xfrm>
            <a:off x="7449459" y="2164855"/>
            <a:ext cx="1305739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 Platnick</a:t>
            </a:r>
          </a:p>
        </p:txBody>
      </p:sp>
      <p:sp>
        <p:nvSpPr>
          <p:cNvPr id="253" name="Shape 253"/>
          <p:cNvSpPr/>
          <p:nvPr/>
        </p:nvSpPr>
        <p:spPr>
          <a:xfrm>
            <a:off x="7392884" y="1330677"/>
            <a:ext cx="1424335" cy="78483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ATML2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(joint sampled product)</a:t>
            </a:r>
          </a:p>
        </p:txBody>
      </p:sp>
      <p:grpSp>
        <p:nvGrpSpPr>
          <p:cNvPr id="8" name="Group 57"/>
          <p:cNvGrpSpPr/>
          <p:nvPr/>
        </p:nvGrpSpPr>
        <p:grpSpPr>
          <a:xfrm>
            <a:off x="2170573" y="870890"/>
            <a:ext cx="6491477" cy="1332761"/>
            <a:chOff x="2170573" y="870890"/>
            <a:chExt cx="6491477" cy="1332761"/>
          </a:xfrm>
        </p:grpSpPr>
        <p:sp>
          <p:nvSpPr>
            <p:cNvPr id="56" name="Oval 55"/>
            <p:cNvSpPr/>
            <p:nvPr/>
          </p:nvSpPr>
          <p:spPr>
            <a:xfrm>
              <a:off x="2170573" y="1234845"/>
              <a:ext cx="4676181" cy="968806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293973" y="870890"/>
              <a:ext cx="5368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3 km aerosol product comes from “dark target” only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8725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108354" y="230188"/>
            <a:ext cx="8963025" cy="57467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500" dirty="0">
                <a:solidFill>
                  <a:srgbClr val="0224C0"/>
                </a:solidFill>
                <a:uFill>
                  <a:solidFill/>
                </a:uFill>
              </a:rPr>
              <a:t>MODIS Atmosphere Team Product Organization and People</a:t>
            </a:r>
          </a:p>
        </p:txBody>
      </p:sp>
      <p:grpSp>
        <p:nvGrpSpPr>
          <p:cNvPr id="2" name="Group 213"/>
          <p:cNvGrpSpPr/>
          <p:nvPr/>
        </p:nvGrpSpPr>
        <p:grpSpPr>
          <a:xfrm>
            <a:off x="222934" y="870890"/>
            <a:ext cx="1920261" cy="1280991"/>
            <a:chOff x="-1" y="-1"/>
            <a:chExt cx="2731036" cy="1821853"/>
          </a:xfrm>
        </p:grpSpPr>
        <p:sp>
          <p:nvSpPr>
            <p:cNvPr id="205" name="Shape 205"/>
            <p:cNvSpPr/>
            <p:nvPr/>
          </p:nvSpPr>
          <p:spPr>
            <a:xfrm rot="820869">
              <a:off x="2029694" y="594699"/>
              <a:ext cx="701341" cy="413389"/>
            </a:xfrm>
            <a:prstGeom prst="rightArrow">
              <a:avLst>
                <a:gd name="adj1" fmla="val 32000"/>
                <a:gd name="adj2" fmla="val 94094"/>
              </a:avLst>
            </a:prstGeom>
            <a:solidFill>
              <a:srgbClr val="DAF2FD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06" name="Shape 206"/>
            <p:cNvSpPr/>
            <p:nvPr/>
          </p:nvSpPr>
          <p:spPr>
            <a:xfrm rot="820869">
              <a:off x="1810858" y="1417917"/>
              <a:ext cx="671044" cy="403935"/>
            </a:xfrm>
            <a:prstGeom prst="rightArrow">
              <a:avLst>
                <a:gd name="adj1" fmla="val 32000"/>
                <a:gd name="adj2" fmla="val 94094"/>
              </a:avLst>
            </a:prstGeom>
            <a:solidFill>
              <a:srgbClr val="CFC7AA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grpSp>
          <p:nvGrpSpPr>
            <p:cNvPr id="3" name="Group 209"/>
            <p:cNvGrpSpPr/>
            <p:nvPr/>
          </p:nvGrpSpPr>
          <p:grpSpPr>
            <a:xfrm>
              <a:off x="-1" y="843892"/>
              <a:ext cx="1789306" cy="966074"/>
              <a:chOff x="0" y="0"/>
              <a:chExt cx="1789304" cy="966073"/>
            </a:xfrm>
          </p:grpSpPr>
          <p:sp>
            <p:nvSpPr>
              <p:cNvPr id="207" name="Shape 207"/>
              <p:cNvSpPr/>
              <p:nvPr/>
            </p:nvSpPr>
            <p:spPr>
              <a:xfrm>
                <a:off x="0" y="0"/>
                <a:ext cx="1789304" cy="966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CFC7A9"/>
              </a:solidFill>
              <a:ln w="635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0751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dirty="0"/>
              </a:p>
            </p:txBody>
          </p:sp>
          <p:sp>
            <p:nvSpPr>
              <p:cNvPr id="208" name="Shape 208"/>
              <p:cNvSpPr/>
              <p:nvPr/>
            </p:nvSpPr>
            <p:spPr>
              <a:xfrm>
                <a:off x="172163" y="76925"/>
                <a:ext cx="1444979" cy="8122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algn="ctr">
                  <a:buFont typeface="Arial"/>
                  <a:defRPr sz="22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500" dirty="0">
                    <a:uFill>
                      <a:solidFill/>
                    </a:uFill>
                  </a:rPr>
                  <a:t>Ancillary Data</a:t>
                </a:r>
              </a:p>
            </p:txBody>
          </p:sp>
        </p:grpSp>
        <p:grpSp>
          <p:nvGrpSpPr>
            <p:cNvPr id="4" name="Group 212"/>
            <p:cNvGrpSpPr/>
            <p:nvPr/>
          </p:nvGrpSpPr>
          <p:grpSpPr>
            <a:xfrm>
              <a:off x="245062" y="-1"/>
              <a:ext cx="1806224" cy="966075"/>
              <a:chOff x="1" y="0"/>
              <a:chExt cx="1806223" cy="966073"/>
            </a:xfrm>
          </p:grpSpPr>
          <p:sp>
            <p:nvSpPr>
              <p:cNvPr id="210" name="Shape 210"/>
              <p:cNvSpPr/>
              <p:nvPr/>
            </p:nvSpPr>
            <p:spPr>
              <a:xfrm>
                <a:off x="8459" y="0"/>
                <a:ext cx="1789304" cy="966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9F2FE"/>
              </a:solidFill>
              <a:ln w="635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0751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dirty="0"/>
              </a:p>
            </p:txBody>
          </p:sp>
          <p:sp>
            <p:nvSpPr>
              <p:cNvPr id="211" name="Shape 211"/>
              <p:cNvSpPr/>
              <p:nvPr/>
            </p:nvSpPr>
            <p:spPr>
              <a:xfrm>
                <a:off x="1" y="76925"/>
                <a:ext cx="1806223" cy="8122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algn="ctr">
                  <a:buFont typeface="Arial"/>
                  <a:defRPr sz="22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500" dirty="0">
                    <a:uFill>
                      <a:solidFill/>
                    </a:uFill>
                  </a:rPr>
                  <a:t>L1B MOD/MYD02,03</a:t>
                </a:r>
              </a:p>
            </p:txBody>
          </p:sp>
        </p:grpSp>
      </p:grpSp>
      <p:sp>
        <p:nvSpPr>
          <p:cNvPr id="214" name="Shape 214"/>
          <p:cNvSpPr/>
          <p:nvPr/>
        </p:nvSpPr>
        <p:spPr>
          <a:xfrm>
            <a:off x="2585397" y="1461725"/>
            <a:ext cx="2064248" cy="523220"/>
          </a:xfrm>
          <a:prstGeom prst="rect">
            <a:avLst/>
          </a:prstGeom>
          <a:solidFill>
            <a:srgbClr val="44C73E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04 Aerosol 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(“Dark Target”)</a:t>
            </a:r>
          </a:p>
        </p:txBody>
      </p:sp>
      <p:sp>
        <p:nvSpPr>
          <p:cNvPr id="215" name="Shape 215"/>
          <p:cNvSpPr/>
          <p:nvPr/>
        </p:nvSpPr>
        <p:spPr>
          <a:xfrm>
            <a:off x="2585397" y="2305165"/>
            <a:ext cx="2064248" cy="52322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04 Aerosol 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(“Deep Blue”)</a:t>
            </a:r>
          </a:p>
        </p:txBody>
      </p:sp>
      <p:sp>
        <p:nvSpPr>
          <p:cNvPr id="216" name="Shape 216"/>
          <p:cNvSpPr/>
          <p:nvPr/>
        </p:nvSpPr>
        <p:spPr>
          <a:xfrm>
            <a:off x="2585397" y="3501207"/>
            <a:ext cx="2064248" cy="52322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06 Cloud-Top Properties</a:t>
            </a:r>
          </a:p>
        </p:txBody>
      </p:sp>
      <p:sp>
        <p:nvSpPr>
          <p:cNvPr id="217" name="Shape 217"/>
          <p:cNvSpPr/>
          <p:nvPr/>
        </p:nvSpPr>
        <p:spPr>
          <a:xfrm>
            <a:off x="2580426" y="4559642"/>
            <a:ext cx="2064248" cy="26161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06 Cirrus Reflectance</a:t>
            </a:r>
          </a:p>
        </p:txBody>
      </p:sp>
      <p:sp>
        <p:nvSpPr>
          <p:cNvPr id="218" name="Shape 218"/>
          <p:cNvSpPr/>
          <p:nvPr/>
        </p:nvSpPr>
        <p:spPr>
          <a:xfrm>
            <a:off x="2585397" y="5378091"/>
            <a:ext cx="2064248" cy="26161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07 Clear-Sky Profiles</a:t>
            </a:r>
          </a:p>
        </p:txBody>
      </p:sp>
      <p:sp>
        <p:nvSpPr>
          <p:cNvPr id="219" name="Shape 219"/>
          <p:cNvSpPr/>
          <p:nvPr/>
        </p:nvSpPr>
        <p:spPr>
          <a:xfrm>
            <a:off x="4999973" y="3501207"/>
            <a:ext cx="1846782" cy="52322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06 Cloud Optical Properties</a:t>
            </a:r>
          </a:p>
        </p:txBody>
      </p:sp>
      <p:sp>
        <p:nvSpPr>
          <p:cNvPr id="220" name="Shape 220"/>
          <p:cNvSpPr/>
          <p:nvPr/>
        </p:nvSpPr>
        <p:spPr>
          <a:xfrm>
            <a:off x="4999973" y="4569791"/>
            <a:ext cx="1846782" cy="26161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05 Near-IR PW</a:t>
            </a:r>
          </a:p>
        </p:txBody>
      </p:sp>
      <p:sp>
        <p:nvSpPr>
          <p:cNvPr id="221" name="Shape 221"/>
          <p:cNvSpPr/>
          <p:nvPr/>
        </p:nvSpPr>
        <p:spPr>
          <a:xfrm>
            <a:off x="4999973" y="5378091"/>
            <a:ext cx="1846782" cy="26161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05 IR PW</a:t>
            </a:r>
          </a:p>
        </p:txBody>
      </p:sp>
      <p:sp>
        <p:nvSpPr>
          <p:cNvPr id="222" name="Shape 222"/>
          <p:cNvSpPr/>
          <p:nvPr/>
        </p:nvSpPr>
        <p:spPr>
          <a:xfrm>
            <a:off x="4639956" y="3780817"/>
            <a:ext cx="369706" cy="1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algn="ctr" defTabSz="41075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dirty="0"/>
          </a:p>
        </p:txBody>
      </p:sp>
      <p:sp>
        <p:nvSpPr>
          <p:cNvPr id="223" name="Shape 223"/>
          <p:cNvSpPr/>
          <p:nvPr/>
        </p:nvSpPr>
        <p:spPr>
          <a:xfrm>
            <a:off x="4639956" y="5510681"/>
            <a:ext cx="369706" cy="1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algn="ctr" defTabSz="41075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dirty="0"/>
          </a:p>
        </p:txBody>
      </p:sp>
      <p:grpSp>
        <p:nvGrpSpPr>
          <p:cNvPr id="5" name="Group 230"/>
          <p:cNvGrpSpPr/>
          <p:nvPr/>
        </p:nvGrpSpPr>
        <p:grpSpPr>
          <a:xfrm>
            <a:off x="1835501" y="1723093"/>
            <a:ext cx="749643" cy="3801596"/>
            <a:chOff x="0" y="0"/>
            <a:chExt cx="1066157" cy="5406714"/>
          </a:xfrm>
        </p:grpSpPr>
        <p:sp>
          <p:nvSpPr>
            <p:cNvPr id="224" name="Shape 224"/>
            <p:cNvSpPr/>
            <p:nvPr/>
          </p:nvSpPr>
          <p:spPr>
            <a:xfrm>
              <a:off x="540354" y="2926542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5" name="Shape 225"/>
            <p:cNvSpPr/>
            <p:nvPr/>
          </p:nvSpPr>
          <p:spPr>
            <a:xfrm flipV="1">
              <a:off x="540354" y="13044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6" name="Shape 226"/>
            <p:cNvSpPr/>
            <p:nvPr/>
          </p:nvSpPr>
          <p:spPr>
            <a:xfrm flipV="1">
              <a:off x="540354" y="1199905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7" name="Shape 227"/>
            <p:cNvSpPr/>
            <p:nvPr/>
          </p:nvSpPr>
          <p:spPr>
            <a:xfrm>
              <a:off x="540354" y="5386792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8" name="Shape 228"/>
            <p:cNvSpPr/>
            <p:nvPr/>
          </p:nvSpPr>
          <p:spPr>
            <a:xfrm flipV="1">
              <a:off x="558799" y="0"/>
              <a:ext cx="2" cy="540671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9" name="Shape 229"/>
            <p:cNvSpPr/>
            <p:nvPr/>
          </p:nvSpPr>
          <p:spPr>
            <a:xfrm>
              <a:off x="0" y="2927786"/>
              <a:ext cx="52580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</p:grpSp>
      <p:grpSp>
        <p:nvGrpSpPr>
          <p:cNvPr id="6" name="Group 235"/>
          <p:cNvGrpSpPr/>
          <p:nvPr/>
        </p:nvGrpSpPr>
        <p:grpSpPr>
          <a:xfrm>
            <a:off x="6643865" y="1277847"/>
            <a:ext cx="735386" cy="4678320"/>
            <a:chOff x="0" y="0"/>
            <a:chExt cx="1045881" cy="6653609"/>
          </a:xfrm>
        </p:grpSpPr>
        <p:sp>
          <p:nvSpPr>
            <p:cNvPr id="231" name="Shape 231"/>
            <p:cNvSpPr/>
            <p:nvPr/>
          </p:nvSpPr>
          <p:spPr>
            <a:xfrm flipV="1">
              <a:off x="531359" y="-1"/>
              <a:ext cx="1" cy="665361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32" name="Shape 232"/>
            <p:cNvSpPr/>
            <p:nvPr/>
          </p:nvSpPr>
          <p:spPr>
            <a:xfrm flipV="1">
              <a:off x="0" y="22788"/>
              <a:ext cx="52580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33" name="Shape 233"/>
            <p:cNvSpPr/>
            <p:nvPr/>
          </p:nvSpPr>
          <p:spPr>
            <a:xfrm>
              <a:off x="12700" y="6622548"/>
              <a:ext cx="52580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34" name="Shape 234"/>
            <p:cNvSpPr/>
            <p:nvPr/>
          </p:nvSpPr>
          <p:spPr>
            <a:xfrm>
              <a:off x="520078" y="3322668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</p:grpSp>
      <p:sp>
        <p:nvSpPr>
          <p:cNvPr id="236" name="Shape 236"/>
          <p:cNvSpPr/>
          <p:nvPr/>
        </p:nvSpPr>
        <p:spPr>
          <a:xfrm>
            <a:off x="7400739" y="3100670"/>
            <a:ext cx="1543595" cy="104644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08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Daily, 8-day, &amp; monthly aggregations</a:t>
            </a:r>
          </a:p>
        </p:txBody>
      </p:sp>
      <p:grpSp>
        <p:nvGrpSpPr>
          <p:cNvPr id="7" name="Group 240"/>
          <p:cNvGrpSpPr/>
          <p:nvPr/>
        </p:nvGrpSpPr>
        <p:grpSpPr>
          <a:xfrm>
            <a:off x="736914" y="5923415"/>
            <a:ext cx="5695315" cy="499850"/>
            <a:chOff x="-1" y="-29198"/>
            <a:chExt cx="8100002" cy="710896"/>
          </a:xfrm>
        </p:grpSpPr>
        <p:sp>
          <p:nvSpPr>
            <p:cNvPr id="237" name="Shape 237"/>
            <p:cNvSpPr/>
            <p:nvPr/>
          </p:nvSpPr>
          <p:spPr>
            <a:xfrm>
              <a:off x="3378822" y="-29198"/>
              <a:ext cx="1421937" cy="710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>
              <a:lvl1pPr algn="ctr">
                <a:defRPr sz="3300" b="1">
                  <a:solidFill>
                    <a:srgbClr val="945200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300" dirty="0">
                  <a:uFill>
                    <a:solidFill/>
                  </a:uFill>
                </a:rPr>
                <a:t>Level-2</a:t>
              </a:r>
            </a:p>
          </p:txBody>
        </p:sp>
        <p:sp>
          <p:nvSpPr>
            <p:cNvPr id="238" name="Shape 238"/>
            <p:cNvSpPr/>
            <p:nvPr/>
          </p:nvSpPr>
          <p:spPr>
            <a:xfrm>
              <a:off x="4891473" y="392659"/>
              <a:ext cx="3208528" cy="1"/>
            </a:xfrm>
            <a:prstGeom prst="line">
              <a:avLst/>
            </a:prstGeom>
            <a:noFill/>
            <a:ln w="50800" cap="flat">
              <a:solidFill>
                <a:srgbClr val="9452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39" name="Shape 239"/>
            <p:cNvSpPr/>
            <p:nvPr/>
          </p:nvSpPr>
          <p:spPr>
            <a:xfrm flipH="1" flipV="1">
              <a:off x="-1" y="392659"/>
              <a:ext cx="3208528" cy="1"/>
            </a:xfrm>
            <a:prstGeom prst="line">
              <a:avLst/>
            </a:prstGeom>
            <a:noFill/>
            <a:ln w="50800" cap="flat">
              <a:solidFill>
                <a:srgbClr val="9452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</p:grpSp>
      <p:sp>
        <p:nvSpPr>
          <p:cNvPr id="241" name="Shape 241"/>
          <p:cNvSpPr/>
          <p:nvPr/>
        </p:nvSpPr>
        <p:spPr>
          <a:xfrm>
            <a:off x="4747557" y="1537652"/>
            <a:ext cx="1755892" cy="370880"/>
          </a:xfrm>
          <a:prstGeom prst="rect">
            <a:avLst/>
          </a:prstGeom>
          <a:solidFill>
            <a:srgbClr val="1FFF66"/>
          </a:solidFill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/>
          <a:p>
            <a:pPr lvl="0">
              <a:buClr>
                <a:srgbClr val="008F00"/>
              </a:buClr>
              <a:buFont typeface="Arial"/>
              <a:defRPr sz="1800">
                <a:uFillTx/>
              </a:defRPr>
            </a:pPr>
            <a:r>
              <a:rPr sz="1900" dirty="0">
                <a:solidFill>
                  <a:schemeClr val="tx2"/>
                </a:solidFill>
                <a:uFill>
                  <a:solidFill/>
                </a:uFill>
              </a:rPr>
              <a:t>R. Levy (GSFC)</a:t>
            </a:r>
          </a:p>
        </p:txBody>
      </p:sp>
      <p:sp>
        <p:nvSpPr>
          <p:cNvPr id="242" name="Shape 242"/>
          <p:cNvSpPr/>
          <p:nvPr/>
        </p:nvSpPr>
        <p:spPr>
          <a:xfrm>
            <a:off x="4747557" y="2381335"/>
            <a:ext cx="1755892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C. Hsu (GSFC)</a:t>
            </a:r>
          </a:p>
        </p:txBody>
      </p:sp>
      <p:sp>
        <p:nvSpPr>
          <p:cNvPr id="243" name="Shape 243"/>
          <p:cNvSpPr/>
          <p:nvPr/>
        </p:nvSpPr>
        <p:spPr>
          <a:xfrm>
            <a:off x="232704" y="4216368"/>
            <a:ext cx="1665946" cy="661716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/>
          <a:p>
            <a:pPr lvl="0" algn="ctr">
              <a:buClr>
                <a:srgbClr val="008F00"/>
              </a:buClr>
              <a:buFont typeface="Arial"/>
              <a:defRPr sz="1800">
                <a:uFillTx/>
              </a:defRPr>
            </a:pPr>
            <a:r>
              <a:rPr sz="1900" dirty="0">
                <a:solidFill>
                  <a:srgbClr val="4F8F00"/>
                </a:solidFill>
                <a:uFill>
                  <a:solidFill/>
                </a:uFill>
              </a:rPr>
              <a:t>S. Ackerman</a:t>
            </a:r>
          </a:p>
          <a:p>
            <a:pPr lvl="0" algn="ctr">
              <a:buClr>
                <a:srgbClr val="008F00"/>
              </a:buClr>
              <a:buFont typeface="Arial"/>
              <a:defRPr sz="1800">
                <a:uFillTx/>
              </a:defRPr>
            </a:pPr>
            <a:r>
              <a:rPr sz="1900" dirty="0">
                <a:solidFill>
                  <a:srgbClr val="4F8F00"/>
                </a:solidFill>
                <a:uFill>
                  <a:solidFill/>
                </a:uFill>
              </a:rPr>
              <a:t>(U. Wisconsin)</a:t>
            </a:r>
          </a:p>
        </p:txBody>
      </p:sp>
      <p:sp>
        <p:nvSpPr>
          <p:cNvPr id="244" name="Shape 244"/>
          <p:cNvSpPr/>
          <p:nvPr/>
        </p:nvSpPr>
        <p:spPr>
          <a:xfrm>
            <a:off x="2931703" y="4069779"/>
            <a:ext cx="1305739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 Ackerman</a:t>
            </a:r>
          </a:p>
        </p:txBody>
      </p:sp>
      <p:sp>
        <p:nvSpPr>
          <p:cNvPr id="245" name="Shape 245"/>
          <p:cNvSpPr/>
          <p:nvPr/>
        </p:nvSpPr>
        <p:spPr>
          <a:xfrm>
            <a:off x="5270493" y="4069779"/>
            <a:ext cx="1305740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 Platnick</a:t>
            </a:r>
          </a:p>
        </p:txBody>
      </p:sp>
      <p:sp>
        <p:nvSpPr>
          <p:cNvPr id="246" name="Shape 246"/>
          <p:cNvSpPr/>
          <p:nvPr/>
        </p:nvSpPr>
        <p:spPr>
          <a:xfrm>
            <a:off x="2918488" y="4847356"/>
            <a:ext cx="3584961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FF26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B.-C. Gao (no longer supported)</a:t>
            </a:r>
          </a:p>
        </p:txBody>
      </p:sp>
      <p:sp>
        <p:nvSpPr>
          <p:cNvPr id="247" name="Shape 247"/>
          <p:cNvSpPr/>
          <p:nvPr/>
        </p:nvSpPr>
        <p:spPr>
          <a:xfrm>
            <a:off x="3681543" y="5653103"/>
            <a:ext cx="2375829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S.Ackerman, P. Menzel</a:t>
            </a:r>
          </a:p>
        </p:txBody>
      </p:sp>
      <p:sp>
        <p:nvSpPr>
          <p:cNvPr id="248" name="Shape 248"/>
          <p:cNvSpPr/>
          <p:nvPr/>
        </p:nvSpPr>
        <p:spPr>
          <a:xfrm>
            <a:off x="7519667" y="4190498"/>
            <a:ext cx="1305739" cy="37088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 Platnick</a:t>
            </a:r>
          </a:p>
        </p:txBody>
      </p:sp>
      <p:sp>
        <p:nvSpPr>
          <p:cNvPr id="249" name="Shape 249"/>
          <p:cNvSpPr/>
          <p:nvPr/>
        </p:nvSpPr>
        <p:spPr>
          <a:xfrm>
            <a:off x="288473" y="3519207"/>
            <a:ext cx="1543595" cy="52322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MOD35/MYD35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Cloud Mask</a:t>
            </a:r>
          </a:p>
        </p:txBody>
      </p:sp>
      <p:sp>
        <p:nvSpPr>
          <p:cNvPr id="250" name="Shape 250"/>
          <p:cNvSpPr/>
          <p:nvPr/>
        </p:nvSpPr>
        <p:spPr>
          <a:xfrm>
            <a:off x="7009545" y="1723092"/>
            <a:ext cx="369706" cy="1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algn="ctr" defTabSz="41075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dirty="0"/>
          </a:p>
        </p:txBody>
      </p:sp>
      <p:sp>
        <p:nvSpPr>
          <p:cNvPr id="251" name="Shape 251"/>
          <p:cNvSpPr/>
          <p:nvPr/>
        </p:nvSpPr>
        <p:spPr>
          <a:xfrm>
            <a:off x="7683021" y="4543151"/>
            <a:ext cx="979030" cy="458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 algn="ctr">
              <a:defRPr sz="3300" b="1">
                <a:solidFill>
                  <a:srgbClr val="9452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300" dirty="0">
                <a:uFill>
                  <a:solidFill/>
                </a:uFill>
              </a:rPr>
              <a:t>Level-3</a:t>
            </a:r>
          </a:p>
        </p:txBody>
      </p:sp>
      <p:sp>
        <p:nvSpPr>
          <p:cNvPr id="252" name="Shape 252"/>
          <p:cNvSpPr/>
          <p:nvPr/>
        </p:nvSpPr>
        <p:spPr>
          <a:xfrm>
            <a:off x="7449459" y="2164855"/>
            <a:ext cx="1305739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 Platnick</a:t>
            </a:r>
          </a:p>
        </p:txBody>
      </p:sp>
      <p:sp>
        <p:nvSpPr>
          <p:cNvPr id="253" name="Shape 253"/>
          <p:cNvSpPr/>
          <p:nvPr/>
        </p:nvSpPr>
        <p:spPr>
          <a:xfrm>
            <a:off x="7392884" y="1330677"/>
            <a:ext cx="1424335" cy="78483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ATML2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(joint sampled product)</a:t>
            </a:r>
          </a:p>
        </p:txBody>
      </p:sp>
      <p:grpSp>
        <p:nvGrpSpPr>
          <p:cNvPr id="9" name="Group 65"/>
          <p:cNvGrpSpPr/>
          <p:nvPr/>
        </p:nvGrpSpPr>
        <p:grpSpPr>
          <a:xfrm>
            <a:off x="7356239" y="997705"/>
            <a:ext cx="1715139" cy="5758561"/>
            <a:chOff x="7356239" y="997705"/>
            <a:chExt cx="1715139" cy="5758561"/>
          </a:xfrm>
        </p:grpSpPr>
        <p:sp>
          <p:nvSpPr>
            <p:cNvPr id="63" name="Multiply 62"/>
            <p:cNvSpPr/>
            <p:nvPr/>
          </p:nvSpPr>
          <p:spPr>
            <a:xfrm>
              <a:off x="7356240" y="997705"/>
              <a:ext cx="1460979" cy="1469121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Multiply 63"/>
            <p:cNvSpPr/>
            <p:nvPr/>
          </p:nvSpPr>
          <p:spPr>
            <a:xfrm>
              <a:off x="7379251" y="2879539"/>
              <a:ext cx="1460979" cy="1469121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356239" y="5001939"/>
              <a:ext cx="1715139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3 km does not go into L2 atmosphere product, or Level 3 daily gridded product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7356239" y="5001939"/>
            <a:ext cx="1715140" cy="175432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8725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457199" y="126261"/>
            <a:ext cx="8229601" cy="1143001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0224C0"/>
                </a:solidFill>
                <a:uFill>
                  <a:solidFill/>
                </a:uFill>
              </a:rPr>
              <a:t>MODIS Standardized Filenaming Convention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uFill>
                  <a:solidFill/>
                </a:uFill>
              </a:rPr>
              <a:t>NASA Earth Science Data filenames for MODIS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354944" y="1327879"/>
            <a:ext cx="8229601" cy="497756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57165" indent="0">
              <a:buNone/>
              <a:defRPr sz="1800">
                <a:uFillTx/>
              </a:defRPr>
            </a:pPr>
            <a:r>
              <a:rPr lang="en-US" sz="1800" dirty="0" smtClean="0">
                <a:latin typeface="Helvetica"/>
                <a:ea typeface="Times New Roman"/>
                <a:cs typeface="Helvetica"/>
                <a:sym typeface="Times New Roman"/>
              </a:rPr>
              <a:t>10 km aerosol product</a:t>
            </a:r>
            <a:r>
              <a:rPr sz="1800" dirty="0" smtClean="0">
                <a:latin typeface="Helvetica"/>
                <a:ea typeface="Times New Roman"/>
                <a:cs typeface="Helvetica"/>
                <a:sym typeface="Times New Roman"/>
              </a:rPr>
              <a:t>:    </a:t>
            </a:r>
            <a:r>
              <a:rPr lang="en-US" sz="1800" dirty="0" smtClean="0">
                <a:latin typeface="Helvetica"/>
                <a:ea typeface="Times New Roman"/>
                <a:cs typeface="Helvetica"/>
                <a:sym typeface="Times New Roman"/>
              </a:rPr>
              <a:t>  </a:t>
            </a:r>
            <a:r>
              <a:rPr sz="1800" dirty="0" smtClean="0">
                <a:latin typeface="Helvetica"/>
                <a:ea typeface="Arial Bold"/>
                <a:cs typeface="Helvetica"/>
                <a:sym typeface="Arial Bold"/>
              </a:rPr>
              <a:t>M</a:t>
            </a:r>
            <a:r>
              <a:rPr lang="en-US" sz="1800" dirty="0" smtClean="0">
                <a:solidFill>
                  <a:srgbClr val="FF0000"/>
                </a:solidFill>
                <a:latin typeface="Helvetica"/>
                <a:ea typeface="Arial Bold"/>
                <a:cs typeface="Helvetica"/>
                <a:sym typeface="Arial Bold"/>
              </a:rPr>
              <a:t>x</a:t>
            </a:r>
            <a:r>
              <a:rPr sz="1800" dirty="0" smtClean="0">
                <a:latin typeface="Helvetica"/>
                <a:ea typeface="Arial Bold"/>
                <a:cs typeface="Helvetica"/>
                <a:sym typeface="Arial Bold"/>
              </a:rPr>
              <a:t>D0</a:t>
            </a:r>
            <a:r>
              <a:rPr lang="en-US" sz="1800" dirty="0" smtClean="0">
                <a:latin typeface="Helvetica"/>
                <a:ea typeface="Arial Bold"/>
                <a:cs typeface="Helvetica"/>
                <a:sym typeface="Arial Bold"/>
              </a:rPr>
              <a:t>4</a:t>
            </a:r>
            <a:r>
              <a:rPr sz="1800" dirty="0" smtClean="0">
                <a:latin typeface="Helvetica"/>
                <a:ea typeface="Arial Bold"/>
                <a:cs typeface="Helvetica"/>
                <a:sym typeface="Arial Bold"/>
              </a:rPr>
              <a:t>_</a:t>
            </a:r>
            <a:r>
              <a:rPr sz="1800" dirty="0" smtClean="0">
                <a:solidFill>
                  <a:srgbClr val="800000"/>
                </a:solidFill>
                <a:latin typeface="Helvetica"/>
                <a:ea typeface="Arial Bold"/>
                <a:cs typeface="Helvetica"/>
                <a:sym typeface="Arial Bold"/>
              </a:rPr>
              <a:t>L2</a:t>
            </a:r>
            <a:r>
              <a:rPr sz="1800" dirty="0">
                <a:latin typeface="Helvetica"/>
                <a:ea typeface="Arial Bold"/>
                <a:cs typeface="Helvetica"/>
                <a:sym typeface="Arial Bold"/>
              </a:rPr>
              <a:t>.</a:t>
            </a:r>
            <a:r>
              <a:rPr sz="1800" dirty="0" smtClean="0">
                <a:solidFill>
                  <a:srgbClr val="0056D6"/>
                </a:solidFill>
                <a:latin typeface="Helvetica"/>
                <a:ea typeface="Arial Bold"/>
                <a:cs typeface="Helvetica"/>
                <a:sym typeface="Arial Bold"/>
              </a:rPr>
              <a:t>A</a:t>
            </a:r>
            <a:r>
              <a:rPr sz="1800" dirty="0" smtClean="0">
                <a:solidFill>
                  <a:srgbClr val="C4BC00"/>
                </a:solidFill>
                <a:latin typeface="Helvetica"/>
                <a:ea typeface="Arial Bold"/>
                <a:cs typeface="Helvetica"/>
                <a:sym typeface="Arial Bold"/>
              </a:rPr>
              <a:t>YYYYDDD</a:t>
            </a:r>
            <a:r>
              <a:rPr sz="1800" dirty="0" smtClean="0">
                <a:latin typeface="Helvetica"/>
                <a:ea typeface="Arial Bold"/>
                <a:cs typeface="Helvetica"/>
                <a:sym typeface="Arial Bold"/>
              </a:rPr>
              <a:t>.</a:t>
            </a:r>
            <a:r>
              <a:rPr sz="1800" dirty="0" smtClean="0">
                <a:solidFill>
                  <a:srgbClr val="BE38F3"/>
                </a:solidFill>
                <a:latin typeface="Helvetica"/>
                <a:ea typeface="Arial Bold"/>
                <a:cs typeface="Helvetica"/>
                <a:sym typeface="Arial Bold"/>
              </a:rPr>
              <a:t>HHMM</a:t>
            </a:r>
            <a:r>
              <a:rPr sz="1800" dirty="0" smtClean="0">
                <a:latin typeface="Helvetica"/>
                <a:ea typeface="Arial Bold"/>
                <a:cs typeface="Helvetica"/>
                <a:sym typeface="Arial Bold"/>
              </a:rPr>
              <a:t>.</a:t>
            </a:r>
            <a:r>
              <a:rPr sz="1800" dirty="0" smtClean="0">
                <a:solidFill>
                  <a:srgbClr val="B92D5D"/>
                </a:solidFill>
                <a:latin typeface="Helvetica"/>
                <a:ea typeface="Arial Bold"/>
                <a:cs typeface="Helvetica"/>
                <a:sym typeface="Arial Bold"/>
              </a:rPr>
              <a:t>CCC</a:t>
            </a:r>
            <a:r>
              <a:rPr sz="1800" dirty="0" smtClean="0">
                <a:latin typeface="Helvetica"/>
                <a:ea typeface="Arial Bold"/>
                <a:cs typeface="Helvetica"/>
                <a:sym typeface="Arial Bold"/>
              </a:rPr>
              <a:t>.</a:t>
            </a:r>
            <a:r>
              <a:rPr sz="1800" dirty="0" smtClean="0">
                <a:solidFill>
                  <a:srgbClr val="77BB41"/>
                </a:solidFill>
                <a:latin typeface="Helvetica"/>
                <a:ea typeface="Arial Bold"/>
                <a:cs typeface="Helvetica"/>
                <a:sym typeface="Arial Bold"/>
              </a:rPr>
              <a:t>YYYYDDDHHMMSS</a:t>
            </a:r>
            <a:r>
              <a:rPr sz="1800" dirty="0" smtClean="0">
                <a:latin typeface="Helvetica"/>
                <a:ea typeface="Arial Bold"/>
                <a:cs typeface="Helvetica"/>
                <a:sym typeface="Arial Bold"/>
              </a:rPr>
              <a:t>.hdf</a:t>
            </a:r>
            <a:endParaRPr lang="en-US" sz="1800" dirty="0" smtClean="0">
              <a:latin typeface="Helvetica"/>
              <a:ea typeface="Arial Bold"/>
              <a:cs typeface="Helvetica"/>
              <a:sym typeface="Arial Bold"/>
            </a:endParaRPr>
          </a:p>
          <a:p>
            <a:pPr marL="257165" indent="0">
              <a:buNone/>
              <a:defRPr sz="1800">
                <a:uFillTx/>
              </a:defRPr>
            </a:pPr>
            <a:endParaRPr lang="en-US" sz="1800" dirty="0" smtClean="0">
              <a:latin typeface="Helvetica"/>
              <a:ea typeface="Arial Bold"/>
              <a:cs typeface="Helvetica"/>
              <a:sym typeface="Arial Bold"/>
            </a:endParaRPr>
          </a:p>
          <a:p>
            <a:pPr marL="257165" indent="0">
              <a:buNone/>
              <a:defRPr sz="1800">
                <a:uFillTx/>
              </a:defRPr>
            </a:pPr>
            <a:r>
              <a:rPr lang="en-US" sz="1800" dirty="0" smtClean="0">
                <a:latin typeface="Helvetica"/>
                <a:ea typeface="Arial Bold"/>
                <a:cs typeface="Helvetica"/>
                <a:sym typeface="Arial Bold"/>
              </a:rPr>
              <a:t>3 km aerosol product:</a:t>
            </a:r>
            <a:endParaRPr sz="1800" dirty="0" smtClean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0" indent="136619" algn="just">
              <a:lnSpc>
                <a:spcPts val="1055"/>
              </a:lnSpc>
              <a:spcBef>
                <a:spcPts val="844"/>
              </a:spcBef>
              <a:buNone/>
              <a:defRPr sz="1800">
                <a:uFillTx/>
              </a:defRPr>
            </a:pPr>
            <a:r>
              <a:rPr lang="en-US" sz="1800" dirty="0" smtClean="0">
                <a:latin typeface="Helvetica"/>
                <a:ea typeface="Arial Bold"/>
                <a:cs typeface="Helvetica"/>
                <a:sym typeface="Arial Bold"/>
              </a:rPr>
              <a:t>  M</a:t>
            </a:r>
            <a:r>
              <a:rPr lang="en-US" sz="1800" dirty="0" smtClean="0">
                <a:solidFill>
                  <a:srgbClr val="FF0000"/>
                </a:solidFill>
                <a:latin typeface="Helvetica"/>
                <a:ea typeface="Arial Bold"/>
                <a:cs typeface="Helvetica"/>
                <a:sym typeface="Arial Bold"/>
              </a:rPr>
              <a:t>x</a:t>
            </a:r>
            <a:r>
              <a:rPr lang="en-US" sz="1800" dirty="0" smtClean="0">
                <a:latin typeface="Helvetica"/>
                <a:ea typeface="Arial Bold"/>
                <a:cs typeface="Helvetica"/>
                <a:sym typeface="Arial Bold"/>
              </a:rPr>
              <a:t>D04_</a:t>
            </a:r>
            <a:r>
              <a:rPr lang="en-US" sz="1800" dirty="0" smtClean="0">
                <a:solidFill>
                  <a:srgbClr val="800000"/>
                </a:solidFill>
                <a:latin typeface="Helvetica"/>
                <a:ea typeface="Arial Bold"/>
                <a:cs typeface="Helvetica"/>
                <a:sym typeface="Arial Bold"/>
              </a:rPr>
              <a:t>3K</a:t>
            </a:r>
            <a:r>
              <a:rPr lang="en-US" sz="1800" dirty="0" smtClean="0">
                <a:latin typeface="Helvetica"/>
                <a:ea typeface="Arial Bold"/>
                <a:cs typeface="Helvetica"/>
                <a:sym typeface="Arial Bold"/>
              </a:rPr>
              <a:t>.</a:t>
            </a:r>
            <a:r>
              <a:rPr lang="en-US" sz="1800" dirty="0" smtClean="0">
                <a:solidFill>
                  <a:srgbClr val="0056D6"/>
                </a:solidFill>
                <a:latin typeface="Helvetica"/>
                <a:ea typeface="Arial Bold"/>
                <a:cs typeface="Helvetica"/>
                <a:sym typeface="Arial Bold"/>
              </a:rPr>
              <a:t>A</a:t>
            </a:r>
            <a:r>
              <a:rPr lang="en-US" sz="1800" dirty="0" smtClean="0">
                <a:solidFill>
                  <a:srgbClr val="C4BC00"/>
                </a:solidFill>
                <a:latin typeface="Helvetica"/>
                <a:ea typeface="Arial Bold"/>
                <a:cs typeface="Helvetica"/>
                <a:sym typeface="Arial Bold"/>
              </a:rPr>
              <a:t>YYYYDDD</a:t>
            </a:r>
            <a:r>
              <a:rPr lang="en-US" sz="1800" dirty="0" smtClean="0">
                <a:latin typeface="Helvetica"/>
                <a:ea typeface="Arial Bold"/>
                <a:cs typeface="Helvetica"/>
                <a:sym typeface="Arial Bold"/>
              </a:rPr>
              <a:t>.</a:t>
            </a:r>
            <a:r>
              <a:rPr lang="en-US" sz="1800" dirty="0" smtClean="0">
                <a:solidFill>
                  <a:srgbClr val="BE38F3"/>
                </a:solidFill>
                <a:latin typeface="Helvetica"/>
                <a:ea typeface="Arial Bold"/>
                <a:cs typeface="Helvetica"/>
                <a:sym typeface="Arial Bold"/>
              </a:rPr>
              <a:t>HHMM</a:t>
            </a:r>
            <a:r>
              <a:rPr lang="en-US" sz="1800" dirty="0" smtClean="0">
                <a:latin typeface="Helvetica"/>
                <a:ea typeface="Arial Bold"/>
                <a:cs typeface="Helvetica"/>
                <a:sym typeface="Arial Bold"/>
              </a:rPr>
              <a:t>.</a:t>
            </a:r>
            <a:r>
              <a:rPr lang="en-US" sz="1800" dirty="0" smtClean="0">
                <a:solidFill>
                  <a:srgbClr val="B92D5D"/>
                </a:solidFill>
                <a:latin typeface="Helvetica"/>
                <a:ea typeface="Arial Bold"/>
                <a:cs typeface="Helvetica"/>
                <a:sym typeface="Arial Bold"/>
              </a:rPr>
              <a:t>CCC</a:t>
            </a:r>
            <a:r>
              <a:rPr lang="en-US" sz="1800" dirty="0" smtClean="0">
                <a:latin typeface="Helvetica"/>
                <a:ea typeface="Arial Bold"/>
                <a:cs typeface="Helvetica"/>
                <a:sym typeface="Arial Bold"/>
              </a:rPr>
              <a:t>.</a:t>
            </a:r>
            <a:r>
              <a:rPr lang="en-US" sz="1800" dirty="0" smtClean="0">
                <a:solidFill>
                  <a:srgbClr val="77BB41"/>
                </a:solidFill>
                <a:latin typeface="Helvetica"/>
                <a:ea typeface="Arial Bold"/>
                <a:cs typeface="Helvetica"/>
                <a:sym typeface="Arial Bold"/>
              </a:rPr>
              <a:t>YYYYDDDHHMMSS</a:t>
            </a:r>
            <a:r>
              <a:rPr lang="en-US" sz="1800" dirty="0" smtClean="0">
                <a:latin typeface="Helvetica"/>
                <a:ea typeface="Arial Bold"/>
                <a:cs typeface="Helvetica"/>
                <a:sym typeface="Arial Bold"/>
              </a:rPr>
              <a:t>.hdf</a:t>
            </a:r>
            <a:endParaRPr sz="1800" b="1" dirty="0" smtClean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0" indent="136619" algn="just">
              <a:lnSpc>
                <a:spcPts val="1055"/>
              </a:lnSpc>
              <a:spcBef>
                <a:spcPts val="844"/>
              </a:spcBef>
              <a:buNone/>
              <a:defRPr sz="1800">
                <a:uFillTx/>
              </a:defRPr>
            </a:pPr>
            <a:r>
              <a:rPr sz="2000" b="1" dirty="0" smtClean="0">
                <a:latin typeface="Helvetica"/>
                <a:ea typeface="Times New Roman"/>
                <a:cs typeface="Helvetica"/>
                <a:sym typeface="Times New Roman"/>
              </a:rPr>
              <a:t>	</a:t>
            </a:r>
            <a:endParaRPr lang="en-US" sz="2000" b="1" dirty="0" smtClean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0" indent="136619" algn="just">
              <a:lnSpc>
                <a:spcPts val="1055"/>
              </a:lnSpc>
              <a:spcBef>
                <a:spcPts val="844"/>
              </a:spcBef>
              <a:buNone/>
              <a:defRPr sz="1800">
                <a:uFillTx/>
              </a:defRPr>
            </a:pPr>
            <a:r>
              <a:rPr lang="en-US" sz="2000" dirty="0" smtClean="0">
                <a:latin typeface="Helvetica"/>
                <a:ea typeface="Times New Roman"/>
                <a:cs typeface="Helvetica"/>
                <a:sym typeface="Times New Roman"/>
              </a:rPr>
              <a:t>  </a:t>
            </a:r>
            <a:r>
              <a:rPr sz="2000" dirty="0" smtClean="0">
                <a:latin typeface="Helvetica"/>
                <a:ea typeface="Times New Roman"/>
                <a:cs typeface="Helvetica"/>
                <a:sym typeface="Times New Roman"/>
              </a:rPr>
              <a:t>Definition </a:t>
            </a:r>
            <a:r>
              <a:rPr sz="2000" dirty="0">
                <a:latin typeface="Helvetica"/>
                <a:ea typeface="Times New Roman"/>
                <a:cs typeface="Helvetica"/>
                <a:sym typeface="Times New Roman"/>
              </a:rPr>
              <a:t>of highlighted text:</a:t>
            </a:r>
            <a:endParaRPr sz="2000" b="1" dirty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257165" indent="0" algn="just">
              <a:spcBef>
                <a:spcPts val="562"/>
              </a:spcBef>
              <a:buNone/>
              <a:defRPr sz="1800">
                <a:uFillTx/>
              </a:defRPr>
            </a:pPr>
            <a:endParaRPr sz="600" b="1" dirty="0" smtClean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257165" indent="0">
              <a:spcBef>
                <a:spcPts val="562"/>
              </a:spcBef>
              <a:buNone/>
              <a:defRPr sz="1800">
                <a:uFillTx/>
              </a:defRPr>
            </a:pPr>
            <a:r>
              <a:rPr sz="1800" dirty="0" smtClean="0">
                <a:latin typeface="Helvetica"/>
                <a:ea typeface="Arial Bold"/>
                <a:cs typeface="Helvetica"/>
                <a:sym typeface="Arial Bold"/>
              </a:rPr>
              <a:t>M</a:t>
            </a:r>
            <a:r>
              <a:rPr lang="en-US" sz="1800" dirty="0" smtClean="0">
                <a:solidFill>
                  <a:srgbClr val="FF0000"/>
                </a:solidFill>
                <a:latin typeface="Helvetica"/>
                <a:ea typeface="Arial Bold"/>
                <a:cs typeface="Helvetica"/>
                <a:sym typeface="Arial Bold"/>
              </a:rPr>
              <a:t>x</a:t>
            </a:r>
            <a:r>
              <a:rPr sz="1800" dirty="0" smtClean="0">
                <a:latin typeface="Helvetica"/>
                <a:ea typeface="Arial Bold"/>
                <a:cs typeface="Helvetica"/>
                <a:sym typeface="Arial Bold"/>
              </a:rPr>
              <a:t>D0</a:t>
            </a:r>
            <a:r>
              <a:rPr lang="en-US" sz="1800" dirty="0" smtClean="0">
                <a:latin typeface="Helvetica"/>
                <a:ea typeface="Arial Bold"/>
                <a:cs typeface="Helvetica"/>
                <a:sym typeface="Arial Bold"/>
              </a:rPr>
              <a:t>4</a:t>
            </a:r>
            <a:r>
              <a:rPr sz="1800" dirty="0" smtClean="0">
                <a:latin typeface="Helvetica"/>
                <a:ea typeface="Times New Roman"/>
                <a:cs typeface="Helvetica"/>
                <a:sym typeface="Times New Roman"/>
              </a:rPr>
              <a:t> </a:t>
            </a:r>
            <a:r>
              <a:rPr sz="1800" dirty="0">
                <a:latin typeface="Helvetica"/>
                <a:ea typeface="Times New Roman"/>
                <a:cs typeface="Helvetica"/>
                <a:sym typeface="Times New Roman"/>
              </a:rPr>
              <a:t>= Earth Science Data Type name</a:t>
            </a:r>
            <a:r>
              <a:rPr lang="en-US" sz="1800" dirty="0">
                <a:latin typeface="Helvetica"/>
                <a:ea typeface="Times New Roman"/>
                <a:cs typeface="Helvetica"/>
                <a:sym typeface="Times New Roman"/>
              </a:rPr>
              <a:t> (this is code for the “aerosol” product)</a:t>
            </a:r>
            <a:endParaRPr lang="en-US" sz="1800" dirty="0" smtClean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257165" indent="0">
              <a:spcBef>
                <a:spcPts val="562"/>
              </a:spcBef>
              <a:buNone/>
              <a:defRPr sz="1800">
                <a:uFillTx/>
              </a:defRPr>
            </a:pPr>
            <a:r>
              <a:rPr lang="en-US" sz="1800" dirty="0" err="1" smtClean="0">
                <a:solidFill>
                  <a:srgbClr val="FF0000"/>
                </a:solidFill>
                <a:latin typeface="Helvetica"/>
                <a:ea typeface="Times New Roman"/>
                <a:cs typeface="Helvetica"/>
                <a:sym typeface="Times New Roman"/>
              </a:rPr>
              <a:t>x</a:t>
            </a:r>
            <a:r>
              <a:rPr lang="en-US" sz="1800" dirty="0" smtClean="0">
                <a:solidFill>
                  <a:srgbClr val="FF0000"/>
                </a:solidFill>
                <a:latin typeface="Helvetica"/>
                <a:ea typeface="Times New Roman"/>
                <a:cs typeface="Helvetica"/>
                <a:sym typeface="Times New Roman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Helvetica"/>
                <a:ea typeface="Times New Roman"/>
                <a:cs typeface="Helvetica"/>
                <a:sym typeface="Times New Roman"/>
              </a:rPr>
              <a:t>= </a:t>
            </a:r>
            <a:r>
              <a:rPr lang="en-US" sz="1800" dirty="0">
                <a:solidFill>
                  <a:srgbClr val="000000"/>
                </a:solidFill>
                <a:latin typeface="Helvetica"/>
                <a:ea typeface="Times New Roman"/>
                <a:cs typeface="Helvetica"/>
                <a:sym typeface="Times New Roman"/>
              </a:rPr>
              <a:t>“</a:t>
            </a:r>
            <a:r>
              <a:rPr lang="en-US" sz="1800" dirty="0">
                <a:latin typeface="Helvetica"/>
                <a:ea typeface="Times New Roman"/>
                <a:cs typeface="Helvetica"/>
                <a:sym typeface="Times New Roman"/>
              </a:rPr>
              <a:t>O” for Terra or “Y” for Aqua</a:t>
            </a:r>
            <a:endParaRPr sz="1800" dirty="0" smtClean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257165" indent="0">
              <a:spcBef>
                <a:spcPts val="562"/>
              </a:spcBef>
              <a:buNone/>
              <a:defRPr sz="1800">
                <a:uFillTx/>
              </a:defRPr>
            </a:pPr>
            <a:r>
              <a:rPr sz="1800" dirty="0" smtClean="0">
                <a:solidFill>
                  <a:srgbClr val="800000"/>
                </a:solidFill>
                <a:latin typeface="Helvetica"/>
                <a:ea typeface="Arial Bold"/>
                <a:cs typeface="Helvetica"/>
                <a:sym typeface="Arial Bold"/>
              </a:rPr>
              <a:t>L2</a:t>
            </a:r>
            <a:r>
              <a:rPr sz="1800" dirty="0" smtClean="0">
                <a:solidFill>
                  <a:schemeClr val="accent1"/>
                </a:solidFill>
                <a:latin typeface="Helvetica"/>
                <a:ea typeface="Times New Roman"/>
                <a:cs typeface="Helvetica"/>
                <a:sym typeface="Times New Roman"/>
              </a:rPr>
              <a:t> </a:t>
            </a:r>
            <a:r>
              <a:rPr sz="1800" dirty="0">
                <a:latin typeface="Helvetica"/>
                <a:ea typeface="Times New Roman"/>
                <a:cs typeface="Helvetica"/>
                <a:sym typeface="Times New Roman"/>
              </a:rPr>
              <a:t>= Denotes a Level-2 product (or L3 for Level-3, etc.</a:t>
            </a:r>
            <a:r>
              <a:rPr sz="1800" dirty="0" smtClean="0">
                <a:latin typeface="Helvetica"/>
                <a:ea typeface="Times New Roman"/>
                <a:cs typeface="Helvetica"/>
                <a:sym typeface="Times New Roman"/>
              </a:rPr>
              <a:t>)</a:t>
            </a:r>
            <a:r>
              <a:rPr lang="en-US" sz="1800" dirty="0" smtClean="0">
                <a:latin typeface="Helvetica"/>
                <a:ea typeface="Times New Roman"/>
                <a:cs typeface="Helvetica"/>
                <a:sym typeface="Times New Roman"/>
              </a:rPr>
              <a:t>. Changed to </a:t>
            </a:r>
            <a:r>
              <a:rPr lang="en-US" sz="1800" dirty="0" smtClean="0">
                <a:solidFill>
                  <a:srgbClr val="800000"/>
                </a:solidFill>
                <a:latin typeface="Helvetica"/>
                <a:ea typeface="Times New Roman"/>
                <a:cs typeface="Helvetica"/>
                <a:sym typeface="Times New Roman"/>
              </a:rPr>
              <a:t>3K</a:t>
            </a:r>
            <a:r>
              <a:rPr lang="en-US" sz="1800" dirty="0" smtClean="0">
                <a:latin typeface="Helvetica"/>
                <a:ea typeface="Times New Roman"/>
                <a:cs typeface="Helvetica"/>
                <a:sym typeface="Times New Roman"/>
              </a:rPr>
              <a:t> for 3 km product.</a:t>
            </a:r>
            <a:endParaRPr sz="1800" dirty="0" smtClean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257165" indent="0">
              <a:spcBef>
                <a:spcPts val="562"/>
              </a:spcBef>
              <a:buNone/>
              <a:defRPr sz="1800">
                <a:uFillTx/>
              </a:defRPr>
            </a:pPr>
            <a:r>
              <a:rPr sz="1800" dirty="0" smtClean="0">
                <a:solidFill>
                  <a:srgbClr val="0056D6"/>
                </a:solidFill>
                <a:latin typeface="Helvetica"/>
                <a:ea typeface="Arial Bold"/>
                <a:cs typeface="Helvetica"/>
                <a:sym typeface="Arial Bold"/>
              </a:rPr>
              <a:t>A</a:t>
            </a:r>
            <a:r>
              <a:rPr sz="1800" b="1" dirty="0" smtClean="0">
                <a:solidFill>
                  <a:srgbClr val="0056D6"/>
                </a:solidFill>
                <a:latin typeface="Helvetica"/>
                <a:ea typeface="Times New Roman"/>
                <a:cs typeface="Helvetica"/>
                <a:sym typeface="Times New Roman"/>
              </a:rPr>
              <a:t> </a:t>
            </a:r>
            <a:r>
              <a:rPr sz="1800" dirty="0">
                <a:latin typeface="Helvetica"/>
                <a:ea typeface="Times New Roman"/>
                <a:cs typeface="Helvetica"/>
                <a:sym typeface="Times New Roman"/>
              </a:rPr>
              <a:t>= indicates following date/time information is for the acquisition (observation)</a:t>
            </a:r>
            <a:endParaRPr sz="1800" b="1" dirty="0" smtClean="0">
              <a:solidFill>
                <a:srgbClr val="0056D6"/>
              </a:solidFill>
              <a:latin typeface="Helvetica"/>
              <a:ea typeface="Times New Roman"/>
              <a:cs typeface="Helvetica"/>
              <a:sym typeface="Times New Roman"/>
            </a:endParaRPr>
          </a:p>
          <a:p>
            <a:pPr marL="257165" indent="0">
              <a:spcBef>
                <a:spcPts val="211"/>
              </a:spcBef>
              <a:buNone/>
              <a:defRPr sz="1800">
                <a:uFillTx/>
              </a:defRPr>
            </a:pPr>
            <a:r>
              <a:rPr sz="1800" dirty="0" smtClean="0">
                <a:solidFill>
                  <a:srgbClr val="C4BC00"/>
                </a:solidFill>
                <a:latin typeface="Helvetica"/>
                <a:ea typeface="Arial Bold"/>
                <a:cs typeface="Helvetica"/>
                <a:sym typeface="Arial Bold"/>
              </a:rPr>
              <a:t>YYYYDDD</a:t>
            </a:r>
            <a:r>
              <a:rPr sz="1800" dirty="0" smtClean="0">
                <a:latin typeface="Helvetica"/>
                <a:ea typeface="Times New Roman"/>
                <a:cs typeface="Helvetica"/>
                <a:sym typeface="Times New Roman"/>
              </a:rPr>
              <a:t> </a:t>
            </a:r>
            <a:r>
              <a:rPr sz="1800" dirty="0">
                <a:latin typeface="Helvetica"/>
                <a:ea typeface="Times New Roman"/>
                <a:cs typeface="Helvetica"/>
                <a:sym typeface="Times New Roman"/>
              </a:rPr>
              <a:t>= acquisition year and day-of-year</a:t>
            </a:r>
            <a:endParaRPr sz="1800" b="1" dirty="0" smtClean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257165" indent="0">
              <a:spcBef>
                <a:spcPts val="211"/>
              </a:spcBef>
              <a:buNone/>
              <a:defRPr sz="1800">
                <a:uFillTx/>
              </a:defRPr>
            </a:pPr>
            <a:r>
              <a:rPr sz="1800" dirty="0" smtClean="0">
                <a:solidFill>
                  <a:srgbClr val="BE38F3"/>
                </a:solidFill>
                <a:latin typeface="Helvetica"/>
                <a:ea typeface="Arial Bold"/>
                <a:cs typeface="Helvetica"/>
                <a:sym typeface="Arial Bold"/>
              </a:rPr>
              <a:t>HHMM</a:t>
            </a:r>
            <a:r>
              <a:rPr sz="1800" dirty="0" smtClean="0">
                <a:latin typeface="Helvetica"/>
                <a:ea typeface="Times New Roman"/>
                <a:cs typeface="Helvetica"/>
                <a:sym typeface="Times New Roman"/>
              </a:rPr>
              <a:t> </a:t>
            </a:r>
            <a:r>
              <a:rPr sz="1800" dirty="0">
                <a:latin typeface="Helvetica"/>
                <a:ea typeface="Times New Roman"/>
                <a:cs typeface="Helvetica"/>
                <a:sym typeface="Times New Roman"/>
              </a:rPr>
              <a:t>= acquisition hour and minute start time</a:t>
            </a:r>
            <a:endParaRPr sz="1800" b="1" dirty="0" smtClean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257165" indent="0">
              <a:spcBef>
                <a:spcPts val="211"/>
              </a:spcBef>
              <a:buNone/>
              <a:defRPr sz="1800">
                <a:uFillTx/>
              </a:defRPr>
            </a:pPr>
            <a:r>
              <a:rPr sz="1800" dirty="0" smtClean="0">
                <a:solidFill>
                  <a:srgbClr val="B92D5D"/>
                </a:solidFill>
                <a:latin typeface="Helvetica"/>
                <a:ea typeface="Arial Bold"/>
                <a:cs typeface="Helvetica"/>
                <a:sym typeface="Arial Bold"/>
              </a:rPr>
              <a:t>CCC</a:t>
            </a:r>
            <a:r>
              <a:rPr sz="1800" dirty="0" smtClean="0">
                <a:latin typeface="Helvetica"/>
                <a:ea typeface="Times New Roman"/>
                <a:cs typeface="Helvetica"/>
                <a:sym typeface="Times New Roman"/>
              </a:rPr>
              <a:t> </a:t>
            </a:r>
            <a:r>
              <a:rPr sz="1800" dirty="0">
                <a:latin typeface="Helvetica"/>
                <a:ea typeface="Times New Roman"/>
                <a:cs typeface="Helvetica"/>
                <a:sym typeface="Times New Roman"/>
              </a:rPr>
              <a:t>= collection (e.g., ‘006’ for Collection 6)</a:t>
            </a:r>
            <a:endParaRPr sz="1800" b="1" dirty="0" smtClean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257165" indent="0">
              <a:spcBef>
                <a:spcPts val="211"/>
              </a:spcBef>
              <a:buNone/>
              <a:defRPr sz="1800">
                <a:uFillTx/>
              </a:defRPr>
            </a:pPr>
            <a:r>
              <a:rPr sz="1800" dirty="0" smtClean="0">
                <a:solidFill>
                  <a:srgbClr val="77BB41"/>
                </a:solidFill>
                <a:latin typeface="Helvetica"/>
                <a:ea typeface="Arial Bold"/>
                <a:cs typeface="Helvetica"/>
                <a:sym typeface="Arial Bold"/>
              </a:rPr>
              <a:t>YYYYDDDHHMMSS</a:t>
            </a:r>
            <a:r>
              <a:rPr sz="1800" dirty="0" smtClean="0">
                <a:latin typeface="Helvetica"/>
                <a:ea typeface="Times New Roman"/>
                <a:cs typeface="Helvetica"/>
                <a:sym typeface="Times New Roman"/>
              </a:rPr>
              <a:t> </a:t>
            </a:r>
            <a:r>
              <a:rPr sz="1800" dirty="0">
                <a:latin typeface="Helvetica"/>
                <a:ea typeface="Times New Roman"/>
                <a:cs typeface="Helvetica"/>
                <a:sym typeface="Times New Roman"/>
              </a:rPr>
              <a:t>= production data and time</a:t>
            </a:r>
            <a:endParaRPr sz="1800" b="1" dirty="0" smtClean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257165" indent="0">
              <a:spcBef>
                <a:spcPts val="211"/>
              </a:spcBef>
              <a:buNone/>
              <a:defRPr sz="1800">
                <a:uFillTx/>
              </a:defRPr>
            </a:pPr>
            <a:r>
              <a:rPr sz="1800" dirty="0" smtClean="0">
                <a:latin typeface="Helvetica"/>
                <a:ea typeface="Arial Bold"/>
                <a:cs typeface="Helvetica"/>
                <a:sym typeface="Arial Bold"/>
              </a:rPr>
              <a:t>hdf</a:t>
            </a:r>
            <a:r>
              <a:rPr sz="1800" b="1" dirty="0" smtClean="0">
                <a:latin typeface="Helvetica"/>
                <a:ea typeface="Times New Roman"/>
                <a:cs typeface="Helvetica"/>
                <a:sym typeface="Times New Roman"/>
              </a:rPr>
              <a:t> </a:t>
            </a:r>
            <a:r>
              <a:rPr sz="1800" dirty="0">
                <a:latin typeface="Helvetica"/>
                <a:ea typeface="Times New Roman"/>
                <a:cs typeface="Helvetica"/>
                <a:sym typeface="Times New Roman"/>
              </a:rPr>
              <a:t>= denotes HDF file format</a:t>
            </a:r>
            <a:endParaRPr lang="en-US" sz="1800" dirty="0" smtClean="0">
              <a:latin typeface="Helvetica"/>
              <a:ea typeface="Times New Roman"/>
              <a:cs typeface="Helvetica"/>
              <a:sym typeface="Times New Roman"/>
            </a:endParaRPr>
          </a:p>
          <a:p>
            <a:pPr marL="257165" indent="0" algn="just">
              <a:spcBef>
                <a:spcPts val="211"/>
              </a:spcBef>
              <a:buNone/>
              <a:defRPr sz="1800">
                <a:uFillTx/>
              </a:defRPr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8529256" y="6471543"/>
            <a:ext cx="157544" cy="245865"/>
          </a:xfrm>
          <a:prstGeom prst="rect">
            <a:avLst/>
          </a:prstGeom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1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rPr>
              <a:pPr lvl="0">
                <a:defRPr sz="1800">
                  <a:solidFill>
                    <a:srgbClr val="000000"/>
                  </a:solidFill>
                  <a:uFillTx/>
                </a:defRPr>
              </a:pPr>
              <a:t>12</a:t>
            </a:fld>
            <a:endParaRPr sz="1100" dirty="0">
              <a:solidFill>
                <a:srgbClr val="9A9A9A"/>
              </a:solidFill>
              <a:uFill>
                <a:solidFill>
                  <a:srgbClr val="9A9A9A"/>
                </a:solidFill>
              </a:u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xfrm>
            <a:off x="224966" y="246689"/>
            <a:ext cx="8694068" cy="1072852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 dirty="0">
                <a:solidFill>
                  <a:srgbClr val="0224C0"/>
                </a:solidFill>
                <a:uFill>
                  <a:solidFill/>
                </a:uFill>
              </a:rPr>
              <a:t>Status of MODIS C6 Production</a:t>
            </a:r>
          </a:p>
        </p:txBody>
      </p:sp>
      <p:sp>
        <p:nvSpPr>
          <p:cNvPr id="258" name="Shape 258"/>
          <p:cNvSpPr>
            <a:spLocks noGrp="1"/>
          </p:cNvSpPr>
          <p:nvPr>
            <p:ph type="body" idx="1"/>
          </p:nvPr>
        </p:nvSpPr>
        <p:spPr>
          <a:xfrm>
            <a:off x="341729" y="1195133"/>
            <a:ext cx="8337084" cy="499524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L1B </a:t>
            </a:r>
            <a:r>
              <a:rPr lang="en-US" sz="2200" dirty="0">
                <a:uFill>
                  <a:solidFill/>
                </a:uFill>
              </a:rPr>
              <a:t>exists for both Terra and Aqua (MxD02 and MxD03)</a:t>
            </a:r>
            <a:endParaRPr sz="2200" dirty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Cloud Mask (M</a:t>
            </a:r>
            <a:r>
              <a:rPr lang="en-US" sz="2200" dirty="0">
                <a:uFill>
                  <a:solidFill/>
                </a:uFill>
              </a:rPr>
              <a:t>x</a:t>
            </a:r>
            <a:r>
              <a:rPr sz="2200" dirty="0">
                <a:uFill>
                  <a:solidFill/>
                </a:uFill>
              </a:rPr>
              <a:t>D35) and Atmospheric Profile (M</a:t>
            </a:r>
            <a:r>
              <a:rPr lang="en-US" sz="2200" dirty="0">
                <a:uFill>
                  <a:solidFill/>
                </a:uFill>
              </a:rPr>
              <a:t>x</a:t>
            </a:r>
            <a:r>
              <a:rPr sz="2200" dirty="0">
                <a:uFill>
                  <a:solidFill/>
                </a:uFill>
              </a:rPr>
              <a:t>D07) </a:t>
            </a:r>
            <a:r>
              <a:rPr lang="en-US" sz="2200" dirty="0">
                <a:uFill>
                  <a:solidFill/>
                </a:uFill>
              </a:rPr>
              <a:t>exist for both </a:t>
            </a:r>
            <a:r>
              <a:rPr sz="2200" dirty="0">
                <a:uFill>
                  <a:solidFill/>
                </a:uFill>
              </a:rPr>
              <a:t>Terra</a:t>
            </a:r>
            <a:r>
              <a:rPr lang="en-US" sz="2200" dirty="0"/>
              <a:t> and </a:t>
            </a:r>
            <a:r>
              <a:rPr sz="2200" dirty="0">
                <a:uFill>
                  <a:solidFill/>
                </a:uFill>
              </a:rPr>
              <a:t>Aqua </a:t>
            </a:r>
            <a:endParaRPr lang="en-US" sz="2200" dirty="0" smtClean="0">
              <a:uFill>
                <a:solidFill/>
              </a:uFill>
            </a:endParaRPr>
          </a:p>
          <a:p>
            <a:pPr lvl="0">
              <a:defRPr sz="1800">
                <a:uFillTx/>
              </a:defRPr>
            </a:pPr>
            <a:r>
              <a:rPr lang="en-US" sz="2200" dirty="0" smtClean="0">
                <a:uFill>
                  <a:solidFill/>
                </a:uFill>
              </a:rPr>
              <a:t>P</a:t>
            </a:r>
            <a:r>
              <a:rPr sz="2200" dirty="0" smtClean="0">
                <a:uFill>
                  <a:solidFill/>
                </a:uFill>
              </a:rPr>
              <a:t>rocessing </a:t>
            </a:r>
            <a:r>
              <a:rPr sz="2200" dirty="0">
                <a:uFill>
                  <a:solidFill/>
                </a:uFill>
              </a:rPr>
              <a:t>of </a:t>
            </a:r>
            <a:r>
              <a:rPr lang="en-US" sz="2200" dirty="0" smtClean="0">
                <a:uFill>
                  <a:solidFill/>
                </a:uFill>
              </a:rPr>
              <a:t>MYD04_3K</a:t>
            </a:r>
            <a:r>
              <a:rPr sz="2200" dirty="0" smtClean="0">
                <a:uFill>
                  <a:solidFill/>
                </a:uFill>
              </a:rPr>
              <a:t> </a:t>
            </a:r>
            <a:r>
              <a:rPr sz="2200" dirty="0">
                <a:uFill>
                  <a:solidFill/>
                </a:uFill>
              </a:rPr>
              <a:t>products from Aqua MODIS started on 12-06-2013 and has completed</a:t>
            </a:r>
            <a:r>
              <a:rPr lang="en-US" sz="2200" dirty="0">
                <a:uFill>
                  <a:solidFill/>
                </a:uFill>
              </a:rPr>
              <a:t>.</a:t>
            </a:r>
            <a:endParaRPr sz="2200" dirty="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Aqua L3 </a:t>
            </a:r>
            <a:r>
              <a:rPr sz="2200" dirty="0" smtClean="0">
                <a:uFill>
                  <a:solidFill/>
                </a:uFill>
              </a:rPr>
              <a:t>expected to</a:t>
            </a:r>
            <a:r>
              <a:rPr lang="en-US" sz="2200" dirty="0" smtClean="0">
                <a:uFill>
                  <a:solidFill/>
                </a:uFill>
              </a:rPr>
              <a:t> begin soon</a:t>
            </a:r>
            <a:endParaRPr sz="2200" dirty="0" smtClean="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Terra reprocessing to start after completion of Aqua L3</a:t>
            </a:r>
          </a:p>
          <a:p>
            <a:pPr lvl="0"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Both C6 and C5 processing streams will continue </a:t>
            </a:r>
            <a:r>
              <a:rPr lang="en-US" sz="2200" dirty="0">
                <a:uFill>
                  <a:solidFill/>
                </a:uFill>
              </a:rPr>
              <a:t>in parallel </a:t>
            </a:r>
            <a:r>
              <a:rPr sz="2200" dirty="0">
                <a:uFill>
                  <a:solidFill/>
                </a:uFill>
              </a:rPr>
              <a:t>for about a yea</a:t>
            </a:r>
            <a:r>
              <a:rPr lang="en-US" sz="2200" dirty="0">
                <a:uFill>
                  <a:solidFill/>
                </a:uFill>
              </a:rPr>
              <a:t>r before being exclusively C6. </a:t>
            </a:r>
          </a:p>
          <a:p>
            <a:pPr lvl="0">
              <a:defRPr sz="1800">
                <a:uFillTx/>
              </a:defRPr>
            </a:pPr>
            <a:r>
              <a:rPr lang="en-US" sz="2200" dirty="0"/>
              <a:t>Aerosol algorithm has been ported to work on Near Real Time (NRT from LANCE). 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008000"/>
                </a:solidFill>
              </a:rPr>
              <a:t>3 km product will be produced in NRT</a:t>
            </a:r>
            <a:r>
              <a:rPr lang="en-US" sz="2200" dirty="0" smtClean="0"/>
              <a:t>. I </a:t>
            </a:r>
            <a:r>
              <a:rPr lang="en-US" sz="2200" dirty="0"/>
              <a:t>don’t know the schedule for production</a:t>
            </a:r>
            <a:endParaRPr lang="en-US" sz="2200" dirty="0">
              <a:uFill>
                <a:solidFill/>
              </a:u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457200" y="2167854"/>
            <a:ext cx="8229601" cy="1143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dirty="0">
                <a:solidFill>
                  <a:srgbClr val="0224C0"/>
                </a:solidFill>
                <a:uFill>
                  <a:solidFill/>
                </a:uFill>
              </a:rPr>
              <a:t>A</a:t>
            </a:r>
            <a:r>
              <a:rPr lang="en-US" sz="3200" dirty="0" smtClean="0">
                <a:solidFill>
                  <a:srgbClr val="0224C0"/>
                </a:solidFill>
                <a:uFill>
                  <a:solidFill/>
                </a:uFill>
              </a:rPr>
              <a:t>erosol algorithm and </a:t>
            </a:r>
            <a:r>
              <a:rPr lang="en-US" sz="3200" dirty="0" smtClean="0">
                <a:solidFill>
                  <a:srgbClr val="0224C0"/>
                </a:solidFill>
                <a:uFill>
                  <a:solidFill/>
                </a:uFill>
              </a:rPr>
              <a:t>modifications </a:t>
            </a:r>
            <a:r>
              <a:rPr lang="en-US" sz="3200" dirty="0" smtClean="0">
                <a:solidFill>
                  <a:srgbClr val="0224C0"/>
                </a:solidFill>
                <a:uFill>
                  <a:solidFill/>
                </a:uFill>
              </a:rPr>
              <a:t>for 3 km</a:t>
            </a:r>
            <a:endParaRPr sz="3200" dirty="0">
              <a:solidFill>
                <a:srgbClr val="0224C0"/>
              </a:solidFill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5544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26188"/>
            <a:ext cx="8229601" cy="5095794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5" tIns="45718" rIns="91435" bIns="45718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0" indent="0">
              <a:buNone/>
            </a:pP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Our aerosol remote sensing retrieval algorithm has multiple phases:</a:t>
            </a:r>
          </a:p>
          <a:p>
            <a:pPr marL="0" indent="0">
              <a:buNone/>
            </a:pPr>
            <a:endParaRPr lang="en-US" sz="3600" dirty="0">
              <a:latin typeface="Myriad Pro" charset="0"/>
              <a:ea typeface="ＭＳ Ｐゴシック" charset="0"/>
              <a:cs typeface="ＭＳ Ｐゴシック" charset="0"/>
            </a:endParaRPr>
          </a:p>
          <a:p>
            <a:pPr marL="0" indent="321457">
              <a:buFontTx/>
              <a:buAutoNum type="arabicPeriod"/>
            </a:pP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Organizing Level 1B radiance data into </a:t>
            </a:r>
            <a:r>
              <a:rPr lang="en-US" sz="3600" dirty="0">
                <a:solidFill>
                  <a:srgbClr val="000000"/>
                </a:solidFill>
                <a:latin typeface="Myriad Pro" charset="0"/>
                <a:ea typeface="ＭＳ Ｐゴシック" charset="0"/>
                <a:cs typeface="ＭＳ Ｐゴシック" charset="0"/>
              </a:rPr>
              <a:t>10 km boxes </a:t>
            </a: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for each 5 minute granule. </a:t>
            </a:r>
          </a:p>
          <a:p>
            <a:pPr marL="0" indent="321457">
              <a:buFontTx/>
              <a:buAutoNum type="arabicPeriod"/>
            </a:pP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Removing distortion (</a:t>
            </a:r>
            <a:r>
              <a:rPr lang="en-US" sz="3600" dirty="0">
                <a:solidFill>
                  <a:srgbClr val="000000"/>
                </a:solidFill>
                <a:latin typeface="Myriad Pro" charset="0"/>
                <a:ea typeface="ＭＳ Ｐゴシック" charset="0"/>
                <a:cs typeface="ＭＳ Ｐゴシック" charset="0"/>
              </a:rPr>
              <a:t>gas absorption, </a:t>
            </a: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angular effects) from the satellite signal</a:t>
            </a:r>
          </a:p>
          <a:p>
            <a:pPr marL="0" indent="321457">
              <a:buFontTx/>
              <a:buAutoNum type="arabicPeriod"/>
            </a:pP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 Deciding whether over “land” or “ocean”</a:t>
            </a:r>
          </a:p>
          <a:p>
            <a:pPr marL="0" indent="321457">
              <a:buFontTx/>
              <a:buAutoNum type="arabicPeriod"/>
            </a:pP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 Separating signal (aerosol) from noise (clouds, surface </a:t>
            </a:r>
            <a:r>
              <a:rPr lang="en-US" sz="3600" dirty="0" err="1">
                <a:latin typeface="Myriad Pro" charset="0"/>
                <a:ea typeface="ＭＳ Ｐゴシック" charset="0"/>
                <a:cs typeface="ＭＳ Ｐゴシック" charset="0"/>
              </a:rPr>
              <a:t>inhomogeneities</a:t>
            </a: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, instrument issues, </a:t>
            </a:r>
            <a:r>
              <a:rPr lang="en-US" sz="3600" dirty="0" err="1">
                <a:latin typeface="Myriad Pro" charset="0"/>
                <a:ea typeface="ＭＳ Ｐゴシック" charset="0"/>
                <a:cs typeface="ＭＳ Ｐゴシック" charset="0"/>
              </a:rPr>
              <a:t>etc</a:t>
            </a: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), </a:t>
            </a:r>
            <a:r>
              <a:rPr lang="en-US" sz="3600" dirty="0">
                <a:solidFill>
                  <a:srgbClr val="000000"/>
                </a:solidFill>
                <a:latin typeface="Myriad Pro" charset="0"/>
                <a:ea typeface="ＭＳ Ｐゴシック" charset="0"/>
                <a:cs typeface="ＭＳ Ｐゴシック" charset="0"/>
              </a:rPr>
              <a:t>includes “cloud masking”</a:t>
            </a:r>
          </a:p>
          <a:p>
            <a:pPr marL="0" indent="321457">
              <a:buFontTx/>
              <a:buAutoNum type="arabicPeriod"/>
            </a:pP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 Correctly interpreting the signal to AOD and aerosol size.  </a:t>
            </a:r>
            <a:r>
              <a:rPr lang="en-US" sz="3600" dirty="0">
                <a:solidFill>
                  <a:srgbClr val="000000"/>
                </a:solidFill>
                <a:latin typeface="Myriad Pro" charset="0"/>
                <a:ea typeface="ＭＳ Ｐゴシック" charset="0"/>
                <a:cs typeface="ＭＳ Ｐゴシック" charset="0"/>
              </a:rPr>
              <a:t>“the retrieval”</a:t>
            </a:r>
          </a:p>
          <a:p>
            <a:pPr marL="0" indent="321457">
              <a:buFontTx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Myriad Pro" charset="0"/>
                <a:ea typeface="ＭＳ Ｐゴシック" charset="0"/>
                <a:cs typeface="ＭＳ Ｐゴシック" charset="0"/>
              </a:rPr>
              <a:t> Assigning quality assurance, reporting retrieved, derived, and diagnostic products. “the post-process” </a:t>
            </a:r>
          </a:p>
        </p:txBody>
      </p:sp>
      <p:sp>
        <p:nvSpPr>
          <p:cNvPr id="4" name="Shape 257"/>
          <p:cNvSpPr txBox="1">
            <a:spLocks/>
          </p:cNvSpPr>
          <p:nvPr/>
        </p:nvSpPr>
        <p:spPr>
          <a:xfrm>
            <a:off x="0" y="0"/>
            <a:ext cx="8694068" cy="107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Aerosol Algorithm Overview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109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26188"/>
            <a:ext cx="8229601" cy="5095794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5" tIns="45718" rIns="91435" bIns="45718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0" indent="0">
              <a:buNone/>
            </a:pP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Our aerosol remote sensing retrieval algorithm has multiple phases:</a:t>
            </a:r>
          </a:p>
          <a:p>
            <a:pPr marL="0" indent="0">
              <a:buNone/>
            </a:pPr>
            <a:endParaRPr lang="en-US" sz="3600" dirty="0">
              <a:latin typeface="Myriad Pro" charset="0"/>
              <a:ea typeface="ＭＳ Ｐゴシック" charset="0"/>
              <a:cs typeface="ＭＳ Ｐゴシック" charset="0"/>
            </a:endParaRPr>
          </a:p>
          <a:p>
            <a:pPr marL="0" indent="321457">
              <a:buFontTx/>
              <a:buAutoNum type="arabicPeriod"/>
            </a:pP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Organizing Level 1B radiance data into </a:t>
            </a:r>
            <a:r>
              <a:rPr lang="en-US" sz="3600" dirty="0">
                <a:solidFill>
                  <a:srgbClr val="000000"/>
                </a:solidFill>
                <a:latin typeface="Myriad Pro" charset="0"/>
                <a:ea typeface="ＭＳ Ｐゴシック" charset="0"/>
                <a:cs typeface="ＭＳ Ｐゴシック" charset="0"/>
              </a:rPr>
              <a:t>10 km boxes </a:t>
            </a: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for each 5 minute granule. </a:t>
            </a:r>
          </a:p>
          <a:p>
            <a:pPr marL="0" indent="321457">
              <a:buFontTx/>
              <a:buAutoNum type="arabicPeriod"/>
            </a:pP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Removing distortion (</a:t>
            </a:r>
            <a:r>
              <a:rPr lang="en-US" sz="3600" dirty="0">
                <a:solidFill>
                  <a:srgbClr val="000000"/>
                </a:solidFill>
                <a:latin typeface="Myriad Pro" charset="0"/>
                <a:ea typeface="ＭＳ Ｐゴシック" charset="0"/>
                <a:cs typeface="ＭＳ Ｐゴシック" charset="0"/>
              </a:rPr>
              <a:t>gas absorption, </a:t>
            </a: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angular effects) from the satellite signal</a:t>
            </a:r>
          </a:p>
          <a:p>
            <a:pPr marL="0" indent="321457">
              <a:buFontTx/>
              <a:buAutoNum type="arabicPeriod"/>
            </a:pP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 Deciding whether over “land” or “ocean”</a:t>
            </a:r>
          </a:p>
          <a:p>
            <a:pPr marL="0" indent="321457">
              <a:buFontTx/>
              <a:buAutoNum type="arabicPeriod"/>
            </a:pP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 Separating signal (aerosol) from noise (clouds, surface </a:t>
            </a:r>
            <a:r>
              <a:rPr lang="en-US" sz="3600" dirty="0" err="1">
                <a:latin typeface="Myriad Pro" charset="0"/>
                <a:ea typeface="ＭＳ Ｐゴシック" charset="0"/>
                <a:cs typeface="ＭＳ Ｐゴシック" charset="0"/>
              </a:rPr>
              <a:t>inhomogeneities</a:t>
            </a: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, instrument issues, </a:t>
            </a:r>
            <a:r>
              <a:rPr lang="en-US" sz="3600" dirty="0" err="1">
                <a:latin typeface="Myriad Pro" charset="0"/>
                <a:ea typeface="ＭＳ Ｐゴシック" charset="0"/>
                <a:cs typeface="ＭＳ Ｐゴシック" charset="0"/>
              </a:rPr>
              <a:t>etc</a:t>
            </a: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), </a:t>
            </a:r>
            <a:r>
              <a:rPr lang="en-US" sz="3600" dirty="0">
                <a:solidFill>
                  <a:srgbClr val="000000"/>
                </a:solidFill>
                <a:latin typeface="Myriad Pro" charset="0"/>
                <a:ea typeface="ＭＳ Ｐゴシック" charset="0"/>
                <a:cs typeface="ＭＳ Ｐゴシック" charset="0"/>
              </a:rPr>
              <a:t>includes “cloud masking”</a:t>
            </a:r>
          </a:p>
          <a:p>
            <a:pPr marL="0" indent="321457">
              <a:buFontTx/>
              <a:buAutoNum type="arabicPeriod"/>
            </a:pPr>
            <a:r>
              <a:rPr lang="en-US" sz="3600" dirty="0">
                <a:latin typeface="Myriad Pro" charset="0"/>
                <a:ea typeface="ＭＳ Ｐゴシック" charset="0"/>
                <a:cs typeface="ＭＳ Ｐゴシック" charset="0"/>
              </a:rPr>
              <a:t> Correctly interpreting the signal to AOD and aerosol size.  </a:t>
            </a:r>
            <a:r>
              <a:rPr lang="en-US" sz="3600" dirty="0">
                <a:solidFill>
                  <a:srgbClr val="000000"/>
                </a:solidFill>
                <a:latin typeface="Myriad Pro" charset="0"/>
                <a:ea typeface="ＭＳ Ｐゴシック" charset="0"/>
                <a:cs typeface="ＭＳ Ｐゴシック" charset="0"/>
              </a:rPr>
              <a:t>“the retrieval”</a:t>
            </a:r>
          </a:p>
          <a:p>
            <a:pPr marL="0" indent="321457">
              <a:buFontTx/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Myriad Pro" charset="0"/>
                <a:ea typeface="ＭＳ Ｐゴシック" charset="0"/>
                <a:cs typeface="ＭＳ Ｐゴシック" charset="0"/>
              </a:rPr>
              <a:t> Assigning quality assurance, reporting retrieved, derived, and diagnostic products. “the post-process” </a:t>
            </a:r>
          </a:p>
        </p:txBody>
      </p:sp>
      <p:sp>
        <p:nvSpPr>
          <p:cNvPr id="4" name="Shape 257"/>
          <p:cNvSpPr txBox="1">
            <a:spLocks/>
          </p:cNvSpPr>
          <p:nvPr/>
        </p:nvSpPr>
        <p:spPr>
          <a:xfrm>
            <a:off x="0" y="0"/>
            <a:ext cx="8694068" cy="107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Aerosol Algorithm Overview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5972059" y="1899358"/>
            <a:ext cx="1727549" cy="75516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38150" y="5526447"/>
            <a:ext cx="2757215" cy="48056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107861" y="4301617"/>
            <a:ext cx="3726821" cy="5191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4987420" y="6146476"/>
            <a:ext cx="389368" cy="1854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35154" y="6349603"/>
            <a:ext cx="356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Only changes in the 3 km algorithm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109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85447"/>
            <a:ext cx="215731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Input MODIS </a:t>
            </a:r>
            <a:r>
              <a:rPr lang="en-US" sz="2000" dirty="0" err="1" smtClean="0"/>
              <a:t>geolocated</a:t>
            </a:r>
            <a:endParaRPr lang="en-US" sz="2000" dirty="0" smtClean="0"/>
          </a:p>
          <a:p>
            <a:pPr algn="ctr"/>
            <a:r>
              <a:rPr lang="en-US" sz="2000" dirty="0"/>
              <a:t>s</a:t>
            </a:r>
            <a:r>
              <a:rPr lang="en-US" sz="2000" dirty="0" smtClean="0"/>
              <a:t>pectral reflectance and</a:t>
            </a:r>
          </a:p>
          <a:p>
            <a:pPr algn="ctr"/>
            <a:r>
              <a:rPr lang="en-US" sz="2000" dirty="0" err="1" smtClean="0"/>
              <a:t>ancilliary</a:t>
            </a:r>
            <a:r>
              <a:rPr lang="en-US" sz="2000" dirty="0" smtClean="0"/>
              <a:t> data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375785" y="2738491"/>
            <a:ext cx="168215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Mask clouds and inappropriate surfaces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5992" y="2605362"/>
            <a:ext cx="2479813" cy="1631216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Discard darkest and brightest 25% over ocean and darkest 20% and brightest 50% over land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285401" y="2760519"/>
            <a:ext cx="170357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Average remaining pixels and retrieve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409059" y="1670902"/>
            <a:ext cx="968327" cy="646323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2391942" y="1746926"/>
            <a:ext cx="881339" cy="52585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66501" y="3244218"/>
            <a:ext cx="386735" cy="5021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78589" y="2599343"/>
            <a:ext cx="1865262" cy="173620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275624" y="2593005"/>
            <a:ext cx="1865262" cy="173620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769522" y="2586667"/>
            <a:ext cx="2364111" cy="174887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78738" y="2566824"/>
            <a:ext cx="1680472" cy="173620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35715" y="4900554"/>
            <a:ext cx="850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</a:rPr>
              <a:t>This is a simplification. See Robert Levy’s dark target aerosol product webinar for the </a:t>
            </a:r>
            <a:r>
              <a:rPr lang="en-US" sz="2000" dirty="0" err="1" smtClean="0">
                <a:solidFill>
                  <a:srgbClr val="FF0000"/>
                </a:solidFill>
              </a:rPr>
              <a:t>nitty</a:t>
            </a:r>
            <a:r>
              <a:rPr lang="en-US" sz="2000" dirty="0" smtClean="0">
                <a:solidFill>
                  <a:srgbClr val="FF0000"/>
                </a:solidFill>
              </a:rPr>
              <a:t> gritty details (http://modis-atmos.gsfc.nasa.gov/Webinar2014/MODISAtmWebinar2LevyDT.pdf)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16200000" flipH="1">
            <a:off x="7658675" y="1993324"/>
            <a:ext cx="590055" cy="42356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95556" y="162213"/>
            <a:ext cx="2493701" cy="163121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Require minimum 10 pixels over ocean or 12 pixels over land for retrieval (more for high quality)</a:t>
            </a:r>
            <a:endParaRPr lang="en-US" sz="2000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5736327" y="1937496"/>
            <a:ext cx="610611" cy="49482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86521" y="139368"/>
            <a:ext cx="2252915" cy="132343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Organize into 20x20</a:t>
            </a:r>
          </a:p>
          <a:p>
            <a:pPr algn="ctr"/>
            <a:r>
              <a:rPr lang="en-US" sz="2000" dirty="0" smtClean="0"/>
              <a:t>Retrieval boxes of </a:t>
            </a:r>
          </a:p>
          <a:p>
            <a:pPr algn="ctr"/>
            <a:r>
              <a:rPr lang="en-US" sz="2000" dirty="0" smtClean="0"/>
              <a:t>400 pixels at 0.5 km </a:t>
            </a:r>
          </a:p>
          <a:p>
            <a:pPr algn="ctr"/>
            <a:r>
              <a:rPr lang="en-US" sz="2000" dirty="0" smtClean="0"/>
              <a:t>resolution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848847" y="1890860"/>
            <a:ext cx="1592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</a:rPr>
              <a:t>10 km path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85447"/>
            <a:ext cx="215731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Input MODIS </a:t>
            </a:r>
            <a:r>
              <a:rPr lang="en-US" sz="2000" dirty="0" err="1" smtClean="0"/>
              <a:t>geolocated</a:t>
            </a:r>
            <a:endParaRPr lang="en-US" sz="2000" dirty="0" smtClean="0"/>
          </a:p>
          <a:p>
            <a:pPr algn="ctr"/>
            <a:r>
              <a:rPr lang="en-US" sz="2000" dirty="0"/>
              <a:t>s</a:t>
            </a:r>
            <a:r>
              <a:rPr lang="en-US" sz="2000" dirty="0" smtClean="0"/>
              <a:t>pectral reflectance and</a:t>
            </a:r>
          </a:p>
          <a:p>
            <a:pPr algn="ctr"/>
            <a:r>
              <a:rPr lang="en-US" sz="2000" dirty="0" err="1" smtClean="0"/>
              <a:t>ancilliary</a:t>
            </a:r>
            <a:r>
              <a:rPr lang="en-US" sz="2000" dirty="0" smtClean="0"/>
              <a:t> data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86521" y="139368"/>
            <a:ext cx="2252915" cy="132343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Organize into 20x20</a:t>
            </a:r>
          </a:p>
          <a:p>
            <a:pPr algn="ctr"/>
            <a:r>
              <a:rPr lang="en-US" sz="2000" dirty="0" smtClean="0"/>
              <a:t>Retrieval boxes of </a:t>
            </a:r>
          </a:p>
          <a:p>
            <a:pPr algn="ctr"/>
            <a:r>
              <a:rPr lang="en-US" sz="2000" dirty="0" smtClean="0"/>
              <a:t>400 pixels at 0.5 km </a:t>
            </a:r>
          </a:p>
          <a:p>
            <a:pPr algn="ctr"/>
            <a:r>
              <a:rPr lang="en-US" sz="2000" dirty="0" smtClean="0"/>
              <a:t>resolution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375785" y="2738491"/>
            <a:ext cx="168215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Mask clouds and inappropriate surfaces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5992" y="2605362"/>
            <a:ext cx="2479813" cy="1631216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Discard darkest and brightest 25% over ocean and darkest 20% and brightest 50% over land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285401" y="2760519"/>
            <a:ext cx="170357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Average remaining pixels and retrieve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409059" y="1670902"/>
            <a:ext cx="968327" cy="646323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8847" y="1890860"/>
            <a:ext cx="1592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FF0000"/>
                </a:solidFill>
              </a:rPr>
              <a:t>10 km path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2391942" y="1746926"/>
            <a:ext cx="881339" cy="52585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658675" y="1993324"/>
            <a:ext cx="590055" cy="42356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66501" y="3244218"/>
            <a:ext cx="386735" cy="5021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5736327" y="1937496"/>
            <a:ext cx="610611" cy="49482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78589" y="2599343"/>
            <a:ext cx="1865262" cy="173620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275624" y="2593005"/>
            <a:ext cx="1865262" cy="173620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769522" y="2586667"/>
            <a:ext cx="2364111" cy="174887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78738" y="2587144"/>
            <a:ext cx="1680472" cy="173620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92489" y="5215800"/>
            <a:ext cx="2113905" cy="1323439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Organize into 6x6</a:t>
            </a:r>
          </a:p>
          <a:p>
            <a:pPr algn="ctr"/>
            <a:r>
              <a:rPr lang="en-US" sz="2000" dirty="0" smtClean="0"/>
              <a:t>Retrieval boxes of </a:t>
            </a:r>
          </a:p>
          <a:p>
            <a:pPr algn="ctr"/>
            <a:r>
              <a:rPr lang="en-US" sz="2000" dirty="0" smtClean="0"/>
              <a:t>36 pixels at 0.5 km </a:t>
            </a:r>
          </a:p>
          <a:p>
            <a:pPr algn="ctr"/>
            <a:r>
              <a:rPr lang="en-US" sz="2000" dirty="0" smtClean="0"/>
              <a:t>resolution</a:t>
            </a:r>
            <a:endParaRPr lang="en-US" sz="2000" dirty="0"/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648760" y="4438440"/>
            <a:ext cx="682678" cy="681722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87699" y="4427815"/>
            <a:ext cx="1436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FF"/>
                </a:solidFill>
              </a:rPr>
              <a:t>3 km path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2497071" y="4525126"/>
            <a:ext cx="780686" cy="471302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7584443" y="4546602"/>
            <a:ext cx="711199" cy="396238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88613" y="5213648"/>
            <a:ext cx="2116759" cy="1323439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Require minimum 5 pixels over ocean and 6 pixels over land</a:t>
            </a:r>
            <a:endParaRPr lang="en-US" sz="2000" dirty="0"/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5926884" y="4433364"/>
            <a:ext cx="647114" cy="646158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795556" y="162213"/>
            <a:ext cx="2493701" cy="163121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Require minimum 10 pixels over ocean or 12 pixels over land for retrieval (more for high quality)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91597" y="658516"/>
            <a:ext cx="7645768" cy="502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257"/>
          <p:cNvSpPr txBox="1">
            <a:spLocks/>
          </p:cNvSpPr>
          <p:nvPr/>
        </p:nvSpPr>
        <p:spPr>
          <a:xfrm>
            <a:off x="202085" y="0"/>
            <a:ext cx="8694068" cy="107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Pixel </a:t>
            </a:r>
            <a:r>
              <a:rPr lang="en-US" sz="2700" dirty="0" smtClean="0">
                <a:solidFill>
                  <a:srgbClr val="0224C0"/>
                </a:solidFill>
                <a:uFill>
                  <a:solidFill/>
                </a:uFill>
                <a:latin typeface="+mj-lt"/>
                <a:ea typeface="+mj-ea"/>
                <a:cs typeface="+mj-cs"/>
              </a:rPr>
              <a:t>selection strategy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1745066" y="0"/>
            <a:ext cx="5653868" cy="469107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spcBef>
                <a:spcPts val="600"/>
              </a:spcBef>
              <a:defRPr sz="3600"/>
            </a:lvl1pPr>
          </a:lstStyle>
          <a:p>
            <a:pPr lvl="0">
              <a:defRPr sz="1800">
                <a:uFillTx/>
              </a:defRPr>
            </a:pPr>
            <a:r>
              <a:rPr sz="2500" dirty="0">
                <a:uFill>
                  <a:solidFill/>
                </a:uFill>
              </a:rPr>
              <a:t>Atmosphere Team Webinar Schedule</a:t>
            </a:r>
          </a:p>
        </p:txBody>
      </p:sp>
      <p:sp>
        <p:nvSpPr>
          <p:cNvPr id="29" name="Shape 29"/>
          <p:cNvSpPr/>
          <p:nvPr/>
        </p:nvSpPr>
        <p:spPr>
          <a:xfrm>
            <a:off x="678183" y="3181103"/>
            <a:ext cx="764855" cy="252564"/>
          </a:xfrm>
          <a:prstGeom prst="rightArrow">
            <a:avLst>
              <a:gd name="adj1" fmla="val 50000"/>
              <a:gd name="adj2" fmla="val 35156"/>
            </a:avLst>
          </a:prstGeom>
          <a:solidFill>
            <a:srgbClr val="FF2600"/>
          </a:solidFill>
          <a:ln w="12700">
            <a:solidFill>
              <a:schemeClr val="tx1"/>
            </a:solidFill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lvl="0">
              <a:buClrTx/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Shape 30">
            <a:hlinkClick r:id="rId3"/>
          </p:cNvPr>
          <p:cNvSpPr/>
          <p:nvPr/>
        </p:nvSpPr>
        <p:spPr>
          <a:xfrm>
            <a:off x="2386966" y="466781"/>
            <a:ext cx="4411460" cy="364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>
              <a:defRPr>
                <a:solidFill>
                  <a:srgbClr val="00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uFill>
                  <a:solidFill/>
                </a:uFill>
              </a:rPr>
              <a:t>http://aerocenter.gsfc.nasa.gov/</a:t>
            </a:r>
            <a:r>
              <a:rPr sz="1700" dirty="0" smtClean="0">
                <a:uFill>
                  <a:solidFill/>
                </a:uFill>
              </a:rPr>
              <a:t>ext</a:t>
            </a:r>
            <a:r>
              <a:rPr sz="1700" dirty="0">
                <a:uFill>
                  <a:solidFill/>
                </a:uFill>
              </a:rPr>
              <a:t>/registration/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038" y="876300"/>
            <a:ext cx="625792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1840" y="331613"/>
            <a:ext cx="7594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The only differences between the two algorithms are: </a:t>
            </a:r>
          </a:p>
          <a:p>
            <a:endParaRPr lang="en-US" sz="2800" dirty="0" smtClean="0">
              <a:solidFill>
                <a:srgbClr val="FF6600"/>
              </a:solidFill>
            </a:endParaRPr>
          </a:p>
          <a:p>
            <a:pPr marL="457200" indent="-457200">
              <a:buAutoNum type="arabicParenR"/>
            </a:pPr>
            <a:r>
              <a:rPr lang="en-US" sz="2800" dirty="0" smtClean="0">
                <a:solidFill>
                  <a:srgbClr val="FF6600"/>
                </a:solidFill>
              </a:rPr>
              <a:t>The size of the pixel-arrays defining each retrieval box</a:t>
            </a:r>
          </a:p>
          <a:p>
            <a:pPr marL="457200" indent="-457200">
              <a:buAutoNum type="arabicParenR"/>
            </a:pPr>
            <a:r>
              <a:rPr lang="en-US" sz="2800" dirty="0" smtClean="0">
                <a:solidFill>
                  <a:srgbClr val="FF6600"/>
                </a:solidFill>
              </a:rPr>
              <a:t>The minimum percentage of “good” pixels required for a retrieval.</a:t>
            </a:r>
          </a:p>
          <a:p>
            <a:pPr marL="457200" indent="-457200">
              <a:buAutoNum type="arabicParenR"/>
            </a:pPr>
            <a:r>
              <a:rPr lang="en-US" sz="2800" dirty="0" smtClean="0">
                <a:solidFill>
                  <a:srgbClr val="FF6600"/>
                </a:solidFill>
              </a:rPr>
              <a:t>10 km algorithm will attempt a “poor quality” retrieval, 3 km algorithm will not</a:t>
            </a: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05375" y="4325848"/>
            <a:ext cx="8130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 smtClean="0"/>
              <a:t>Everything else is the same!</a:t>
            </a:r>
            <a:endParaRPr lang="en-US" sz="5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457200" y="2167854"/>
            <a:ext cx="8229601" cy="1143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200" dirty="0" smtClean="0">
                <a:solidFill>
                  <a:srgbClr val="0224C0"/>
                </a:solidFill>
                <a:uFill>
                  <a:solidFill/>
                </a:uFill>
              </a:rPr>
              <a:t>Initial results and validation</a:t>
            </a:r>
            <a:endParaRPr sz="3200" dirty="0">
              <a:solidFill>
                <a:srgbClr val="0224C0"/>
              </a:solidFill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5544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rraine_figure4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959060" y="1253484"/>
            <a:ext cx="7620000" cy="3780033"/>
          </a:xfrm>
          <a:prstGeom prst="rect">
            <a:avLst/>
          </a:prstGeom>
        </p:spPr>
      </p:pic>
      <p:sp>
        <p:nvSpPr>
          <p:cNvPr id="5" name="Shape 257"/>
          <p:cNvSpPr txBox="1">
            <a:spLocks/>
          </p:cNvSpPr>
          <p:nvPr/>
        </p:nvSpPr>
        <p:spPr>
          <a:xfrm>
            <a:off x="202085" y="0"/>
            <a:ext cx="8694068" cy="107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Example granules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78276" y="2952695"/>
            <a:ext cx="6533798" cy="2926135"/>
            <a:chOff x="2078276" y="2952695"/>
            <a:chExt cx="6533798" cy="2926135"/>
          </a:xfrm>
        </p:grpSpPr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4527581" y="3670288"/>
              <a:ext cx="2474322" cy="1039135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078276" y="5509498"/>
              <a:ext cx="6533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</a:rPr>
                <a:t>3 km product better resolves smoke plume through broken clouds</a:t>
              </a:r>
              <a:endParaRPr lang="en-US" b="1" dirty="0">
                <a:solidFill>
                  <a:srgbClr val="FF66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7"/>
          <p:cNvSpPr txBox="1">
            <a:spLocks/>
          </p:cNvSpPr>
          <p:nvPr/>
        </p:nvSpPr>
        <p:spPr>
          <a:xfrm>
            <a:off x="202085" y="0"/>
            <a:ext cx="8694068" cy="107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Example granules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lorraine_figure3_option.pd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53740" y="1250171"/>
            <a:ext cx="7626096" cy="37856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78276" y="3711485"/>
            <a:ext cx="5352747" cy="2167345"/>
            <a:chOff x="2078276" y="3711485"/>
            <a:chExt cx="5352747" cy="2167345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5030684" y="3925975"/>
              <a:ext cx="1715532" cy="1286552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078276" y="5509498"/>
              <a:ext cx="5352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</a:rPr>
                <a:t>3 km product retrieves closer to islands and coastlines</a:t>
              </a:r>
              <a:endParaRPr lang="en-US" b="1" dirty="0">
                <a:solidFill>
                  <a:srgbClr val="FF66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rraine_figure6_v602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65923" y="1252645"/>
            <a:ext cx="7618059" cy="3779887"/>
          </a:xfrm>
          <a:prstGeom prst="rect">
            <a:avLst/>
          </a:prstGeom>
        </p:spPr>
      </p:pic>
      <p:sp>
        <p:nvSpPr>
          <p:cNvPr id="4" name="Shape 257"/>
          <p:cNvSpPr txBox="1">
            <a:spLocks/>
          </p:cNvSpPr>
          <p:nvPr/>
        </p:nvSpPr>
        <p:spPr>
          <a:xfrm>
            <a:off x="202085" y="0"/>
            <a:ext cx="8694068" cy="107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Example granules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78276" y="3645503"/>
            <a:ext cx="5195688" cy="2233327"/>
            <a:chOff x="2078276" y="3645503"/>
            <a:chExt cx="5195688" cy="2233327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5245174" y="3645503"/>
              <a:ext cx="2028790" cy="1781514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078276" y="5509498"/>
              <a:ext cx="448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</a:rPr>
                <a:t>3 km product tends to be noisier than 10 km</a:t>
              </a:r>
              <a:endParaRPr lang="en-US" b="1" dirty="0">
                <a:solidFill>
                  <a:srgbClr val="FF66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km_diff_daily_ocean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665"/>
          <a:stretch/>
        </p:blipFill>
        <p:spPr>
          <a:xfrm>
            <a:off x="313391" y="1182783"/>
            <a:ext cx="4487383" cy="3875490"/>
          </a:xfrm>
          <a:prstGeom prst="rect">
            <a:avLst/>
          </a:prstGeom>
        </p:spPr>
      </p:pic>
      <p:pic>
        <p:nvPicPr>
          <p:cNvPr id="6" name="Picture 5" descr="3km_diff_daily_land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650"/>
          <a:stretch/>
        </p:blipFill>
        <p:spPr>
          <a:xfrm>
            <a:off x="4690552" y="1160168"/>
            <a:ext cx="4453448" cy="3961003"/>
          </a:xfrm>
          <a:prstGeom prst="rect">
            <a:avLst/>
          </a:prstGeom>
        </p:spPr>
      </p:pic>
      <p:sp>
        <p:nvSpPr>
          <p:cNvPr id="7" name="Shape 257"/>
          <p:cNvSpPr txBox="1">
            <a:spLocks/>
          </p:cNvSpPr>
          <p:nvPr/>
        </p:nvSpPr>
        <p:spPr>
          <a:xfrm>
            <a:off x="202085" y="0"/>
            <a:ext cx="8694068" cy="107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Comparison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 of global mean AOD from 10 and 3 </a:t>
            </a:r>
            <a:r>
              <a:rPr lang="en-US" sz="2700" dirty="0" smtClean="0">
                <a:solidFill>
                  <a:srgbClr val="0224C0"/>
                </a:solidFill>
                <a:uFill>
                  <a:solidFill/>
                </a:uFill>
                <a:latin typeface="+mj-lt"/>
                <a:ea typeface="+mj-ea"/>
                <a:cs typeface="+mj-cs"/>
              </a:rPr>
              <a:t>km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511" y="5517400"/>
            <a:ext cx="90371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Globally, 3 km AOD is 0.01 to 0.02 higher than 10 km AOD over land.</a:t>
            </a:r>
          </a:p>
          <a:p>
            <a:endParaRPr lang="en-US" sz="2000" dirty="0" smtClean="0">
              <a:solidFill>
                <a:srgbClr val="FF6600"/>
              </a:solidFill>
            </a:endParaRPr>
          </a:p>
          <a:p>
            <a:r>
              <a:rPr lang="en-US" sz="2000" dirty="0" smtClean="0">
                <a:solidFill>
                  <a:srgbClr val="3366FF"/>
                </a:solidFill>
              </a:rPr>
              <a:t>Proportionally greater number of very low AOD retrievals in 3 km product over ocean  </a:t>
            </a:r>
            <a:endParaRPr lang="en-US" sz="20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fference_10km3km_jan2008_scal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fference_10km3km_jul2008_scal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57"/>
          <p:cNvSpPr txBox="1">
            <a:spLocks/>
          </p:cNvSpPr>
          <p:nvPr/>
        </p:nvSpPr>
        <p:spPr>
          <a:xfrm>
            <a:off x="202085" y="0"/>
            <a:ext cx="8694068" cy="107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Validation strategy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Screen Shot 2014-07-23 at 11.43.0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082" y="2047601"/>
            <a:ext cx="4914930" cy="4235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874" y="923745"/>
            <a:ext cx="8781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Satellite measures AOD in an area around the sun photometer, while the sun photometer measures AOD at a point throughout time. </a:t>
            </a:r>
            <a:r>
              <a:rPr lang="en-US" dirty="0" err="1" smtClean="0"/>
              <a:t>Spatio</a:t>
            </a:r>
            <a:r>
              <a:rPr lang="en-US" dirty="0" smtClean="0"/>
              <a:t>-temporal averaging is employed to compare the two measurements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 rot="710214">
            <a:off x="5740002" y="5031126"/>
            <a:ext cx="1055632" cy="102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26451" y="6488668"/>
            <a:ext cx="2117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Petrenko</a:t>
            </a:r>
            <a:r>
              <a:rPr lang="en-US" dirty="0" smtClean="0"/>
              <a:t> et al., 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04942" y="4503270"/>
            <a:ext cx="3041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Circle radius is 25 km for 10 km product and 7.5 km for 3 km product.  Each circle will</a:t>
            </a:r>
          </a:p>
          <a:p>
            <a:r>
              <a:rPr lang="en-US" dirty="0" smtClean="0"/>
              <a:t>enclose 25 pixels of each </a:t>
            </a:r>
          </a:p>
          <a:p>
            <a:r>
              <a:rPr lang="en-US" dirty="0" smtClean="0"/>
              <a:t>product.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7"/>
          <p:cNvSpPr txBox="1">
            <a:spLocks/>
          </p:cNvSpPr>
          <p:nvPr/>
        </p:nvSpPr>
        <p:spPr>
          <a:xfrm>
            <a:off x="202085" y="0"/>
            <a:ext cx="8694068" cy="107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Validation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 with AERONET - </a:t>
            </a:r>
            <a:r>
              <a:rPr lang="en-US" sz="2700" dirty="0" smtClean="0">
                <a:solidFill>
                  <a:srgbClr val="0224C0"/>
                </a:solidFill>
                <a:uFill>
                  <a:solidFill/>
                </a:uFill>
                <a:latin typeface="+mj-lt"/>
                <a:ea typeface="+mj-ea"/>
                <a:cs typeface="+mj-cs"/>
              </a:rPr>
              <a:t>land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908" y="4932150"/>
            <a:ext cx="88800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b="1" dirty="0" smtClean="0"/>
              <a:t> Both 10 km and 3 km products are well correlated with AERONET</a:t>
            </a:r>
          </a:p>
          <a:p>
            <a:pPr>
              <a:buFont typeface="Arial"/>
              <a:buChar char="•"/>
            </a:pPr>
            <a:r>
              <a:rPr lang="en-US" sz="2400" b="1" dirty="0" smtClean="0"/>
              <a:t> 3 km shows slight high bias and a bit more uncertainty </a:t>
            </a:r>
          </a:p>
          <a:p>
            <a:pPr>
              <a:buFont typeface="Arial"/>
              <a:buChar char="•"/>
            </a:pPr>
            <a:r>
              <a:rPr lang="en-US" sz="2400" b="1" dirty="0" smtClean="0"/>
              <a:t> Revised expected error for 3 km land product: ±0.05 + 0.2*AOD</a:t>
            </a:r>
            <a:endParaRPr lang="en-US" sz="2400" b="1" dirty="0"/>
          </a:p>
        </p:txBody>
      </p:sp>
      <p:pic>
        <p:nvPicPr>
          <p:cNvPr id="6" name="Picture 5" descr="remer_mattoo_3km_f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0916" y="992385"/>
            <a:ext cx="8807930" cy="3690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Motivation</a:t>
            </a:r>
          </a:p>
          <a:p>
            <a:pPr marL="514350" indent="-514350">
              <a:buFont typeface="Arial"/>
              <a:buAutoNum type="arabicPeriod"/>
            </a:pPr>
            <a:r>
              <a:rPr lang="en-US" dirty="0" smtClean="0"/>
              <a:t>Overview (where this new 3 km products fits in the MODIS structure)</a:t>
            </a:r>
          </a:p>
          <a:p>
            <a:pPr marL="514350" indent="-514350">
              <a:buAutoNum type="arabicPeriod"/>
            </a:pPr>
            <a:r>
              <a:rPr lang="en-US" dirty="0"/>
              <a:t>A</a:t>
            </a:r>
            <a:r>
              <a:rPr lang="en-US" dirty="0" smtClean="0"/>
              <a:t>erosol retrieval strategy and modifications for 3 km</a:t>
            </a:r>
          </a:p>
          <a:p>
            <a:pPr marL="514350" indent="-514350">
              <a:buAutoNum type="arabicPeriod"/>
            </a:pPr>
            <a:r>
              <a:rPr lang="en-US" dirty="0" smtClean="0"/>
              <a:t>Initial results and validation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57"/>
          <p:cNvSpPr txBox="1">
            <a:spLocks/>
          </p:cNvSpPr>
          <p:nvPr/>
        </p:nvSpPr>
        <p:spPr>
          <a:xfrm>
            <a:off x="202085" y="0"/>
            <a:ext cx="8694068" cy="107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Validation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 with AERONET - </a:t>
            </a:r>
            <a:r>
              <a:rPr lang="en-US" sz="2700" dirty="0" smtClean="0">
                <a:solidFill>
                  <a:srgbClr val="0224C0"/>
                </a:solidFill>
                <a:uFill>
                  <a:solidFill/>
                </a:uFill>
                <a:latin typeface="+mj-lt"/>
                <a:ea typeface="+mj-ea"/>
                <a:cs typeface="+mj-cs"/>
              </a:rPr>
              <a:t>ocean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remer_mattoo_3km_f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006226"/>
            <a:ext cx="9241785" cy="4235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874" y="5410519"/>
            <a:ext cx="8781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Revised expected error for 3 km ocean product: ±0.04 + 0.05*AOD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57"/>
          <p:cNvSpPr txBox="1">
            <a:spLocks/>
          </p:cNvSpPr>
          <p:nvPr/>
        </p:nvSpPr>
        <p:spPr>
          <a:xfrm>
            <a:off x="202085" y="0"/>
            <a:ext cx="8694068" cy="107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Impact of averaging circle </a:t>
            </a:r>
            <a:r>
              <a:rPr lang="en-US" sz="2800" dirty="0" smtClean="0">
                <a:solidFill>
                  <a:srgbClr val="0224C0"/>
                </a:solidFill>
                <a:uFill>
                  <a:solidFill/>
                </a:uFill>
                <a:latin typeface="+mj-lt"/>
                <a:ea typeface="+mj-ea"/>
                <a:cs typeface="+mj-cs"/>
              </a:rPr>
              <a:t>size on 3 km validation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1130" y="1121708"/>
          <a:ext cx="8906893" cy="222128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14441"/>
                <a:gridCol w="1022387"/>
                <a:gridCol w="1005062"/>
                <a:gridCol w="866429"/>
                <a:gridCol w="866429"/>
                <a:gridCol w="866429"/>
                <a:gridCol w="762456"/>
                <a:gridCol w="1057044"/>
                <a:gridCol w="779787"/>
                <a:gridCol w="866429"/>
              </a:tblGrid>
              <a:tr h="6659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/>
                        <a:t>Land or Ocean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7907" marR="7907" marT="790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/>
                        <a:t>Averaging Circle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7907" marR="7907" marT="790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/>
                        <a:t>AERONET Mean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7907" marR="7907" marT="790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/>
                        <a:t>MODIS Mean</a:t>
                      </a:r>
                      <a:endParaRPr lang="en-US" sz="1800" b="1" i="0" u="none" strike="noStrike">
                        <a:latin typeface="Verdana"/>
                      </a:endParaRPr>
                    </a:p>
                  </a:txBody>
                  <a:tcPr marL="7907" marR="7907" marT="790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/>
                        <a:t>Bias</a:t>
                      </a:r>
                      <a:endParaRPr lang="en-US" sz="1800" b="1" i="0" u="none" strike="noStrike">
                        <a:latin typeface="Verdana"/>
                      </a:endParaRPr>
                    </a:p>
                  </a:txBody>
                  <a:tcPr marL="7907" marR="7907" marT="790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R</a:t>
                      </a:r>
                    </a:p>
                  </a:txBody>
                  <a:tcPr marL="7907" marR="7907" marT="790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Slope</a:t>
                      </a:r>
                    </a:p>
                  </a:txBody>
                  <a:tcPr marL="7907" marR="7907" marT="790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Intercept</a:t>
                      </a:r>
                    </a:p>
                  </a:txBody>
                  <a:tcPr marL="7907" marR="7907" marT="790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N</a:t>
                      </a:r>
                    </a:p>
                  </a:txBody>
                  <a:tcPr marL="7907" marR="7907" marT="790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/>
                        <a:t>% within EE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7907" marR="7907" marT="7907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Land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7.5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0.152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0.201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0.049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0.84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1.046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0.04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3280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62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7907" marR="7907" marT="7907" marB="0" anchor="b"/>
                </a:tc>
              </a:tr>
              <a:tr h="3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Land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25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0.149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0.175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0.026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0.86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0.96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0.03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4513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70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</a:tr>
              <a:tr h="3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Ocean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7.5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0.136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0.149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0.013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0.93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0.959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0.02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626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70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</a:tr>
              <a:tr h="3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Ocean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25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0.152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0.179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0.027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0.93</a:t>
                      </a:r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1.086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1915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7907" marR="7907" marT="79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67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7907" marR="7907" marT="7907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3391" y="3760972"/>
            <a:ext cx="8830609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Different spatial averaging circle sizes affects the ability to directly   compare 10 and 3 km validation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5729" y="3332090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MODIS data is from the 3 km product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74"/>
          <p:cNvSpPr txBox="1">
            <a:spLocks/>
          </p:cNvSpPr>
          <p:nvPr/>
        </p:nvSpPr>
        <p:spPr>
          <a:xfrm>
            <a:off x="457200" y="2167854"/>
            <a:ext cx="8229601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Summary and Recommendations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805" y="989729"/>
            <a:ext cx="7818274" cy="480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204"/>
          <p:cNvSpPr txBox="1">
            <a:spLocks/>
          </p:cNvSpPr>
          <p:nvPr/>
        </p:nvSpPr>
        <p:spPr>
          <a:xfrm>
            <a:off x="108354" y="230188"/>
            <a:ext cx="8963025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4C0"/>
                </a:solidFill>
                <a:effectLst/>
                <a:uLnTx/>
                <a:uFill>
                  <a:solidFill/>
                </a:uFill>
                <a:latin typeface="+mj-lt"/>
                <a:ea typeface="+mj-ea"/>
                <a:cs typeface="+mj-cs"/>
              </a:rPr>
              <a:t>Summary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2758" y="1121692"/>
            <a:ext cx="78677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3 km aerosol product is NOT a new algorithm, it is an existing algorithm applied at a new resolution.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3 km aerosol product will not aggregate up to Level 3, or be included in the joint atmosphere Level 2 product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3 km retrieves slightly different global AOD than the 10 km product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3 km validates with AERONET slightly less well than the 10 km product, accordingly, new expected error bounds are defined. </a:t>
            </a:r>
          </a:p>
          <a:p>
            <a:pPr>
              <a:buFont typeface="Arial"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0804" y="989729"/>
            <a:ext cx="8263619" cy="50806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hape 204"/>
          <p:cNvSpPr txBox="1">
            <a:spLocks/>
          </p:cNvSpPr>
          <p:nvPr/>
        </p:nvSpPr>
        <p:spPr>
          <a:xfrm>
            <a:off x="108354" y="230188"/>
            <a:ext cx="8963025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rgbClr val="0224C0"/>
                </a:solidFill>
                <a:uFill>
                  <a:solidFill/>
                </a:uFill>
                <a:latin typeface="+mj-lt"/>
                <a:ea typeface="+mj-ea"/>
                <a:cs typeface="+mj-cs"/>
              </a:rPr>
              <a:t>Recommendations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230" y="962354"/>
            <a:ext cx="8341593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 Global studies should continue to make use of the more robust and well-studied 10 km product. The 3 km product’s use should be restricted to obvious situations that require finer resolution.  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 Only the AOD at 550 nm has been studied in depth at this point. Difference in AOD at </a:t>
            </a:r>
          </a:p>
          <a:p>
            <a:r>
              <a:rPr lang="en-US" dirty="0" smtClean="0"/>
              <a:t>wavelengths, and differences in the size parameters over ocean are possible. More validation will be forthcoming.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Aerosol-cloud studies with the 3 km product should proceed cautiously. At this time,</a:t>
            </a:r>
          </a:p>
          <a:p>
            <a:r>
              <a:rPr lang="en-US" dirty="0" smtClean="0"/>
              <a:t>we do not specifically know how the 3 km product is affected in the proximity of clouds.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 While the air quality community will be eager to apply the 3 km product across an</a:t>
            </a:r>
          </a:p>
          <a:p>
            <a:r>
              <a:rPr lang="en-US" dirty="0" smtClean="0"/>
              <a:t>urban landscape, this must proceed cautiously because of known artifacts in the product over urban surfaces.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3079" y="5217261"/>
            <a:ext cx="7896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power of the 3 km product is on local, not global, scales.</a:t>
            </a:r>
          </a:p>
          <a:p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4"/>
          <p:cNvSpPr txBox="1">
            <a:spLocks/>
          </p:cNvSpPr>
          <p:nvPr/>
        </p:nvSpPr>
        <p:spPr>
          <a:xfrm>
            <a:off x="108354" y="114723"/>
            <a:ext cx="8963025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rgbClr val="0224C0"/>
                </a:solidFill>
                <a:uFill>
                  <a:solidFill/>
                </a:uFill>
                <a:latin typeface="+mj-lt"/>
                <a:ea typeface="+mj-ea"/>
                <a:cs typeface="+mj-cs"/>
              </a:rPr>
              <a:t>Relevant Literature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224C0"/>
              </a:solidFill>
              <a:effectLst/>
              <a:uLnTx/>
              <a:uFill>
                <a:solidFill/>
              </a:u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380" y="676319"/>
            <a:ext cx="8478044" cy="6066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5038" y="692813"/>
            <a:ext cx="8478046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MODIS Collection 6 algorithm and update:</a:t>
            </a:r>
          </a:p>
          <a:p>
            <a:r>
              <a:rPr lang="en-US" dirty="0" smtClean="0"/>
              <a:t>Levy, R. C., </a:t>
            </a:r>
            <a:r>
              <a:rPr lang="en-US" dirty="0" err="1" smtClean="0"/>
              <a:t>Mattoo</a:t>
            </a:r>
            <a:r>
              <a:rPr lang="en-US" dirty="0" smtClean="0"/>
              <a:t>, S., Munchak, L. A., Remer, L. A., </a:t>
            </a:r>
            <a:r>
              <a:rPr lang="en-US" dirty="0" err="1" smtClean="0"/>
              <a:t>Sayer</a:t>
            </a:r>
            <a:r>
              <a:rPr lang="en-US" dirty="0" smtClean="0"/>
              <a:t>, A. M., </a:t>
            </a:r>
            <a:r>
              <a:rPr lang="en-US" dirty="0" err="1" smtClean="0"/>
              <a:t>Patadia</a:t>
            </a:r>
            <a:r>
              <a:rPr lang="en-US" dirty="0" smtClean="0"/>
              <a:t>, F., &amp; Hsu, N. C. (2013). The Collection 6 MODIS aerosol products over land and ocean</a:t>
            </a:r>
            <a:r>
              <a:rPr lang="en-US" i="1" dirty="0" smtClean="0"/>
              <a:t>. Atmospheric Measurement Techniques</a:t>
            </a:r>
            <a:r>
              <a:rPr lang="en-US" dirty="0" smtClean="0"/>
              <a:t>, 6, 2989–3034. doi:10.5194/amt-6-2989-2013</a:t>
            </a:r>
          </a:p>
          <a:p>
            <a:endParaRPr lang="en-US" dirty="0" smtClean="0"/>
          </a:p>
          <a:p>
            <a:r>
              <a:rPr lang="en-US" sz="2000" b="1" dirty="0" smtClean="0"/>
              <a:t>MODIS 3 km algorithm and global validation:</a:t>
            </a:r>
          </a:p>
          <a:p>
            <a:r>
              <a:rPr lang="en-US" dirty="0" smtClean="0"/>
              <a:t>Remer, L. A., </a:t>
            </a:r>
            <a:r>
              <a:rPr lang="en-US" dirty="0" err="1" smtClean="0"/>
              <a:t>Mattoo</a:t>
            </a:r>
            <a:r>
              <a:rPr lang="en-US" dirty="0" smtClean="0"/>
              <a:t>, S., Levy, R. C., &amp; Munchak, L. A.. (2013). MODIS 3 km aerosol product: algorithm and global perspective. Atmospheric Measurement Techniques, 6, 1829–1844. doi:10.5194/amt-6-1829-2013</a:t>
            </a:r>
          </a:p>
          <a:p>
            <a:endParaRPr lang="en-US" dirty="0" smtClean="0"/>
          </a:p>
          <a:p>
            <a:r>
              <a:rPr lang="en-US" sz="2000" b="1" dirty="0" smtClean="0"/>
              <a:t>Application of 3 km product during a DISCOVER-AQ in Washington/Baltimore:</a:t>
            </a:r>
          </a:p>
          <a:p>
            <a:r>
              <a:rPr lang="en-US" dirty="0" smtClean="0"/>
              <a:t>Munchak, L. A., Levy, R. C., </a:t>
            </a:r>
            <a:r>
              <a:rPr lang="en-US" dirty="0" err="1" smtClean="0"/>
              <a:t>Mattoo</a:t>
            </a:r>
            <a:r>
              <a:rPr lang="en-US" dirty="0" smtClean="0"/>
              <a:t>, S., Remer, L. A., </a:t>
            </a:r>
            <a:r>
              <a:rPr lang="en-US" dirty="0" err="1" smtClean="0"/>
              <a:t>Holben</a:t>
            </a:r>
            <a:r>
              <a:rPr lang="en-US" dirty="0" smtClean="0"/>
              <a:t>, B. N., Schafer, J. S., et al.. (2013). MODIS 3 km aerosol product: applications over land in an urban/suburban region. Atmospheric Measurement Techniques, 6, 1747–1759. doi:10.5194/amt-6-1747-2013</a:t>
            </a:r>
          </a:p>
          <a:p>
            <a:endParaRPr lang="en-US" dirty="0" smtClean="0"/>
          </a:p>
          <a:p>
            <a:r>
              <a:rPr lang="en-US" sz="2000" b="1" dirty="0" smtClean="0"/>
              <a:t>Application of 3 km product during ARCTAS :</a:t>
            </a:r>
          </a:p>
          <a:p>
            <a:r>
              <a:rPr lang="en-US" dirty="0" smtClean="0"/>
              <a:t>Livingston, J. M., et al. (2014), Comparison of MODIS 3 km and 10 km resolution aerosol optical depth retrievals over land with airborne sunphotometer measurements during ARCTAS summer 2008, Atmos. Chem. Phys., 14, 2015-2038, doi:10.5194/acp-14-2015-2014</a:t>
            </a:r>
            <a:r>
              <a:rPr lang="en-US" sz="2000" b="1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457200" y="2167854"/>
            <a:ext cx="8229601" cy="144779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4800" dirty="0" smtClean="0">
                <a:solidFill>
                  <a:srgbClr val="0224C0"/>
                </a:solidFill>
                <a:uFill>
                  <a:solidFill/>
                </a:uFill>
              </a:rPr>
              <a:t>Motivation</a:t>
            </a:r>
            <a:endParaRPr sz="4800" dirty="0">
              <a:solidFill>
                <a:srgbClr val="0224C0"/>
              </a:solidFill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5544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36317" y="2474923"/>
            <a:ext cx="8582689" cy="2425587"/>
            <a:chOff x="236317" y="3169404"/>
            <a:chExt cx="8582689" cy="2425587"/>
          </a:xfrm>
        </p:grpSpPr>
        <p:pic>
          <p:nvPicPr>
            <p:cNvPr id="16" name="Picture 15" descr="fourmile_tmo_2010249_lrg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50534" y="3169404"/>
              <a:ext cx="2768472" cy="2425587"/>
            </a:xfrm>
            <a:prstGeom prst="rect">
              <a:avLst/>
            </a:prstGeom>
            <a:ln w="3175" cmpd="sng">
              <a:solidFill>
                <a:schemeClr val="tx1"/>
              </a:solidFill>
            </a:ln>
          </p:spPr>
        </p:pic>
        <p:pic>
          <p:nvPicPr>
            <p:cNvPr id="17" name="Picture 16" descr="africandust_vir_2014175_lr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317" y="3169404"/>
              <a:ext cx="2768472" cy="2421875"/>
            </a:xfrm>
            <a:prstGeom prst="rect">
              <a:avLst/>
            </a:prstGeom>
            <a:ln w="3175" cmpd="sng">
              <a:solidFill>
                <a:schemeClr val="tx1"/>
              </a:solidFill>
            </a:ln>
          </p:spPr>
        </p:pic>
        <p:pic>
          <p:nvPicPr>
            <p:cNvPr id="18" name="Picture 17" descr="Indonesia_tmo_2014059_lrg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3058" y="3169404"/>
              <a:ext cx="2768472" cy="2421875"/>
            </a:xfrm>
            <a:prstGeom prst="rect">
              <a:avLst/>
            </a:prstGeom>
            <a:ln w="3175" cmpd="sng">
              <a:solidFill>
                <a:schemeClr val="tx1"/>
              </a:solidFill>
            </a:ln>
          </p:spPr>
        </p:pic>
      </p:grp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99610" y="592513"/>
            <a:ext cx="8844390" cy="10700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latin typeface="Helvetica"/>
                <a:cs typeface="Helvetica"/>
              </a:rPr>
              <a:t>Aerosols vary on </a:t>
            </a:r>
            <a:r>
              <a:rPr lang="en-US" sz="2800" dirty="0" smtClean="0">
                <a:solidFill>
                  <a:srgbClr val="FF0000"/>
                </a:solidFill>
                <a:latin typeface="Helvetica"/>
                <a:cs typeface="Helvetica"/>
              </a:rPr>
              <a:t>global</a:t>
            </a:r>
            <a:r>
              <a:rPr lang="en-US" sz="2800" dirty="0" smtClean="0">
                <a:latin typeface="Helvetica"/>
                <a:cs typeface="Helvetica"/>
              </a:rPr>
              <a:t>, </a:t>
            </a:r>
            <a:r>
              <a:rPr lang="en-US" sz="2800" dirty="0" smtClean="0">
                <a:solidFill>
                  <a:srgbClr val="008000"/>
                </a:solidFill>
                <a:latin typeface="Helvetica"/>
                <a:cs typeface="Helvetica"/>
              </a:rPr>
              <a:t>regional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,</a:t>
            </a:r>
            <a:r>
              <a:rPr lang="en-US" sz="2800" dirty="0" smtClean="0">
                <a:latin typeface="Helvetica"/>
                <a:cs typeface="Helvetica"/>
              </a:rPr>
              <a:t> and </a:t>
            </a:r>
            <a:r>
              <a:rPr lang="en-US" sz="2800" dirty="0" smtClean="0">
                <a:solidFill>
                  <a:srgbClr val="FF6600"/>
                </a:solidFill>
                <a:latin typeface="Helvetica"/>
                <a:cs typeface="Helvetica"/>
              </a:rPr>
              <a:t>local</a:t>
            </a:r>
            <a:r>
              <a:rPr lang="en-US" sz="2800" dirty="0" smtClean="0">
                <a:latin typeface="Helvetica"/>
                <a:cs typeface="Helvetica"/>
              </a:rPr>
              <a:t> scales</a:t>
            </a:r>
            <a:endParaRPr lang="en-US" sz="2800" dirty="0">
              <a:latin typeface="Helvetica"/>
              <a:cs typeface="Helvetica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1913335" y="1187675"/>
            <a:ext cx="1303044" cy="11711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4197745" y="1641315"/>
            <a:ext cx="1138190" cy="23091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6548173" y="1484618"/>
            <a:ext cx="1253656" cy="56080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220024" y="4781997"/>
            <a:ext cx="427452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82748" y="4514524"/>
            <a:ext cx="679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2F2F2"/>
                </a:solidFill>
              </a:rPr>
              <a:t>~ 20 km</a:t>
            </a:r>
            <a:endParaRPr lang="en-US" sz="1200" dirty="0">
              <a:solidFill>
                <a:srgbClr val="F2F2F2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233624" y="4771681"/>
            <a:ext cx="397684" cy="103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089996" y="4518108"/>
            <a:ext cx="757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2F2F2"/>
                </a:solidFill>
              </a:rPr>
              <a:t>~ 100 km</a:t>
            </a:r>
            <a:endParaRPr lang="en-US" sz="1200" dirty="0">
              <a:solidFill>
                <a:srgbClr val="F2F2F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55724" y="4640744"/>
            <a:ext cx="486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Africa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5179" y="2550963"/>
            <a:ext cx="9470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South America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Text Placeholder 2"/>
          <p:cNvSpPr txBox="1">
            <a:spLocks/>
          </p:cNvSpPr>
          <p:nvPr/>
        </p:nvSpPr>
        <p:spPr>
          <a:xfrm>
            <a:off x="150598" y="5337099"/>
            <a:ext cx="8844390" cy="1070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It is difficult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to pick one appropriate spatial scale for the variety of aerosol phenomena on Earth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69346" y="3764100"/>
            <a:ext cx="4831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2F2F2"/>
                </a:solidFill>
              </a:rPr>
              <a:t>Denver</a:t>
            </a:r>
            <a:endParaRPr lang="en-US" sz="800" dirty="0">
              <a:solidFill>
                <a:srgbClr val="F2F2F2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14959" y="3440284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2F2F2"/>
                </a:solidFill>
              </a:rPr>
              <a:t>Boulder</a:t>
            </a:r>
            <a:endParaRPr lang="en-US" sz="800" dirty="0">
              <a:solidFill>
                <a:srgbClr val="F2F2F2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51635" y="2485098"/>
            <a:ext cx="642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Malaysia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83676" y="3331979"/>
            <a:ext cx="620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Sumatra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3877" y="4561375"/>
            <a:ext cx="835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2F2F2"/>
                </a:solidFill>
              </a:rPr>
              <a:t>~ 1000 km</a:t>
            </a:r>
            <a:endParaRPr lang="en-US" sz="1200" dirty="0">
              <a:solidFill>
                <a:srgbClr val="F2F2F2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00405" y="4795106"/>
            <a:ext cx="969561" cy="67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788" y="204279"/>
            <a:ext cx="8844390" cy="13235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Helvetica"/>
                <a:cs typeface="Helvetica"/>
              </a:rPr>
              <a:t>The MODIS aerosol products were originally designed for climate applications.</a:t>
            </a:r>
            <a:r>
              <a:rPr lang="en-US" sz="2400" dirty="0" smtClean="0">
                <a:latin typeface="Helvetica"/>
                <a:cs typeface="Helvetica"/>
              </a:rPr>
              <a:t> The 10 km spatial scale of the aerosol product reflected that application.</a:t>
            </a:r>
            <a:endParaRPr lang="en-US" sz="2400" dirty="0">
              <a:latin typeface="Helvetica"/>
              <a:cs typeface="Helvetic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8863" y="1689712"/>
            <a:ext cx="7575961" cy="4407669"/>
            <a:chOff x="778706" y="2166844"/>
            <a:chExt cx="7733916" cy="4448819"/>
          </a:xfrm>
        </p:grpSpPr>
        <p:pic>
          <p:nvPicPr>
            <p:cNvPr id="7" name="Picture 6" descr="Screen Shot 2014-07-21 at 1.47.18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706" y="2425301"/>
              <a:ext cx="3639978" cy="1933033"/>
            </a:xfrm>
            <a:prstGeom prst="rect">
              <a:avLst/>
            </a:prstGeom>
          </p:spPr>
        </p:pic>
        <p:pic>
          <p:nvPicPr>
            <p:cNvPr id="6" name="Picture 5" descr="Screen Shot 2014-07-21 at 1.46.59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7129" y="2425301"/>
              <a:ext cx="3617538" cy="1933033"/>
            </a:xfrm>
            <a:prstGeom prst="rect">
              <a:avLst/>
            </a:prstGeom>
          </p:spPr>
        </p:pic>
        <p:pic>
          <p:nvPicPr>
            <p:cNvPr id="8" name="Picture 7" descr="Screen Shot 2014-07-21 at 1.47.31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706" y="4651699"/>
              <a:ext cx="3680765" cy="1954693"/>
            </a:xfrm>
            <a:prstGeom prst="rect">
              <a:avLst/>
            </a:prstGeom>
          </p:spPr>
        </p:pic>
        <p:pic>
          <p:nvPicPr>
            <p:cNvPr id="9" name="Picture 8" descr="Screen Shot 2014-07-21 at 1.47.42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7129" y="4646542"/>
              <a:ext cx="3775493" cy="196912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076271" y="2166844"/>
              <a:ext cx="1276531" cy="279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"/>
                  <a:cs typeface="Helvetica"/>
                </a:rPr>
                <a:t>January 2008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77822" y="2201434"/>
              <a:ext cx="1117163" cy="279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"/>
                  <a:cs typeface="Helvetica"/>
                </a:rPr>
                <a:t>April 2008  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76272" y="4477861"/>
              <a:ext cx="1045969" cy="279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"/>
                  <a:cs typeface="Helvetica"/>
                </a:rPr>
                <a:t>July 2008  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7821" y="4434440"/>
              <a:ext cx="1282178" cy="279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Helvetica"/>
                  <a:cs typeface="Helvetica"/>
                </a:rPr>
                <a:t>October 2008  </a:t>
              </a:r>
              <a:endParaRPr lang="en-US" sz="1200" dirty="0">
                <a:latin typeface="Helvetica"/>
                <a:cs typeface="Helvetica"/>
              </a:endParaRPr>
            </a:p>
          </p:txBody>
        </p:sp>
      </p:grpSp>
      <p:pic>
        <p:nvPicPr>
          <p:cNvPr id="14" name="Picture 13" descr="Screen Shot 2014-07-21 at 1.54.5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3976" y="6484306"/>
            <a:ext cx="2366731" cy="3736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05969" y="6272204"/>
            <a:ext cx="1255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AOD at 550 nm</a:t>
            </a:r>
            <a:endParaRPr lang="en-US" sz="12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325" y="277112"/>
            <a:ext cx="83525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Clr>
                <a:srgbClr val="771216"/>
              </a:buClr>
              <a:buSzPct val="100000"/>
            </a:pPr>
            <a:r>
              <a:rPr lang="en-US" sz="2400" dirty="0" smtClean="0">
                <a:latin typeface="Helvetica"/>
                <a:cs typeface="Helvetica"/>
              </a:rPr>
              <a:t>The problem : Fine scale features are not always adequately resolved by the 10 km spatial scale.</a:t>
            </a:r>
          </a:p>
          <a:p>
            <a:pPr lvl="1" indent="-457200">
              <a:buClr>
                <a:srgbClr val="771216"/>
              </a:buClr>
              <a:buSzPct val="100000"/>
            </a:pPr>
            <a:endParaRPr lang="en-US" sz="2400" dirty="0" smtClean="0">
              <a:latin typeface="Helvetica"/>
              <a:cs typeface="Helvetica"/>
            </a:endParaRPr>
          </a:p>
          <a:p>
            <a:pPr lvl="1" indent="-457200">
              <a:buClr>
                <a:srgbClr val="771216"/>
              </a:buClr>
              <a:buSzPct val="100000"/>
            </a:pPr>
            <a:r>
              <a:rPr lang="en-US" sz="2400" dirty="0" smtClean="0">
                <a:latin typeface="Helvetica"/>
                <a:cs typeface="Helvetica"/>
              </a:rPr>
              <a:t>But, 10 km scale sometimes required to ‘beat down noise’</a:t>
            </a:r>
          </a:p>
          <a:p>
            <a:pPr lvl="1" indent="-457200">
              <a:buClr>
                <a:srgbClr val="771216"/>
              </a:buClr>
              <a:buSzPct val="100000"/>
            </a:pPr>
            <a:endParaRPr lang="en-US" sz="2400" dirty="0">
              <a:latin typeface="Helvetica"/>
              <a:cs typeface="Helvetica"/>
            </a:endParaRPr>
          </a:p>
          <a:p>
            <a:pPr lvl="1" indent="-457200">
              <a:buClr>
                <a:srgbClr val="771216"/>
              </a:buClr>
              <a:buSzPct val="100000"/>
            </a:pPr>
            <a:r>
              <a:rPr lang="en-US" sz="2400" dirty="0" smtClean="0">
                <a:latin typeface="Helvetica"/>
                <a:cs typeface="Helvetica"/>
              </a:rPr>
              <a:t>Solution? Introduce a new product at 3 km, while maintaining the original 10 km product as well.</a:t>
            </a:r>
          </a:p>
        </p:txBody>
      </p:sp>
      <p:grpSp>
        <p:nvGrpSpPr>
          <p:cNvPr id="2" name="Group 17"/>
          <p:cNvGrpSpPr/>
          <p:nvPr/>
        </p:nvGrpSpPr>
        <p:grpSpPr>
          <a:xfrm>
            <a:off x="148324" y="2938805"/>
            <a:ext cx="8843875" cy="3539080"/>
            <a:chOff x="148324" y="3124225"/>
            <a:chExt cx="8843875" cy="3539080"/>
          </a:xfrm>
        </p:grpSpPr>
        <p:grpSp>
          <p:nvGrpSpPr>
            <p:cNvPr id="4" name="Group 12"/>
            <p:cNvGrpSpPr/>
            <p:nvPr/>
          </p:nvGrpSpPr>
          <p:grpSpPr>
            <a:xfrm>
              <a:off x="148324" y="3448657"/>
              <a:ext cx="8834604" cy="3214648"/>
              <a:chOff x="148324" y="3133453"/>
              <a:chExt cx="8834604" cy="3214648"/>
            </a:xfrm>
          </p:grpSpPr>
          <p:pic>
            <p:nvPicPr>
              <p:cNvPr id="12" name="Picture 11" descr="arctas_C6L1B_goodQA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9197" y="3163477"/>
                <a:ext cx="5923731" cy="3184624"/>
              </a:xfrm>
              <a:prstGeom prst="rect">
                <a:avLst/>
              </a:prstGeom>
            </p:spPr>
          </p:pic>
          <p:pic>
            <p:nvPicPr>
              <p:cNvPr id="10" name="Picture 9" descr="arctas_C6L1B_goodQA_L2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324" y="3133453"/>
                <a:ext cx="5930881" cy="3191653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66866" y="3124225"/>
              <a:ext cx="8825333" cy="574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5787" y="3254015"/>
              <a:ext cx="1441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MODIS RGB</a:t>
              </a:r>
              <a:endParaRPr lang="en-US" sz="20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54602" y="3295166"/>
              <a:ext cx="21862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MODIS 10 km AOD</a:t>
              </a:r>
              <a:endParaRPr lang="en-US" sz="20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90065" y="3299235"/>
              <a:ext cx="2056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MODIS 3 km AOD</a:t>
              </a:r>
              <a:endParaRPr lang="en-US" sz="2000" b="1" dirty="0"/>
            </a:p>
          </p:txBody>
        </p:sp>
      </p:grpSp>
    </p:spTree>
  </p:cSld>
  <p:clrMapOvr>
    <a:masterClrMapping/>
  </p:clrMapOvr>
  <p:transition advTm="9086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297459" y="2167854"/>
            <a:ext cx="8614865" cy="114300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0224C0"/>
                </a:solidFill>
                <a:uFill>
                  <a:solidFill/>
                </a:uFill>
              </a:rPr>
              <a:t>3 km product in the MODIS Architecture</a:t>
            </a:r>
            <a:endParaRPr sz="4000" dirty="0">
              <a:solidFill>
                <a:srgbClr val="0224C0"/>
              </a:solidFill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5544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108354" y="230188"/>
            <a:ext cx="8963025" cy="57467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500" dirty="0">
                <a:solidFill>
                  <a:srgbClr val="0224C0"/>
                </a:solidFill>
                <a:uFill>
                  <a:solidFill/>
                </a:uFill>
              </a:rPr>
              <a:t>MODIS Atmosphere Team Product Organization and People</a:t>
            </a:r>
          </a:p>
        </p:txBody>
      </p:sp>
      <p:grpSp>
        <p:nvGrpSpPr>
          <p:cNvPr id="2" name="Group 213"/>
          <p:cNvGrpSpPr/>
          <p:nvPr/>
        </p:nvGrpSpPr>
        <p:grpSpPr>
          <a:xfrm>
            <a:off x="222934" y="870890"/>
            <a:ext cx="1920261" cy="1280991"/>
            <a:chOff x="-1" y="-1"/>
            <a:chExt cx="2731036" cy="1821853"/>
          </a:xfrm>
        </p:grpSpPr>
        <p:sp>
          <p:nvSpPr>
            <p:cNvPr id="205" name="Shape 205"/>
            <p:cNvSpPr/>
            <p:nvPr/>
          </p:nvSpPr>
          <p:spPr>
            <a:xfrm rot="820869">
              <a:off x="2029694" y="594699"/>
              <a:ext cx="701341" cy="413389"/>
            </a:xfrm>
            <a:prstGeom prst="rightArrow">
              <a:avLst>
                <a:gd name="adj1" fmla="val 32000"/>
                <a:gd name="adj2" fmla="val 94094"/>
              </a:avLst>
            </a:prstGeom>
            <a:solidFill>
              <a:srgbClr val="DAF2FD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06" name="Shape 206"/>
            <p:cNvSpPr/>
            <p:nvPr/>
          </p:nvSpPr>
          <p:spPr>
            <a:xfrm rot="820869">
              <a:off x="1810858" y="1417917"/>
              <a:ext cx="671044" cy="403935"/>
            </a:xfrm>
            <a:prstGeom prst="rightArrow">
              <a:avLst>
                <a:gd name="adj1" fmla="val 32000"/>
                <a:gd name="adj2" fmla="val 94094"/>
              </a:avLst>
            </a:prstGeom>
            <a:solidFill>
              <a:srgbClr val="CFC7AA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grpSp>
          <p:nvGrpSpPr>
            <p:cNvPr id="3" name="Group 209"/>
            <p:cNvGrpSpPr/>
            <p:nvPr/>
          </p:nvGrpSpPr>
          <p:grpSpPr>
            <a:xfrm>
              <a:off x="-1" y="843892"/>
              <a:ext cx="1789306" cy="966074"/>
              <a:chOff x="0" y="0"/>
              <a:chExt cx="1789304" cy="966073"/>
            </a:xfrm>
          </p:grpSpPr>
          <p:sp>
            <p:nvSpPr>
              <p:cNvPr id="207" name="Shape 207"/>
              <p:cNvSpPr/>
              <p:nvPr/>
            </p:nvSpPr>
            <p:spPr>
              <a:xfrm>
                <a:off x="0" y="0"/>
                <a:ext cx="1789304" cy="966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CFC7A9"/>
              </a:solidFill>
              <a:ln w="635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0751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dirty="0"/>
              </a:p>
            </p:txBody>
          </p:sp>
          <p:sp>
            <p:nvSpPr>
              <p:cNvPr id="208" name="Shape 208"/>
              <p:cNvSpPr/>
              <p:nvPr/>
            </p:nvSpPr>
            <p:spPr>
              <a:xfrm>
                <a:off x="172163" y="76925"/>
                <a:ext cx="1444979" cy="8122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algn="ctr">
                  <a:buFont typeface="Arial"/>
                  <a:defRPr sz="22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500" dirty="0">
                    <a:uFill>
                      <a:solidFill/>
                    </a:uFill>
                  </a:rPr>
                  <a:t>Ancillary Data</a:t>
                </a:r>
              </a:p>
            </p:txBody>
          </p:sp>
        </p:grpSp>
        <p:grpSp>
          <p:nvGrpSpPr>
            <p:cNvPr id="4" name="Group 212"/>
            <p:cNvGrpSpPr/>
            <p:nvPr/>
          </p:nvGrpSpPr>
          <p:grpSpPr>
            <a:xfrm>
              <a:off x="245062" y="-1"/>
              <a:ext cx="1806224" cy="966075"/>
              <a:chOff x="1" y="0"/>
              <a:chExt cx="1806223" cy="966073"/>
            </a:xfrm>
          </p:grpSpPr>
          <p:sp>
            <p:nvSpPr>
              <p:cNvPr id="210" name="Shape 210"/>
              <p:cNvSpPr/>
              <p:nvPr/>
            </p:nvSpPr>
            <p:spPr>
              <a:xfrm>
                <a:off x="8459" y="0"/>
                <a:ext cx="1789304" cy="966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9F2FE"/>
              </a:solidFill>
              <a:ln w="635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410751">
                  <a:defRPr sz="5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  <a:endParaRPr dirty="0"/>
              </a:p>
            </p:txBody>
          </p:sp>
          <p:sp>
            <p:nvSpPr>
              <p:cNvPr id="211" name="Shape 211"/>
              <p:cNvSpPr/>
              <p:nvPr/>
            </p:nvSpPr>
            <p:spPr>
              <a:xfrm>
                <a:off x="1" y="76925"/>
                <a:ext cx="1806223" cy="8122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54186" tIns="54186" rIns="54186" bIns="54186" numCol="1" anchor="ctr">
                <a:spAutoFit/>
              </a:bodyPr>
              <a:lstStyle>
                <a:lvl1pPr algn="ctr">
                  <a:buFont typeface="Arial"/>
                  <a:defRPr sz="22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500" dirty="0">
                    <a:uFill>
                      <a:solidFill/>
                    </a:uFill>
                  </a:rPr>
                  <a:t>L1B MOD/MYD02,03</a:t>
                </a:r>
              </a:p>
            </p:txBody>
          </p:sp>
        </p:grpSp>
      </p:grpSp>
      <p:sp>
        <p:nvSpPr>
          <p:cNvPr id="214" name="Shape 214"/>
          <p:cNvSpPr/>
          <p:nvPr/>
        </p:nvSpPr>
        <p:spPr>
          <a:xfrm>
            <a:off x="2585397" y="1461725"/>
            <a:ext cx="2064248" cy="523220"/>
          </a:xfrm>
          <a:prstGeom prst="rect">
            <a:avLst/>
          </a:prstGeom>
          <a:solidFill>
            <a:srgbClr val="44C73E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04 Aerosol 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(“Dark Target”)</a:t>
            </a:r>
          </a:p>
        </p:txBody>
      </p:sp>
      <p:sp>
        <p:nvSpPr>
          <p:cNvPr id="215" name="Shape 215"/>
          <p:cNvSpPr/>
          <p:nvPr/>
        </p:nvSpPr>
        <p:spPr>
          <a:xfrm>
            <a:off x="2585397" y="2305165"/>
            <a:ext cx="2064248" cy="52322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04 Aerosol 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(“Deep Blue”)</a:t>
            </a:r>
          </a:p>
        </p:txBody>
      </p:sp>
      <p:sp>
        <p:nvSpPr>
          <p:cNvPr id="216" name="Shape 216"/>
          <p:cNvSpPr/>
          <p:nvPr/>
        </p:nvSpPr>
        <p:spPr>
          <a:xfrm>
            <a:off x="2585397" y="3501207"/>
            <a:ext cx="2064248" cy="52322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06 Cloud-Top Properties</a:t>
            </a:r>
          </a:p>
        </p:txBody>
      </p:sp>
      <p:sp>
        <p:nvSpPr>
          <p:cNvPr id="217" name="Shape 217"/>
          <p:cNvSpPr/>
          <p:nvPr/>
        </p:nvSpPr>
        <p:spPr>
          <a:xfrm>
            <a:off x="2580426" y="4559642"/>
            <a:ext cx="2064248" cy="26161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06 Cirrus Reflectance</a:t>
            </a:r>
          </a:p>
        </p:txBody>
      </p:sp>
      <p:sp>
        <p:nvSpPr>
          <p:cNvPr id="218" name="Shape 218"/>
          <p:cNvSpPr/>
          <p:nvPr/>
        </p:nvSpPr>
        <p:spPr>
          <a:xfrm>
            <a:off x="2585397" y="5378091"/>
            <a:ext cx="2064248" cy="26161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07 Clear-Sky Profiles</a:t>
            </a:r>
          </a:p>
        </p:txBody>
      </p:sp>
      <p:sp>
        <p:nvSpPr>
          <p:cNvPr id="219" name="Shape 219"/>
          <p:cNvSpPr/>
          <p:nvPr/>
        </p:nvSpPr>
        <p:spPr>
          <a:xfrm>
            <a:off x="4999973" y="3501207"/>
            <a:ext cx="1846782" cy="52322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06 Cloud Optical Properties</a:t>
            </a:r>
          </a:p>
        </p:txBody>
      </p:sp>
      <p:sp>
        <p:nvSpPr>
          <p:cNvPr id="220" name="Shape 220"/>
          <p:cNvSpPr/>
          <p:nvPr/>
        </p:nvSpPr>
        <p:spPr>
          <a:xfrm>
            <a:off x="4999973" y="4569791"/>
            <a:ext cx="1846782" cy="26161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05 Near-IR PW</a:t>
            </a:r>
          </a:p>
        </p:txBody>
      </p:sp>
      <p:sp>
        <p:nvSpPr>
          <p:cNvPr id="221" name="Shape 221"/>
          <p:cNvSpPr/>
          <p:nvPr/>
        </p:nvSpPr>
        <p:spPr>
          <a:xfrm>
            <a:off x="4999973" y="5378091"/>
            <a:ext cx="1846782" cy="26161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700" dirty="0">
                <a:uFill>
                  <a:solidFill/>
                </a:uFill>
              </a:rPr>
              <a:t>05 IR PW</a:t>
            </a:r>
          </a:p>
        </p:txBody>
      </p:sp>
      <p:sp>
        <p:nvSpPr>
          <p:cNvPr id="222" name="Shape 222"/>
          <p:cNvSpPr/>
          <p:nvPr/>
        </p:nvSpPr>
        <p:spPr>
          <a:xfrm>
            <a:off x="4639956" y="3780817"/>
            <a:ext cx="369706" cy="1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algn="ctr" defTabSz="41075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dirty="0"/>
          </a:p>
        </p:txBody>
      </p:sp>
      <p:sp>
        <p:nvSpPr>
          <p:cNvPr id="223" name="Shape 223"/>
          <p:cNvSpPr/>
          <p:nvPr/>
        </p:nvSpPr>
        <p:spPr>
          <a:xfrm>
            <a:off x="4639956" y="5510681"/>
            <a:ext cx="369706" cy="1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algn="ctr" defTabSz="41075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dirty="0"/>
          </a:p>
        </p:txBody>
      </p:sp>
      <p:grpSp>
        <p:nvGrpSpPr>
          <p:cNvPr id="5" name="Group 230"/>
          <p:cNvGrpSpPr/>
          <p:nvPr/>
        </p:nvGrpSpPr>
        <p:grpSpPr>
          <a:xfrm>
            <a:off x="1835501" y="1723093"/>
            <a:ext cx="749643" cy="3801596"/>
            <a:chOff x="0" y="0"/>
            <a:chExt cx="1066157" cy="5406714"/>
          </a:xfrm>
        </p:grpSpPr>
        <p:sp>
          <p:nvSpPr>
            <p:cNvPr id="224" name="Shape 224"/>
            <p:cNvSpPr/>
            <p:nvPr/>
          </p:nvSpPr>
          <p:spPr>
            <a:xfrm>
              <a:off x="540354" y="2926542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5" name="Shape 225"/>
            <p:cNvSpPr/>
            <p:nvPr/>
          </p:nvSpPr>
          <p:spPr>
            <a:xfrm flipV="1">
              <a:off x="540354" y="13044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6" name="Shape 226"/>
            <p:cNvSpPr/>
            <p:nvPr/>
          </p:nvSpPr>
          <p:spPr>
            <a:xfrm flipV="1">
              <a:off x="540354" y="1199905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7" name="Shape 227"/>
            <p:cNvSpPr/>
            <p:nvPr/>
          </p:nvSpPr>
          <p:spPr>
            <a:xfrm>
              <a:off x="540354" y="5386792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8" name="Shape 228"/>
            <p:cNvSpPr/>
            <p:nvPr/>
          </p:nvSpPr>
          <p:spPr>
            <a:xfrm flipV="1">
              <a:off x="558799" y="0"/>
              <a:ext cx="2" cy="540671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29" name="Shape 229"/>
            <p:cNvSpPr/>
            <p:nvPr/>
          </p:nvSpPr>
          <p:spPr>
            <a:xfrm>
              <a:off x="0" y="2927786"/>
              <a:ext cx="52580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</p:grpSp>
      <p:grpSp>
        <p:nvGrpSpPr>
          <p:cNvPr id="6" name="Group 235"/>
          <p:cNvGrpSpPr/>
          <p:nvPr/>
        </p:nvGrpSpPr>
        <p:grpSpPr>
          <a:xfrm>
            <a:off x="6643865" y="1277847"/>
            <a:ext cx="735386" cy="4678320"/>
            <a:chOff x="0" y="0"/>
            <a:chExt cx="1045881" cy="6653609"/>
          </a:xfrm>
        </p:grpSpPr>
        <p:sp>
          <p:nvSpPr>
            <p:cNvPr id="231" name="Shape 231"/>
            <p:cNvSpPr/>
            <p:nvPr/>
          </p:nvSpPr>
          <p:spPr>
            <a:xfrm flipV="1">
              <a:off x="531359" y="-1"/>
              <a:ext cx="1" cy="665361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32" name="Shape 232"/>
            <p:cNvSpPr/>
            <p:nvPr/>
          </p:nvSpPr>
          <p:spPr>
            <a:xfrm flipV="1">
              <a:off x="0" y="22788"/>
              <a:ext cx="52580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33" name="Shape 233"/>
            <p:cNvSpPr/>
            <p:nvPr/>
          </p:nvSpPr>
          <p:spPr>
            <a:xfrm>
              <a:off x="12700" y="6622548"/>
              <a:ext cx="52580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34" name="Shape 234"/>
            <p:cNvSpPr/>
            <p:nvPr/>
          </p:nvSpPr>
          <p:spPr>
            <a:xfrm>
              <a:off x="520078" y="3322668"/>
              <a:ext cx="52580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</p:grpSp>
      <p:sp>
        <p:nvSpPr>
          <p:cNvPr id="236" name="Shape 236"/>
          <p:cNvSpPr/>
          <p:nvPr/>
        </p:nvSpPr>
        <p:spPr>
          <a:xfrm>
            <a:off x="7400739" y="3100670"/>
            <a:ext cx="1543595" cy="104644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08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Daily, 8-day, &amp; monthly aggregations</a:t>
            </a:r>
          </a:p>
        </p:txBody>
      </p:sp>
      <p:grpSp>
        <p:nvGrpSpPr>
          <p:cNvPr id="7" name="Group 240"/>
          <p:cNvGrpSpPr/>
          <p:nvPr/>
        </p:nvGrpSpPr>
        <p:grpSpPr>
          <a:xfrm>
            <a:off x="736914" y="5923415"/>
            <a:ext cx="5695315" cy="499850"/>
            <a:chOff x="-1" y="-29198"/>
            <a:chExt cx="8100002" cy="710896"/>
          </a:xfrm>
        </p:grpSpPr>
        <p:sp>
          <p:nvSpPr>
            <p:cNvPr id="237" name="Shape 237"/>
            <p:cNvSpPr/>
            <p:nvPr/>
          </p:nvSpPr>
          <p:spPr>
            <a:xfrm>
              <a:off x="3378822" y="-29198"/>
              <a:ext cx="1421937" cy="710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72248" tIns="72248" rIns="72248" bIns="72248" numCol="1" anchor="ctr">
              <a:spAutoFit/>
            </a:bodyPr>
            <a:lstStyle>
              <a:lvl1pPr algn="ctr">
                <a:defRPr sz="3300" b="1">
                  <a:solidFill>
                    <a:srgbClr val="945200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300" dirty="0">
                  <a:uFill>
                    <a:solidFill/>
                  </a:uFill>
                </a:rPr>
                <a:t>Level-2</a:t>
              </a:r>
            </a:p>
          </p:txBody>
        </p:sp>
        <p:sp>
          <p:nvSpPr>
            <p:cNvPr id="238" name="Shape 238"/>
            <p:cNvSpPr/>
            <p:nvPr/>
          </p:nvSpPr>
          <p:spPr>
            <a:xfrm>
              <a:off x="4891473" y="392659"/>
              <a:ext cx="3208528" cy="1"/>
            </a:xfrm>
            <a:prstGeom prst="line">
              <a:avLst/>
            </a:prstGeom>
            <a:noFill/>
            <a:ln w="50800" cap="flat">
              <a:solidFill>
                <a:srgbClr val="9452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  <p:sp>
          <p:nvSpPr>
            <p:cNvPr id="239" name="Shape 239"/>
            <p:cNvSpPr/>
            <p:nvPr/>
          </p:nvSpPr>
          <p:spPr>
            <a:xfrm flipH="1" flipV="1">
              <a:off x="-1" y="392659"/>
              <a:ext cx="3208528" cy="1"/>
            </a:xfrm>
            <a:prstGeom prst="line">
              <a:avLst/>
            </a:prstGeom>
            <a:noFill/>
            <a:ln w="50800" cap="flat">
              <a:solidFill>
                <a:srgbClr val="9452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41075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  <a:endParaRPr dirty="0"/>
            </a:p>
          </p:txBody>
        </p:sp>
      </p:grpSp>
      <p:sp>
        <p:nvSpPr>
          <p:cNvPr id="241" name="Shape 241"/>
          <p:cNvSpPr/>
          <p:nvPr/>
        </p:nvSpPr>
        <p:spPr>
          <a:xfrm>
            <a:off x="4747557" y="1537652"/>
            <a:ext cx="1755892" cy="370880"/>
          </a:xfrm>
          <a:prstGeom prst="rect">
            <a:avLst/>
          </a:prstGeom>
          <a:solidFill>
            <a:srgbClr val="1FFF66"/>
          </a:solidFill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/>
          <a:p>
            <a:pPr lvl="0">
              <a:buClr>
                <a:srgbClr val="008F00"/>
              </a:buClr>
              <a:buFont typeface="Arial"/>
              <a:defRPr sz="1800">
                <a:uFillTx/>
              </a:defRPr>
            </a:pPr>
            <a:r>
              <a:rPr sz="1900" dirty="0">
                <a:solidFill>
                  <a:schemeClr val="tx2"/>
                </a:solidFill>
                <a:uFill>
                  <a:solidFill/>
                </a:uFill>
              </a:rPr>
              <a:t>R. Levy (GSFC)</a:t>
            </a:r>
          </a:p>
        </p:txBody>
      </p:sp>
      <p:sp>
        <p:nvSpPr>
          <p:cNvPr id="242" name="Shape 242"/>
          <p:cNvSpPr/>
          <p:nvPr/>
        </p:nvSpPr>
        <p:spPr>
          <a:xfrm>
            <a:off x="4747557" y="2381335"/>
            <a:ext cx="1755892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C. Hsu (GSFC)</a:t>
            </a:r>
          </a:p>
        </p:txBody>
      </p:sp>
      <p:sp>
        <p:nvSpPr>
          <p:cNvPr id="243" name="Shape 243"/>
          <p:cNvSpPr/>
          <p:nvPr/>
        </p:nvSpPr>
        <p:spPr>
          <a:xfrm>
            <a:off x="232704" y="4216368"/>
            <a:ext cx="1665946" cy="661716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/>
          <a:p>
            <a:pPr lvl="0" algn="ctr">
              <a:buClr>
                <a:srgbClr val="008F00"/>
              </a:buClr>
              <a:buFont typeface="Arial"/>
              <a:defRPr sz="1800">
                <a:uFillTx/>
              </a:defRPr>
            </a:pPr>
            <a:r>
              <a:rPr sz="1900" dirty="0">
                <a:solidFill>
                  <a:srgbClr val="4F8F00"/>
                </a:solidFill>
                <a:uFill>
                  <a:solidFill/>
                </a:uFill>
              </a:rPr>
              <a:t>S. Ackerman</a:t>
            </a:r>
          </a:p>
          <a:p>
            <a:pPr lvl="0" algn="ctr">
              <a:buClr>
                <a:srgbClr val="008F00"/>
              </a:buClr>
              <a:buFont typeface="Arial"/>
              <a:defRPr sz="1800">
                <a:uFillTx/>
              </a:defRPr>
            </a:pPr>
            <a:r>
              <a:rPr sz="1900" dirty="0">
                <a:solidFill>
                  <a:srgbClr val="4F8F00"/>
                </a:solidFill>
                <a:uFill>
                  <a:solidFill/>
                </a:uFill>
              </a:rPr>
              <a:t>(U. Wisconsin)</a:t>
            </a:r>
          </a:p>
        </p:txBody>
      </p:sp>
      <p:sp>
        <p:nvSpPr>
          <p:cNvPr id="244" name="Shape 244"/>
          <p:cNvSpPr/>
          <p:nvPr/>
        </p:nvSpPr>
        <p:spPr>
          <a:xfrm>
            <a:off x="2931703" y="4069779"/>
            <a:ext cx="1305739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 Ackerman</a:t>
            </a:r>
          </a:p>
        </p:txBody>
      </p:sp>
      <p:sp>
        <p:nvSpPr>
          <p:cNvPr id="245" name="Shape 245"/>
          <p:cNvSpPr/>
          <p:nvPr/>
        </p:nvSpPr>
        <p:spPr>
          <a:xfrm>
            <a:off x="5270493" y="4069779"/>
            <a:ext cx="1305740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 Platnick</a:t>
            </a:r>
          </a:p>
        </p:txBody>
      </p:sp>
      <p:sp>
        <p:nvSpPr>
          <p:cNvPr id="246" name="Shape 246"/>
          <p:cNvSpPr/>
          <p:nvPr/>
        </p:nvSpPr>
        <p:spPr>
          <a:xfrm>
            <a:off x="2918488" y="4847356"/>
            <a:ext cx="3584961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FF26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B.-C. Gao (no longer supported)</a:t>
            </a:r>
          </a:p>
        </p:txBody>
      </p:sp>
      <p:sp>
        <p:nvSpPr>
          <p:cNvPr id="247" name="Shape 247"/>
          <p:cNvSpPr/>
          <p:nvPr/>
        </p:nvSpPr>
        <p:spPr>
          <a:xfrm>
            <a:off x="3681543" y="5653103"/>
            <a:ext cx="2375829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S.Ackerman, P. Menzel</a:t>
            </a:r>
          </a:p>
        </p:txBody>
      </p:sp>
      <p:sp>
        <p:nvSpPr>
          <p:cNvPr id="248" name="Shape 248"/>
          <p:cNvSpPr/>
          <p:nvPr/>
        </p:nvSpPr>
        <p:spPr>
          <a:xfrm>
            <a:off x="7519667" y="4190498"/>
            <a:ext cx="1305739" cy="37088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 Platnick</a:t>
            </a:r>
          </a:p>
        </p:txBody>
      </p:sp>
      <p:sp>
        <p:nvSpPr>
          <p:cNvPr id="249" name="Shape 249"/>
          <p:cNvSpPr/>
          <p:nvPr/>
        </p:nvSpPr>
        <p:spPr>
          <a:xfrm>
            <a:off x="288473" y="3519207"/>
            <a:ext cx="1543595" cy="52322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MOD35/MYD35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Cloud Mask</a:t>
            </a:r>
          </a:p>
        </p:txBody>
      </p:sp>
      <p:sp>
        <p:nvSpPr>
          <p:cNvPr id="250" name="Shape 250"/>
          <p:cNvSpPr/>
          <p:nvPr/>
        </p:nvSpPr>
        <p:spPr>
          <a:xfrm>
            <a:off x="7009545" y="1723092"/>
            <a:ext cx="369706" cy="1"/>
          </a:xfrm>
          <a:prstGeom prst="line">
            <a:avLst/>
          </a:prstGeom>
          <a:ln w="508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algn="ctr" defTabSz="41075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dirty="0"/>
          </a:p>
        </p:txBody>
      </p:sp>
      <p:sp>
        <p:nvSpPr>
          <p:cNvPr id="251" name="Shape 251"/>
          <p:cNvSpPr/>
          <p:nvPr/>
        </p:nvSpPr>
        <p:spPr>
          <a:xfrm>
            <a:off x="7683021" y="4543151"/>
            <a:ext cx="979030" cy="458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 algn="ctr">
              <a:defRPr sz="3300" b="1">
                <a:solidFill>
                  <a:srgbClr val="9452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300" dirty="0">
                <a:uFill>
                  <a:solidFill/>
                </a:uFill>
              </a:rPr>
              <a:t>Level-3</a:t>
            </a:r>
          </a:p>
        </p:txBody>
      </p:sp>
      <p:sp>
        <p:nvSpPr>
          <p:cNvPr id="252" name="Shape 252"/>
          <p:cNvSpPr/>
          <p:nvPr/>
        </p:nvSpPr>
        <p:spPr>
          <a:xfrm>
            <a:off x="7449459" y="2164855"/>
            <a:ext cx="1305739" cy="370880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38098" tIns="38098" rIns="38098" bIns="38098">
            <a:spAutoFit/>
          </a:bodyPr>
          <a:lstStyle>
            <a:lvl1pPr algn="ctr">
              <a:buClr>
                <a:srgbClr val="008F00"/>
              </a:buClr>
              <a:buFont typeface="Arial"/>
              <a:defRPr sz="2700">
                <a:solidFill>
                  <a:srgbClr val="4F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900" dirty="0">
                <a:uFill>
                  <a:solidFill/>
                </a:uFill>
              </a:rPr>
              <a:t>S. Platnick</a:t>
            </a:r>
          </a:p>
        </p:txBody>
      </p:sp>
      <p:sp>
        <p:nvSpPr>
          <p:cNvPr id="253" name="Shape 253"/>
          <p:cNvSpPr/>
          <p:nvPr/>
        </p:nvSpPr>
        <p:spPr>
          <a:xfrm>
            <a:off x="7392884" y="1330677"/>
            <a:ext cx="1424335" cy="784830"/>
          </a:xfrm>
          <a:prstGeom prst="rect">
            <a:avLst/>
          </a:prstGeom>
          <a:solidFill>
            <a:srgbClr val="EBEBEB"/>
          </a:solidFill>
          <a:ln w="25400">
            <a:solidFill/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ATML2</a:t>
            </a:r>
          </a:p>
          <a:p>
            <a:pPr lvl="0" algn="ctr">
              <a:defRPr sz="1800">
                <a:uFillTx/>
              </a:defRPr>
            </a:pPr>
            <a:r>
              <a:rPr sz="1700" b="1" dirty="0">
                <a:uFill>
                  <a:solidFill/>
                </a:uFill>
              </a:rPr>
              <a:t>(joint sampled product)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8725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3204</TotalTime>
  <Words>2586</Words>
  <Application>Microsoft Macintosh PowerPoint</Application>
  <PresentationFormat>On-screen Show (4:3)</PresentationFormat>
  <Paragraphs>347</Paragraphs>
  <Slides>35</Slides>
  <Notes>12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MODIS Atmosphere Team Webinar Series #5: Overview of the 3 km aerosol product in Collection 6</vt:lpstr>
      <vt:lpstr>Slide 2</vt:lpstr>
      <vt:lpstr>Outline</vt:lpstr>
      <vt:lpstr>Motivation</vt:lpstr>
      <vt:lpstr>Slide 5</vt:lpstr>
      <vt:lpstr>Slide 6</vt:lpstr>
      <vt:lpstr>Slide 7</vt:lpstr>
      <vt:lpstr>3 km product in the MODIS Architecture</vt:lpstr>
      <vt:lpstr>MODIS Atmosphere Team Product Organization and People</vt:lpstr>
      <vt:lpstr>MODIS Atmosphere Team Product Organization and People</vt:lpstr>
      <vt:lpstr>MODIS Atmosphere Team Product Organization and People</vt:lpstr>
      <vt:lpstr>MODIS Standardized Filenaming Convention NASA Earth Science Data filenames for MODIS</vt:lpstr>
      <vt:lpstr>Status of MODIS C6 Production</vt:lpstr>
      <vt:lpstr>Aerosol algorithm and modifications for 3 km</vt:lpstr>
      <vt:lpstr>Slide 15</vt:lpstr>
      <vt:lpstr>Slide 16</vt:lpstr>
      <vt:lpstr>Slide 17</vt:lpstr>
      <vt:lpstr>Slide 18</vt:lpstr>
      <vt:lpstr>Slide 19</vt:lpstr>
      <vt:lpstr>Slide 20</vt:lpstr>
      <vt:lpstr>Initial results and validation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NASA GSFC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MODIS Atmosphere Team Webinar Series #5: Overview of the 3 km aerosol product in Collection 6</dc:title>
  <dc:creator>Leigh Munchak</dc:creator>
  <cp:lastModifiedBy>Leigh Munchak</cp:lastModifiedBy>
  <cp:revision>25</cp:revision>
  <dcterms:created xsi:type="dcterms:W3CDTF">2014-07-23T17:10:52Z</dcterms:created>
  <dcterms:modified xsi:type="dcterms:W3CDTF">2014-07-23T19:26:46Z</dcterms:modified>
</cp:coreProperties>
</file>