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0"/>
  </p:notesMasterIdLst>
  <p:sldIdLst>
    <p:sldId id="260" r:id="rId2"/>
    <p:sldId id="264" r:id="rId3"/>
    <p:sldId id="263" r:id="rId4"/>
    <p:sldId id="257" r:id="rId5"/>
    <p:sldId id="261" r:id="rId6"/>
    <p:sldId id="262" r:id="rId7"/>
    <p:sldId id="258" r:id="rId8"/>
    <p:sldId id="259" r:id="rId9"/>
    <p:sldId id="270" r:id="rId10"/>
    <p:sldId id="265" r:id="rId11"/>
    <p:sldId id="330" r:id="rId12"/>
    <p:sldId id="371" r:id="rId13"/>
    <p:sldId id="376" r:id="rId14"/>
    <p:sldId id="331" r:id="rId15"/>
    <p:sldId id="332" r:id="rId16"/>
    <p:sldId id="344" r:id="rId17"/>
    <p:sldId id="342" r:id="rId18"/>
    <p:sldId id="333" r:id="rId19"/>
    <p:sldId id="346" r:id="rId20"/>
    <p:sldId id="345" r:id="rId21"/>
    <p:sldId id="377" r:id="rId22"/>
    <p:sldId id="378" r:id="rId23"/>
    <p:sldId id="334" r:id="rId24"/>
    <p:sldId id="348" r:id="rId25"/>
    <p:sldId id="347" r:id="rId26"/>
    <p:sldId id="335" r:id="rId27"/>
    <p:sldId id="350" r:id="rId28"/>
    <p:sldId id="349" r:id="rId29"/>
    <p:sldId id="414" r:id="rId30"/>
    <p:sldId id="415" r:id="rId31"/>
    <p:sldId id="416" r:id="rId32"/>
    <p:sldId id="418" r:id="rId33"/>
    <p:sldId id="417" r:id="rId34"/>
    <p:sldId id="336" r:id="rId35"/>
    <p:sldId id="352" r:id="rId36"/>
    <p:sldId id="351" r:id="rId37"/>
    <p:sldId id="338" r:id="rId38"/>
    <p:sldId id="354" r:id="rId39"/>
    <p:sldId id="353" r:id="rId40"/>
    <p:sldId id="355" r:id="rId41"/>
    <p:sldId id="393" r:id="rId42"/>
    <p:sldId id="356" r:id="rId43"/>
    <p:sldId id="357" r:id="rId44"/>
    <p:sldId id="339" r:id="rId45"/>
    <p:sldId id="358" r:id="rId46"/>
    <p:sldId id="359" r:id="rId47"/>
    <p:sldId id="360" r:id="rId48"/>
    <p:sldId id="340" r:id="rId49"/>
    <p:sldId id="364" r:id="rId50"/>
    <p:sldId id="366" r:id="rId51"/>
    <p:sldId id="365" r:id="rId52"/>
    <p:sldId id="337" r:id="rId53"/>
    <p:sldId id="368" r:id="rId54"/>
    <p:sldId id="369" r:id="rId55"/>
    <p:sldId id="370" r:id="rId56"/>
    <p:sldId id="367" r:id="rId57"/>
    <p:sldId id="341" r:id="rId58"/>
    <p:sldId id="361" r:id="rId59"/>
    <p:sldId id="362" r:id="rId60"/>
    <p:sldId id="372" r:id="rId61"/>
    <p:sldId id="266" r:id="rId62"/>
    <p:sldId id="267" r:id="rId63"/>
    <p:sldId id="268" r:id="rId64"/>
    <p:sldId id="319" r:id="rId65"/>
    <p:sldId id="320" r:id="rId66"/>
    <p:sldId id="321" r:id="rId67"/>
    <p:sldId id="322" r:id="rId68"/>
    <p:sldId id="373" r:id="rId69"/>
    <p:sldId id="312" r:id="rId70"/>
    <p:sldId id="374" r:id="rId71"/>
    <p:sldId id="317" r:id="rId72"/>
    <p:sldId id="375" r:id="rId73"/>
    <p:sldId id="304" r:id="rId74"/>
    <p:sldId id="318" r:id="rId75"/>
    <p:sldId id="271" r:id="rId76"/>
    <p:sldId id="273" r:id="rId77"/>
    <p:sldId id="275" r:id="rId78"/>
    <p:sldId id="272" r:id="rId79"/>
    <p:sldId id="278" r:id="rId80"/>
    <p:sldId id="279" r:id="rId81"/>
    <p:sldId id="280" r:id="rId82"/>
    <p:sldId id="281" r:id="rId83"/>
    <p:sldId id="276" r:id="rId84"/>
    <p:sldId id="307" r:id="rId85"/>
    <p:sldId id="305" r:id="rId86"/>
    <p:sldId id="308" r:id="rId87"/>
    <p:sldId id="309" r:id="rId88"/>
    <p:sldId id="306" r:id="rId89"/>
    <p:sldId id="284" r:id="rId90"/>
    <p:sldId id="285" r:id="rId91"/>
    <p:sldId id="310" r:id="rId92"/>
    <p:sldId id="311" r:id="rId93"/>
    <p:sldId id="286" r:id="rId94"/>
    <p:sldId id="287" r:id="rId95"/>
    <p:sldId id="288" r:id="rId96"/>
    <p:sldId id="313" r:id="rId97"/>
    <p:sldId id="314" r:id="rId98"/>
    <p:sldId id="315" r:id="rId99"/>
    <p:sldId id="316" r:id="rId100"/>
    <p:sldId id="282" r:id="rId101"/>
    <p:sldId id="283" r:id="rId102"/>
    <p:sldId id="277" r:id="rId103"/>
    <p:sldId id="325" r:id="rId104"/>
    <p:sldId id="329" r:id="rId105"/>
    <p:sldId id="326" r:id="rId106"/>
    <p:sldId id="289" r:id="rId107"/>
    <p:sldId id="290" r:id="rId108"/>
    <p:sldId id="291" r:id="rId109"/>
    <p:sldId id="292" r:id="rId110"/>
    <p:sldId id="293" r:id="rId111"/>
    <p:sldId id="294" r:id="rId112"/>
    <p:sldId id="295" r:id="rId113"/>
    <p:sldId id="296" r:id="rId114"/>
    <p:sldId id="297" r:id="rId115"/>
    <p:sldId id="298" r:id="rId116"/>
    <p:sldId id="299" r:id="rId117"/>
    <p:sldId id="327" r:id="rId118"/>
    <p:sldId id="300" r:id="rId119"/>
    <p:sldId id="324" r:id="rId120"/>
    <p:sldId id="302" r:id="rId121"/>
    <p:sldId id="382" r:id="rId122"/>
    <p:sldId id="413" r:id="rId123"/>
    <p:sldId id="384" r:id="rId124"/>
    <p:sldId id="409" r:id="rId125"/>
    <p:sldId id="410" r:id="rId126"/>
    <p:sldId id="411" r:id="rId127"/>
    <p:sldId id="390" r:id="rId128"/>
    <p:sldId id="392" r:id="rId129"/>
    <p:sldId id="406" r:id="rId130"/>
    <p:sldId id="407" r:id="rId131"/>
    <p:sldId id="408" r:id="rId132"/>
    <p:sldId id="397" r:id="rId133"/>
    <p:sldId id="400" r:id="rId134"/>
    <p:sldId id="402" r:id="rId135"/>
    <p:sldId id="405" r:id="rId136"/>
    <p:sldId id="403" r:id="rId137"/>
    <p:sldId id="404" r:id="rId138"/>
    <p:sldId id="391" r:id="rId1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FFFFFF"/>
    <a:srgbClr val="FFCC00"/>
    <a:srgbClr val="E46D0A"/>
    <a:srgbClr val="C96009"/>
    <a:srgbClr val="931A11"/>
    <a:srgbClr val="A40000"/>
    <a:srgbClr val="EF50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72" autoAdjust="0"/>
    <p:restoredTop sz="94660"/>
  </p:normalViewPr>
  <p:slideViewPr>
    <p:cSldViewPr>
      <p:cViewPr varScale="1">
        <p:scale>
          <a:sx n="111" d="100"/>
          <a:sy n="111" d="100"/>
        </p:scale>
        <p:origin x="-1650" y="-2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A5CB7C-6A01-4094-82E1-93E7F1C554CE}" type="datetimeFigureOut">
              <a:rPr lang="en-US" smtClean="0"/>
              <a:t>10/3/2014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DF56CC-E274-4BF7-8EE3-1239DEB92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963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smtClean="0"/>
              <a:t>Paul A Hubanks - SSAI</a:t>
            </a:r>
          </a:p>
        </p:txBody>
      </p:sp>
      <p:sp>
        <p:nvSpPr>
          <p:cNvPr id="501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9EFAFF2-B622-4F1A-8F66-CEEE1848A446}" type="slidenum">
              <a:rPr lang="en-US" altLang="en-US" sz="1200" smtClean="0"/>
              <a:pPr eaLnBrk="1" hangingPunct="1"/>
              <a:t>1</a:t>
            </a:fld>
            <a:endParaRPr lang="en-US" altLang="en-US" sz="1200" smtClean="0"/>
          </a:p>
        </p:txBody>
      </p:sp>
      <p:sp>
        <p:nvSpPr>
          <p:cNvPr id="501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413867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886127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699508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26567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035928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938871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804610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922026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550245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751370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463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852824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15520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576618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584233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057672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481410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208629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187735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345184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688510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3431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558656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648081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664985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Paul A Hubanks - SSAI</a:t>
            </a:r>
          </a:p>
        </p:txBody>
      </p:sp>
      <p:sp>
        <p:nvSpPr>
          <p:cNvPr id="4403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CDE8E3-60C7-42F7-A0F1-8CEB11110140}" type="slidenum">
              <a:rPr lang="en-US" smtClean="0"/>
              <a:pPr/>
              <a:t>122</a:t>
            </a:fld>
            <a:endParaRPr lang="en-US" smtClean="0"/>
          </a:p>
        </p:txBody>
      </p:sp>
      <p:sp>
        <p:nvSpPr>
          <p:cNvPr id="440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Unprojected lat-lon   Item 3 expanded with images   bottom 3 are fixed per collection</a:t>
            </a:r>
          </a:p>
        </p:txBody>
      </p:sp>
      <p:sp>
        <p:nvSpPr>
          <p:cNvPr id="77828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Paul A Hubanks - SSAI</a:t>
            </a:r>
          </a:p>
        </p:txBody>
      </p:sp>
      <p:sp>
        <p:nvSpPr>
          <p:cNvPr id="7782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7D9ED6-B3DB-43F6-A127-6609D226626C}" type="slidenum">
              <a:rPr lang="en-US" smtClean="0"/>
              <a:pPr/>
              <a:t>123</a:t>
            </a:fld>
            <a:endParaRPr lang="en-US" smtClean="0"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Unprojected lat-lon   Item 3 expanded with images   bottom 3 are fixed per collection</a:t>
            </a:r>
          </a:p>
        </p:txBody>
      </p:sp>
      <p:sp>
        <p:nvSpPr>
          <p:cNvPr id="77828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Paul A Hubanks - SSAI</a:t>
            </a:r>
          </a:p>
        </p:txBody>
      </p:sp>
      <p:sp>
        <p:nvSpPr>
          <p:cNvPr id="7782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7D9ED6-B3DB-43F6-A127-6609D226626C}" type="slidenum">
              <a:rPr lang="en-US" smtClean="0"/>
              <a:pPr/>
              <a:t>124</a:t>
            </a:fld>
            <a:endParaRPr lang="en-US" smtClean="0"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Unprojected lat-lon   Item 3 expanded with images   bottom 3 are fixed per collection</a:t>
            </a:r>
          </a:p>
        </p:txBody>
      </p:sp>
      <p:sp>
        <p:nvSpPr>
          <p:cNvPr id="77828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Paul A Hubanks - SSAI</a:t>
            </a:r>
          </a:p>
        </p:txBody>
      </p:sp>
      <p:sp>
        <p:nvSpPr>
          <p:cNvPr id="7782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7D9ED6-B3DB-43F6-A127-6609D226626C}" type="slidenum">
              <a:rPr lang="en-US" smtClean="0"/>
              <a:pPr/>
              <a:t>125</a:t>
            </a:fld>
            <a:endParaRPr lang="en-US" smtClean="0"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Unprojected lat-lon   Item 3 expanded with images   bottom 3 are fixed per collection</a:t>
            </a:r>
          </a:p>
        </p:txBody>
      </p:sp>
      <p:sp>
        <p:nvSpPr>
          <p:cNvPr id="77828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Paul A Hubanks - SSAI</a:t>
            </a:r>
          </a:p>
        </p:txBody>
      </p:sp>
      <p:sp>
        <p:nvSpPr>
          <p:cNvPr id="7782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7D9ED6-B3DB-43F6-A127-6609D226626C}" type="slidenum">
              <a:rPr lang="en-US" smtClean="0"/>
              <a:pPr/>
              <a:t>126</a:t>
            </a:fld>
            <a:endParaRPr lang="en-US" smtClean="0"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Unprojected lat-lon   Item 3 expanded with images   bottom 3 are fixed per collection</a:t>
            </a:r>
          </a:p>
        </p:txBody>
      </p:sp>
      <p:sp>
        <p:nvSpPr>
          <p:cNvPr id="77828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Paul A Hubanks - SSAI</a:t>
            </a:r>
          </a:p>
        </p:txBody>
      </p:sp>
      <p:sp>
        <p:nvSpPr>
          <p:cNvPr id="7782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7D9ED6-B3DB-43F6-A127-6609D226626C}" type="slidenum">
              <a:rPr lang="en-US" smtClean="0"/>
              <a:pPr/>
              <a:t>127</a:t>
            </a:fld>
            <a:endParaRPr lang="en-US" smtClean="0"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423039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2781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522269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278146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278146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423872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899397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218484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423123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977273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04391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6165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5573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4874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441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7179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7673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608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111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0290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3044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2465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1350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543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2601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1187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556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0805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080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7144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0805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0805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0805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0805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9696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9053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50628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06221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1526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93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48927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51181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8842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69063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4004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91532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70382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92230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41822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72571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727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Mod to the D3 “</a:t>
            </a:r>
            <a:r>
              <a:rPr lang="en-US" baseline="0" dirty="0" err="1" smtClean="0"/>
              <a:t>defn</a:t>
            </a:r>
            <a:r>
              <a:rPr lang="en-US" baseline="0" dirty="0" smtClean="0"/>
              <a:t> of day” will be discussed by Bill Ridgway after my presentation. </a:t>
            </a:r>
          </a:p>
          <a:p>
            <a:r>
              <a:rPr lang="en-US" baseline="0" dirty="0" smtClean="0"/>
              <a:t>The E3 time period is always reset to 01 January at the start of a new year.  M3 time period is always a calendar month.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97987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44263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65891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7165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80556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4484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30094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36924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86943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01159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778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Bill Ridgway will talk a bit about how the “Definition of a Data Day” changed between C5/51 and C6</a:t>
            </a:r>
            <a:r>
              <a:rPr lang="en-US" baseline="0" dirty="0" smtClean="0"/>
              <a:t> after my introductory talk </a:t>
            </a:r>
          </a:p>
          <a:p>
            <a:r>
              <a:rPr lang="en-US" baseline="0" dirty="0" smtClean="0"/>
              <a:t>The E3 time period is always reset to 01 January at the start of a new year.  M3 time period is always a calendar month.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97987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64905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26628" name="Footer Placeholder 3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smtClean="0"/>
              <a:t>Paul A Hubanks - SSAI</a:t>
            </a:r>
          </a:p>
        </p:txBody>
      </p:sp>
      <p:sp>
        <p:nvSpPr>
          <p:cNvPr id="2662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5C291EA-7A27-46EE-8E60-42208F6B7B7F}" type="slidenum">
              <a:rPr lang="en-US" altLang="en-US" sz="1200" smtClean="0"/>
              <a:pPr eaLnBrk="1" hangingPunct="1"/>
              <a:t>61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26628" name="Footer Placeholder 3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smtClean="0"/>
              <a:t>Paul A Hubanks - SSAI</a:t>
            </a:r>
          </a:p>
        </p:txBody>
      </p:sp>
      <p:sp>
        <p:nvSpPr>
          <p:cNvPr id="2662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5C291EA-7A27-46EE-8E60-42208F6B7B7F}" type="slidenum">
              <a:rPr lang="en-US" altLang="en-US" sz="1200" smtClean="0"/>
              <a:pPr eaLnBrk="1" hangingPunct="1"/>
              <a:t>62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26628" name="Footer Placeholder 3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smtClean="0"/>
              <a:t>Paul A Hubanks - SSAI</a:t>
            </a:r>
          </a:p>
        </p:txBody>
      </p:sp>
      <p:sp>
        <p:nvSpPr>
          <p:cNvPr id="2662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5C291EA-7A27-46EE-8E60-42208F6B7B7F}" type="slidenum">
              <a:rPr lang="en-US" altLang="en-US" sz="1200" smtClean="0"/>
              <a:pPr eaLnBrk="1" hangingPunct="1"/>
              <a:t>63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05648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96816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70830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62204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5393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45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Broad and Vast Spectrum of Information allowed by the relatively coarse grid resolution  … On the fly images available on the web site … faster detection of problems</a:t>
            </a:r>
          </a:p>
        </p:txBody>
      </p:sp>
      <p:sp>
        <p:nvSpPr>
          <p:cNvPr id="25604" name="Footer Placeholder 3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smtClean="0"/>
              <a:t>Paul A Hubanks - SSAI</a:t>
            </a:r>
          </a:p>
        </p:txBody>
      </p:sp>
      <p:sp>
        <p:nvSpPr>
          <p:cNvPr id="2560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8FA29FF-514E-4D59-B217-572423371E02}" type="slidenum">
              <a:rPr lang="en-US" altLang="en-US" sz="1200" smtClean="0"/>
              <a:pPr eaLnBrk="1" hangingPunct="1"/>
              <a:t>7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87570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3401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33781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49736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32268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51791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54482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43832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Top Links appear on all pages on the website</a:t>
            </a:r>
          </a:p>
          <a:p>
            <a:r>
              <a:rPr lang="en-US" dirty="0" smtClean="0"/>
              <a:t>So</a:t>
            </a:r>
            <a:r>
              <a:rPr lang="en-US" baseline="0" dirty="0" smtClean="0"/>
              <a:t> it’s easy to see where you are and can easily move to other sections of the site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99981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1372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err="1" smtClean="0"/>
              <a:t>Unprojected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lat-lon</a:t>
            </a:r>
            <a:endParaRPr lang="en-US" altLang="en-US" dirty="0" smtClean="0"/>
          </a:p>
        </p:txBody>
      </p:sp>
      <p:sp>
        <p:nvSpPr>
          <p:cNvPr id="26628" name="Footer Placeholder 3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smtClean="0"/>
              <a:t>Paul A Hubanks - SSAI</a:t>
            </a:r>
          </a:p>
        </p:txBody>
      </p:sp>
      <p:sp>
        <p:nvSpPr>
          <p:cNvPr id="2662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5C291EA-7A27-46EE-8E60-42208F6B7B7F}" type="slidenum">
              <a:rPr lang="en-US" altLang="en-US" sz="1200" smtClean="0"/>
              <a:pPr eaLnBrk="1" hangingPunct="1"/>
              <a:t>8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3795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62282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141086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30165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09619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0908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04237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089305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Two color bars … cool colors for ice clouds … warm colors for water clouds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237394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2788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4275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962503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Hurricane</a:t>
            </a:r>
            <a:r>
              <a:rPr lang="en-US" baseline="0" dirty="0" smtClean="0"/>
              <a:t> Fung-Wong just to the S of Taiwan   Saturday afternoon Sept 20</a:t>
            </a:r>
            <a:r>
              <a:rPr lang="en-US" baseline="30000" dirty="0" smtClean="0"/>
              <a:t>th</a:t>
            </a:r>
            <a:r>
              <a:rPr lang="en-US" baseline="0" dirty="0" smtClean="0"/>
              <a:t>   Ragged </a:t>
            </a:r>
            <a:r>
              <a:rPr lang="en-US" baseline="0" dirty="0" err="1" smtClean="0"/>
              <a:t>eyewall</a:t>
            </a:r>
            <a:r>
              <a:rPr lang="en-US" baseline="0" dirty="0" smtClean="0"/>
              <a:t> and picture perfect </a:t>
            </a:r>
            <a:r>
              <a:rPr lang="en-US" baseline="0" dirty="0" err="1" smtClean="0"/>
              <a:t>anticyclonic</a:t>
            </a:r>
            <a:r>
              <a:rPr lang="en-US" baseline="0" dirty="0" smtClean="0"/>
              <a:t> outflow (or </a:t>
            </a:r>
            <a:r>
              <a:rPr lang="en-US" baseline="0" dirty="0" err="1" smtClean="0"/>
              <a:t>blowoff</a:t>
            </a:r>
            <a:r>
              <a:rPr lang="en-US" baseline="0" dirty="0" smtClean="0"/>
              <a:t>) cirrus in the upper atmosphere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425730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247970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766307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530705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Rollover buttons for Mean and Standard Deviation statistic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093321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Some L3 Parameters</a:t>
            </a:r>
            <a:r>
              <a:rPr lang="en-US" baseline="0" dirty="0" smtClean="0"/>
              <a:t> … have more website browse images available … and more “rollover buttons”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628446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459206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360435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F56CC-E274-4BF7-8EE3-1239DEB927B6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123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58079-8FB1-41A4-8ABD-1F131FC1EB1A}" type="datetimeFigureOut">
              <a:rPr lang="en-US" smtClean="0"/>
              <a:t>10/3/2014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467A5-077A-4E55-991F-71D7EF969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527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58079-8FB1-41A4-8ABD-1F131FC1EB1A}" type="datetimeFigureOut">
              <a:rPr lang="en-US" smtClean="0"/>
              <a:t>10/3/2014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467A5-077A-4E55-991F-71D7EF969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612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58079-8FB1-41A4-8ABD-1F131FC1EB1A}" type="datetimeFigureOut">
              <a:rPr lang="en-US" smtClean="0"/>
              <a:t>10/3/2014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467A5-077A-4E55-991F-71D7EF969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524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58079-8FB1-41A4-8ABD-1F131FC1EB1A}" type="datetimeFigureOut">
              <a:rPr lang="en-US" smtClean="0"/>
              <a:t>10/3/2014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467A5-077A-4E55-991F-71D7EF969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934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58079-8FB1-41A4-8ABD-1F131FC1EB1A}" type="datetimeFigureOut">
              <a:rPr lang="en-US" smtClean="0"/>
              <a:t>10/3/2014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467A5-077A-4E55-991F-71D7EF969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401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58079-8FB1-41A4-8ABD-1F131FC1EB1A}" type="datetimeFigureOut">
              <a:rPr lang="en-US" smtClean="0"/>
              <a:t>10/3/2014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467A5-077A-4E55-991F-71D7EF969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966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58079-8FB1-41A4-8ABD-1F131FC1EB1A}" type="datetimeFigureOut">
              <a:rPr lang="en-US" smtClean="0"/>
              <a:t>10/3/2014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467A5-077A-4E55-991F-71D7EF969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881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58079-8FB1-41A4-8ABD-1F131FC1EB1A}" type="datetimeFigureOut">
              <a:rPr lang="en-US" smtClean="0"/>
              <a:t>10/3/2014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467A5-077A-4E55-991F-71D7EF969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736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58079-8FB1-41A4-8ABD-1F131FC1EB1A}" type="datetimeFigureOut">
              <a:rPr lang="en-US" smtClean="0"/>
              <a:t>10/3/2014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467A5-077A-4E55-991F-71D7EF969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074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58079-8FB1-41A4-8ABD-1F131FC1EB1A}" type="datetimeFigureOut">
              <a:rPr lang="en-US" smtClean="0"/>
              <a:t>10/3/2014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467A5-077A-4E55-991F-71D7EF969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847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58079-8FB1-41A4-8ABD-1F131FC1EB1A}" type="datetimeFigureOut">
              <a:rPr lang="en-US" smtClean="0"/>
              <a:t>10/3/2014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467A5-077A-4E55-991F-71D7EF969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462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758079-8FB1-41A4-8ABD-1F131FC1EB1A}" type="datetimeFigureOut">
              <a:rPr lang="en-US" smtClean="0"/>
              <a:t>10/3/2014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F467A5-077A-4E55-991F-71D7EF969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1417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g"/><Relationship Id="rId5" Type="http://schemas.openxmlformats.org/officeDocument/2006/relationships/image" Target="../media/image95.jpg"/><Relationship Id="rId4" Type="http://schemas.openxmlformats.org/officeDocument/2006/relationships/image" Target="../media/image94.jp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4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12" Type="http://schemas.openxmlformats.org/officeDocument/2006/relationships/image" Target="../media/image113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11" Type="http://schemas.openxmlformats.org/officeDocument/2006/relationships/image" Target="../media/image112.png"/><Relationship Id="rId5" Type="http://schemas.openxmlformats.org/officeDocument/2006/relationships/image" Target="../media/image106.png"/><Relationship Id="rId10" Type="http://schemas.openxmlformats.org/officeDocument/2006/relationships/image" Target="../media/image111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Relationship Id="rId14" Type="http://schemas.openxmlformats.org/officeDocument/2006/relationships/image" Target="../media/image1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7" Type="http://schemas.openxmlformats.org/officeDocument/2006/relationships/image" Target="../media/image82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g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0"/>
            <a:ext cx="8763000" cy="10668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dirty="0" smtClean="0">
                <a:solidFill>
                  <a:schemeClr val="bg1"/>
                </a:solidFill>
              </a:rPr>
              <a:t>MODIS Atmosphere Web &amp;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L3 Algorithm / Product Detail</a:t>
            </a:r>
          </a:p>
        </p:txBody>
      </p:sp>
      <p:sp>
        <p:nvSpPr>
          <p:cNvPr id="266269" name="Text Box 29"/>
          <p:cNvSpPr txBox="1">
            <a:spLocks noChangeArrowheads="1"/>
          </p:cNvSpPr>
          <p:nvPr/>
        </p:nvSpPr>
        <p:spPr bwMode="auto">
          <a:xfrm>
            <a:off x="533400" y="5715000"/>
            <a:ext cx="8077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400" dirty="0" smtClean="0"/>
              <a:t>Paul A. Hubanks</a:t>
            </a:r>
            <a:r>
              <a:rPr lang="en-US" sz="2000" i="1" dirty="0" smtClean="0">
                <a:solidFill>
                  <a:srgbClr val="808000"/>
                </a:solidFill>
              </a:rPr>
              <a:t>    (NASA GSFC / Adnet Systems)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sz="2000" i="1" dirty="0" smtClean="0">
                <a:solidFill>
                  <a:srgbClr val="808000"/>
                </a:solidFill>
              </a:rPr>
              <a:t>                                                                                      </a:t>
            </a:r>
            <a:r>
              <a:rPr lang="en-US" sz="2000" i="1" dirty="0" smtClean="0">
                <a:solidFill>
                  <a:srgbClr val="7030A0"/>
                </a:solidFill>
              </a:rPr>
              <a:t>24 September 2014 </a:t>
            </a:r>
            <a:endParaRPr lang="en-US" sz="2400" dirty="0" smtClean="0">
              <a:solidFill>
                <a:srgbClr val="7030A0"/>
              </a:solidFill>
            </a:endParaRPr>
          </a:p>
        </p:txBody>
      </p:sp>
      <p:pic>
        <p:nvPicPr>
          <p:cNvPr id="3076" name="Picture 4" descr="57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488" y="1371600"/>
            <a:ext cx="5827712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68488" y="533400"/>
            <a:ext cx="57515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MOD08 Level-3 (L3) Products </a:t>
            </a:r>
          </a:p>
          <a:p>
            <a:pPr algn="ctr"/>
            <a:r>
              <a:rPr lang="en-US" dirty="0" smtClean="0">
                <a:solidFill>
                  <a:schemeClr val="tx1">
                    <a:lumMod val="65000"/>
                  </a:schemeClr>
                </a:solidFill>
              </a:rPr>
              <a:t>(&amp; MODIS-Atmos website review)</a:t>
            </a:r>
            <a:endParaRPr lang="en-US" dirty="0">
              <a:solidFill>
                <a:schemeClr val="tx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255440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66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66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66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66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4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228600"/>
            <a:ext cx="74675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The MODIS-Atmosphere L3 Products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762000"/>
            <a:ext cx="85344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CC33"/>
                </a:solidFill>
              </a:rPr>
              <a:t>Nearly 200 science parameters and well over 1,000 statistical SDS’s </a:t>
            </a:r>
          </a:p>
          <a:p>
            <a:endParaRPr lang="en-US" dirty="0" smtClean="0">
              <a:solidFill>
                <a:srgbClr val="33CC33"/>
              </a:solidFill>
            </a:endParaRP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Derived from:</a:t>
            </a:r>
          </a:p>
          <a:p>
            <a:pPr marL="800100" lvl="1" indent="-342900">
              <a:buAutoNum type="arabicPeriod"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Aerosol Product (04_L2)</a:t>
            </a:r>
          </a:p>
          <a:p>
            <a:pPr marL="800100" lvl="1" indent="-342900">
              <a:buAutoNum type="arabicPeriod"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Water Vapor Product (05_L2)</a:t>
            </a:r>
          </a:p>
          <a:p>
            <a:pPr marL="800100" lvl="1" indent="-342900">
              <a:buAutoNum type="arabicPeriod"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Cloud Product (06_L2)  </a:t>
            </a:r>
            <a:r>
              <a:rPr lang="en-US" sz="1200" dirty="0" smtClean="0">
                <a:solidFill>
                  <a:schemeClr val="accent5">
                    <a:lumMod val="75000"/>
                  </a:schemeClr>
                </a:solidFill>
              </a:rPr>
              <a:t>*Note that 06_L2 includes some Cloud Mask Product (35_L2) parameters</a:t>
            </a:r>
          </a:p>
          <a:p>
            <a:pPr marL="800100" lvl="1" indent="-342900">
              <a:buAutoNum type="arabicPeriod"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Atmosphere Profile Product (07_L2)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33CC33"/>
              </a:solidFill>
            </a:endParaRPr>
          </a:p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Statistics can include: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1. Simple Statistics </a:t>
            </a:r>
            <a:r>
              <a:rPr 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(Mean</a:t>
            </a:r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Minimum</a:t>
            </a:r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Maximum</a:t>
            </a:r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Standard </a:t>
            </a:r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D</a:t>
            </a:r>
            <a:r>
              <a:rPr 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eviation)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2. QA-weighted Mean and QA-weighted Standard Deviation </a:t>
            </a:r>
            <a:r>
              <a:rPr 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(using L2 QA Confidence </a:t>
            </a:r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F</a:t>
            </a:r>
            <a:r>
              <a:rPr 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lags)</a:t>
            </a:r>
            <a:endParaRPr lang="en-US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3. Log Mean and Log Standard Deviation </a:t>
            </a:r>
            <a:r>
              <a:rPr 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(used for Cloud Optical Thickness)</a:t>
            </a:r>
          </a:p>
          <a:p>
            <a:pPr lvl="1"/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4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. Mean Uncertainty and Log Mean Uncertainty </a:t>
            </a:r>
            <a:r>
              <a:rPr 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(if uncertainty is computed at L2)</a:t>
            </a:r>
            <a:endParaRPr lang="en-US" sz="1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5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. Fraction 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of pixels that satisfy some condition </a:t>
            </a:r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(e.g., </a:t>
            </a:r>
            <a:r>
              <a:rPr 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cloudy vs. clear)</a:t>
            </a:r>
          </a:p>
          <a:p>
            <a:pPr lvl="1"/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6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. Pixel Counts that satisfy some condition </a:t>
            </a:r>
            <a:r>
              <a:rPr 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(e.g. liquid water vs. ice clouds)</a:t>
            </a:r>
            <a:endParaRPr lang="en-US" sz="1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7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. Histograms 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of the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categorical quantity 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within each grid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box </a:t>
            </a:r>
            <a:r>
              <a:rPr 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(1D Histograms) </a:t>
            </a:r>
            <a:endParaRPr lang="en-US" sz="1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8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. Histograms 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of the confidence placed in each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measurement </a:t>
            </a:r>
            <a:r>
              <a:rPr 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(Confidence Histograms) </a:t>
            </a:r>
            <a:endParaRPr lang="en-US" sz="1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9. Joint 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Histograms and/or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Regressions 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derived from comparing one science parameter to another, statistics may be computed for a subset that satisfies some condition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. </a:t>
            </a:r>
            <a:r>
              <a:rPr 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(Joint Histograms and/or Regression Statistics) </a:t>
            </a:r>
            <a:endParaRPr lang="en-US" sz="1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lvl="1"/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0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133600"/>
            <a:ext cx="84582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</a:rPr>
              <a:t>Data Issues Section </a:t>
            </a:r>
          </a:p>
          <a:p>
            <a:pPr algn="ctr"/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Known Problem Pages </a:t>
            </a:r>
          </a:p>
          <a:p>
            <a:pPr algn="ctr"/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of all Collection 6  L2 and L3 Products</a:t>
            </a:r>
          </a:p>
          <a:p>
            <a:pPr algn="ctr"/>
            <a:endParaRPr lang="en-US" sz="2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US" sz="2000" dirty="0" smtClean="0">
                <a:solidFill>
                  <a:srgbClr val="FFC000"/>
                </a:solidFill>
              </a:rPr>
              <a:t>http://modis-atmos.gsfc.nasa.gov/validation.html</a:t>
            </a:r>
          </a:p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9316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813" y="0"/>
            <a:ext cx="47723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59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813" y="0"/>
            <a:ext cx="47723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91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7400"/>
            <a:ext cx="9144000" cy="420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800" y="609600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 Closer Look at the “Latest PGE Version Available” Graphic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1600200"/>
            <a:ext cx="868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Sample for PGE06 (Aqua) that creates 06_L2 (Cloud Product) HDF Files: 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06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304800"/>
            <a:ext cx="792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Now for L3 Processing Status!</a:t>
            </a:r>
          </a:p>
          <a:p>
            <a:pPr algn="ctr"/>
            <a:r>
              <a:rPr lang="en-US" sz="2400" dirty="0" smtClean="0"/>
              <a:t>“Latest PGE Version Available” Graphics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1143000"/>
            <a:ext cx="868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PGE56 creates 08_D3 (Daily)              PGE70 creates 08_E3 (Eight Day)                PGE57 creates 08_M3 (Monthly)   </a:t>
            </a:r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600" y="5943600"/>
            <a:ext cx="8747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*Upshot:  C6 L3 Data (for Aqua) is now available from July 2002 – Dec 2012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1828800"/>
            <a:ext cx="6667500" cy="666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2609850"/>
            <a:ext cx="6667500" cy="666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3371850"/>
            <a:ext cx="6667500" cy="666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4343400"/>
            <a:ext cx="6667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56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23" y="0"/>
            <a:ext cx="5153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4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512874"/>
            <a:ext cx="84582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</a:rPr>
              <a:t>News Section </a:t>
            </a:r>
          </a:p>
          <a:p>
            <a:pPr algn="ctr"/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What’s New Page</a:t>
            </a:r>
          </a:p>
          <a:p>
            <a:pPr algn="ctr"/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US" sz="2000" dirty="0" smtClean="0">
                <a:solidFill>
                  <a:srgbClr val="FFC000"/>
                </a:solidFill>
              </a:rPr>
              <a:t>http://modis-atmos.gsfc.nasa.gov/news.html </a:t>
            </a:r>
          </a:p>
          <a:p>
            <a:pPr algn="ctr"/>
            <a:endParaRPr lang="en-US" sz="2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3394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813" y="0"/>
            <a:ext cx="47723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8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512874"/>
            <a:ext cx="84582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</a:rPr>
              <a:t>Reference Section </a:t>
            </a:r>
          </a:p>
          <a:p>
            <a:pPr algn="ctr"/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(Publications, Presentation, ATBD’s and Plans)</a:t>
            </a:r>
          </a:p>
          <a:p>
            <a:pPr algn="ctr"/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US" sz="2000" dirty="0" smtClean="0">
                <a:solidFill>
                  <a:srgbClr val="FFC000"/>
                </a:solidFill>
              </a:rPr>
              <a:t>http://modis-atmos.gsfc.nasa.gov/reference </a:t>
            </a:r>
          </a:p>
          <a:p>
            <a:pPr algn="ctr"/>
            <a:endParaRPr lang="en-US" sz="2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1043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813" y="0"/>
            <a:ext cx="47723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79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2743200"/>
            <a:ext cx="746759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 brief </a:t>
            </a:r>
            <a:r>
              <a:rPr lang="en-US" sz="2400" dirty="0"/>
              <a:t>n</a:t>
            </a:r>
            <a:r>
              <a:rPr lang="en-US" sz="2400" dirty="0" smtClean="0"/>
              <a:t>ote about </a:t>
            </a:r>
          </a:p>
          <a:p>
            <a:pPr algn="ctr"/>
            <a:r>
              <a:rPr lang="en-US" sz="2800" dirty="0" smtClean="0">
                <a:solidFill>
                  <a:srgbClr val="FFC000"/>
                </a:solidFill>
              </a:rPr>
              <a:t>Aerosol Parameter/SDS Name Changes </a:t>
            </a:r>
          </a:p>
          <a:p>
            <a:pPr algn="ctr"/>
            <a:r>
              <a:rPr lang="en-US" sz="2400" dirty="0" smtClean="0"/>
              <a:t>in the C6 Level-3 Products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4242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813" y="0"/>
            <a:ext cx="47723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8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813" y="0"/>
            <a:ext cx="47723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02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512874"/>
            <a:ext cx="84582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</a:rPr>
              <a:t>Tools Section </a:t>
            </a:r>
          </a:p>
          <a:p>
            <a:pPr algn="ctr"/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(Reading, Manipulating, and Visualizing HDF Files)</a:t>
            </a:r>
          </a:p>
          <a:p>
            <a:pPr algn="ctr"/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000" dirty="0" smtClean="0">
              <a:solidFill>
                <a:srgbClr val="FFC000"/>
              </a:solidFill>
            </a:endParaRPr>
          </a:p>
          <a:p>
            <a:pPr algn="ctr"/>
            <a:r>
              <a:rPr lang="en-US" sz="2000" dirty="0" smtClean="0">
                <a:solidFill>
                  <a:srgbClr val="FFC000"/>
                </a:solidFill>
              </a:rPr>
              <a:t>http://modis-atmos.gsfc.nasa.gov/tools.html </a:t>
            </a:r>
          </a:p>
          <a:p>
            <a:pPr algn="ctr"/>
            <a:endParaRPr lang="en-US" sz="2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0048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813" y="0"/>
            <a:ext cx="4772373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24400" y="2369403"/>
            <a:ext cx="36392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New GUI </a:t>
            </a:r>
            <a:r>
              <a:rPr lang="en-US" sz="1600" dirty="0" err="1">
                <a:solidFill>
                  <a:srgbClr val="FF0000"/>
                </a:solidFill>
              </a:rPr>
              <a:t>v</a:t>
            </a:r>
            <a:r>
              <a:rPr lang="en-US" sz="1600" dirty="0" err="1" smtClean="0">
                <a:solidFill>
                  <a:srgbClr val="FF0000"/>
                </a:solidFill>
              </a:rPr>
              <a:t>iz</a:t>
            </a:r>
            <a:r>
              <a:rPr lang="en-US" sz="1600" dirty="0" smtClean="0">
                <a:solidFill>
                  <a:srgbClr val="FF0000"/>
                </a:solidFill>
              </a:rPr>
              <a:t> tool!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Panoply </a:t>
            </a:r>
            <a:r>
              <a:rPr lang="en-US" sz="1600" dirty="0">
                <a:solidFill>
                  <a:srgbClr val="FF0000"/>
                </a:solidFill>
              </a:rPr>
              <a:t>\PAN-uh-</a:t>
            </a:r>
            <a:r>
              <a:rPr lang="en-US" sz="1600" dirty="0" err="1">
                <a:solidFill>
                  <a:srgbClr val="FF0000"/>
                </a:solidFill>
              </a:rPr>
              <a:t>plee</a:t>
            </a:r>
            <a:r>
              <a:rPr lang="en-US" sz="1600" dirty="0" smtClean="0">
                <a:solidFill>
                  <a:srgbClr val="FF0000"/>
                </a:solidFill>
              </a:rPr>
              <a:t>\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noun</a:t>
            </a:r>
            <a:r>
              <a:rPr lang="en-US" sz="1600" dirty="0">
                <a:solidFill>
                  <a:srgbClr val="FF0000"/>
                </a:solidFill>
              </a:rPr>
              <a:t>: </a:t>
            </a:r>
            <a:r>
              <a:rPr lang="en-US" sz="1600" dirty="0" smtClean="0">
                <a:solidFill>
                  <a:srgbClr val="FF0000"/>
                </a:solidFill>
              </a:rPr>
              <a:t>1. "A </a:t>
            </a:r>
            <a:r>
              <a:rPr lang="en-US" sz="1600" dirty="0">
                <a:solidFill>
                  <a:srgbClr val="FF0000"/>
                </a:solidFill>
              </a:rPr>
              <a:t>splendid or impressive array".</a:t>
            </a:r>
          </a:p>
        </p:txBody>
      </p:sp>
    </p:spTree>
    <p:extLst>
      <p:ext uri="{BB962C8B-B14F-4D97-AF65-F5344CB8AC3E}">
        <p14:creationId xmlns:p14="http://schemas.microsoft.com/office/powerpoint/2010/main" val="12164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981200"/>
            <a:ext cx="84582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</a:rPr>
              <a:t>Specific Product Sections </a:t>
            </a:r>
          </a:p>
          <a:p>
            <a:pPr algn="ctr"/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Each MODIS Atmosphere Data Product </a:t>
            </a:r>
          </a:p>
          <a:p>
            <a:pPr algn="ctr"/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has it’s own “Section” for added detail</a:t>
            </a:r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0" y="3886200"/>
            <a:ext cx="5181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Example Links: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http://modis-atmos.gsfc.nasa.gov/MOD04_L2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http://modis-atmos.gsfc.nasa.gov/MOD06_L2</a:t>
            </a:r>
          </a:p>
          <a:p>
            <a:endParaRPr lang="en-US" dirty="0" smtClean="0">
              <a:solidFill>
                <a:srgbClr val="FFC000"/>
              </a:solidFill>
            </a:endParaRPr>
          </a:p>
          <a:p>
            <a:r>
              <a:rPr lang="en-US" dirty="0" smtClean="0">
                <a:solidFill>
                  <a:srgbClr val="FFC000"/>
                </a:solidFill>
              </a:rPr>
              <a:t>http://modis-atmos.gsfc.nasa.gov/MOD08_D3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http://modis-atmos.gsfc.nasa.gov/MOD08_M3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06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813" y="0"/>
            <a:ext cx="47723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29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813" y="0"/>
            <a:ext cx="47723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05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7942" y="2971800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End of Part 2 ! </a:t>
            </a:r>
          </a:p>
        </p:txBody>
      </p:sp>
    </p:spTree>
    <p:extLst>
      <p:ext uri="{BB962C8B-B14F-4D97-AF65-F5344CB8AC3E}">
        <p14:creationId xmlns:p14="http://schemas.microsoft.com/office/powerpoint/2010/main" val="151085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447800"/>
            <a:ext cx="84582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Just for “fun” … </a:t>
            </a:r>
          </a:p>
          <a:p>
            <a:pPr algn="ctr"/>
            <a:endParaRPr lang="en-US" sz="3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</a:rPr>
              <a:t>Image Animation</a:t>
            </a:r>
          </a:p>
          <a:p>
            <a:pPr algn="ctr"/>
            <a:endParaRPr lang="en-US" sz="36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US" sz="24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One year time-series of L3 Monthly images</a:t>
            </a:r>
          </a:p>
          <a:p>
            <a:pPr algn="ctr"/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f</a:t>
            </a:r>
            <a:r>
              <a:rPr lang="en-US" sz="24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or Atmospheric Water Vapor  </a:t>
            </a:r>
          </a:p>
          <a:p>
            <a:pPr algn="ctr"/>
            <a:endParaRPr lang="en-US" sz="2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3204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0203"/>
            <a:ext cx="9144000" cy="48375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0203"/>
            <a:ext cx="9144000" cy="48375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0203"/>
            <a:ext cx="9144000" cy="48375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0203"/>
            <a:ext cx="9144000" cy="48375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0203"/>
            <a:ext cx="9144000" cy="48375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0203"/>
            <a:ext cx="9144000" cy="48375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0203"/>
            <a:ext cx="9144000" cy="48375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0203"/>
            <a:ext cx="9144000" cy="48375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0203"/>
            <a:ext cx="9144000" cy="48375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0203"/>
            <a:ext cx="9144000" cy="48375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0203"/>
            <a:ext cx="9144000" cy="48375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0203"/>
            <a:ext cx="9144000" cy="483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0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57494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9600" y="152400"/>
            <a:ext cx="74675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Aerosol SDS Name Changes in the C6 Level-3 Products </a:t>
            </a:r>
            <a:endParaRPr lang="en-US" sz="2200" dirty="0"/>
          </a:p>
        </p:txBody>
      </p:sp>
      <p:sp>
        <p:nvSpPr>
          <p:cNvPr id="3" name="TextBox 2"/>
          <p:cNvSpPr txBox="1"/>
          <p:nvPr/>
        </p:nvSpPr>
        <p:spPr>
          <a:xfrm>
            <a:off x="533400" y="533400"/>
            <a:ext cx="769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http://modis-atmos.gsfc.nasa.gov/products_C006update.html</a:t>
            </a:r>
          </a:p>
        </p:txBody>
      </p:sp>
    </p:spTree>
    <p:extLst>
      <p:ext uri="{BB962C8B-B14F-4D97-AF65-F5344CB8AC3E}">
        <p14:creationId xmlns:p14="http://schemas.microsoft.com/office/powerpoint/2010/main" val="325387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57600" y="0"/>
            <a:ext cx="5486400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accent6">
                    <a:lumMod val="75000"/>
                  </a:schemeClr>
                </a:solidFill>
              </a:rPr>
              <a:t>Thank you</a:t>
            </a:r>
          </a:p>
          <a:p>
            <a:pPr algn="ctr"/>
            <a:r>
              <a:rPr lang="en-US" sz="1100" dirty="0" smtClean="0">
                <a:solidFill>
                  <a:schemeClr val="accent6">
                    <a:lumMod val="75000"/>
                  </a:schemeClr>
                </a:solidFill>
              </a:rPr>
              <a:t>Now hand off to Bill Ridgway for Part 3 on the new Definition of “Day” in Collection 6</a:t>
            </a:r>
            <a:endParaRPr lang="en-US" sz="11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5152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133600"/>
            <a:ext cx="8458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B050"/>
                </a:solidFill>
              </a:rPr>
              <a:t>Part 3:</a:t>
            </a:r>
          </a:p>
          <a:p>
            <a:pPr algn="ctr"/>
            <a:r>
              <a:rPr lang="en-US" sz="3600" dirty="0" smtClean="0">
                <a:solidFill>
                  <a:srgbClr val="00B050"/>
                </a:solidFill>
              </a:rPr>
              <a:t>Definition of “Day” Change </a:t>
            </a:r>
          </a:p>
          <a:p>
            <a:pPr algn="ctr"/>
            <a:r>
              <a:rPr lang="en-US" sz="3600" dirty="0" smtClean="0">
                <a:solidFill>
                  <a:srgbClr val="00B050"/>
                </a:solidFill>
              </a:rPr>
              <a:t>in C6 MOD08 </a:t>
            </a:r>
          </a:p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5675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33400" y="496669"/>
            <a:ext cx="8305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 dirty="0" smtClean="0">
                <a:latin typeface="Adobe Garamond Pro" pitchFamily="18" charset="0"/>
              </a:rPr>
              <a:t>Definition of “Day” Change in C6</a:t>
            </a:r>
            <a:endParaRPr lang="en-US" sz="3600" b="1" dirty="0">
              <a:latin typeface="Adobe Garamond Pro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57200" y="5478463"/>
            <a:ext cx="86106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dirty="0" smtClean="0">
                <a:latin typeface="Calibri" panose="020F0502020204030204" pitchFamily="34" charset="0"/>
              </a:rPr>
              <a:t>Bill Ridgway   </a:t>
            </a:r>
            <a:r>
              <a:rPr lang="en-US" sz="2400" i="1" dirty="0" smtClean="0">
                <a:solidFill>
                  <a:srgbClr val="808000"/>
                </a:solidFill>
              </a:rPr>
              <a:t>(</a:t>
            </a:r>
            <a:r>
              <a:rPr lang="en-US" sz="2400" i="1" dirty="0">
                <a:solidFill>
                  <a:srgbClr val="808000"/>
                </a:solidFill>
              </a:rPr>
              <a:t>NASA GSFC / </a:t>
            </a:r>
            <a:r>
              <a:rPr lang="en-US" sz="2400" i="1" dirty="0" smtClean="0">
                <a:solidFill>
                  <a:srgbClr val="808000"/>
                </a:solidFill>
              </a:rPr>
              <a:t>SSAI)</a:t>
            </a:r>
            <a:endParaRPr lang="en-US" sz="2400" i="1" dirty="0">
              <a:solidFill>
                <a:srgbClr val="808000"/>
              </a:solidFill>
            </a:endParaRPr>
          </a:p>
          <a:p>
            <a:pPr algn="ctr"/>
            <a:endParaRPr lang="en-US" sz="2200" dirty="0">
              <a:solidFill>
                <a:srgbClr val="CC6600"/>
              </a:solidFill>
              <a:latin typeface="AvantGarde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12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idx="1"/>
          </p:nvPr>
        </p:nvSpPr>
        <p:spPr>
          <a:xfrm>
            <a:off x="685800" y="304800"/>
            <a:ext cx="8229600" cy="533400"/>
          </a:xfrm>
        </p:spPr>
        <p:txBody>
          <a:bodyPr>
            <a:normAutofit lnSpcReduction="10000"/>
          </a:bodyPr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solidFill>
                  <a:srgbClr val="FF0000"/>
                </a:solidFill>
              </a:rPr>
              <a:t>Definition of “Day” Problem in C5/C51</a:t>
            </a:r>
            <a:endParaRPr lang="en-US" sz="1200" b="1" dirty="0" smtClean="0">
              <a:solidFill>
                <a:srgbClr val="FF0000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sz="2000" b="1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n-US" sz="2000" b="1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n-US" sz="2000" b="1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n-US" sz="2000" b="1" dirty="0" smtClean="0"/>
          </a:p>
          <a:p>
            <a:pPr marL="955675" lvl="1" indent="-514350" eaLnBrk="1" hangingPunct="1">
              <a:buFont typeface="Wingdings" pitchFamily="2" charset="2"/>
              <a:buNone/>
              <a:defRPr/>
            </a:pPr>
            <a:endParaRPr lang="en-US" sz="2400" b="1" dirty="0" smtClean="0">
              <a:solidFill>
                <a:srgbClr val="008000"/>
              </a:solidFill>
            </a:endParaRPr>
          </a:p>
          <a:p>
            <a:pPr marL="955675" lvl="1" indent="-514350" eaLnBrk="1" hangingPunct="1">
              <a:buFont typeface="Wingdings" pitchFamily="2" charset="2"/>
              <a:buNone/>
              <a:defRPr/>
            </a:pPr>
            <a:endParaRPr lang="en-US" sz="2400" b="1" dirty="0" smtClean="0">
              <a:solidFill>
                <a:srgbClr val="008000"/>
              </a:solidFill>
            </a:endParaRPr>
          </a:p>
          <a:p>
            <a:pPr marL="955675" lvl="1" indent="-514350" eaLnBrk="1" hangingPunct="1">
              <a:buFont typeface="Wingdings" pitchFamily="2" charset="2"/>
              <a:buNone/>
              <a:defRPr/>
            </a:pPr>
            <a:endParaRPr lang="en-US" sz="2400" b="1" dirty="0" smtClean="0">
              <a:solidFill>
                <a:srgbClr val="008000"/>
              </a:solidFill>
            </a:endParaRPr>
          </a:p>
          <a:p>
            <a:pPr marL="955675" lvl="1" indent="-514350" eaLnBrk="1" hangingPunct="1">
              <a:buFont typeface="Wingdings" pitchFamily="2" charset="2"/>
              <a:buNone/>
              <a:defRPr/>
            </a:pPr>
            <a:endParaRPr lang="en-US" sz="2400" b="1" dirty="0" smtClean="0">
              <a:solidFill>
                <a:srgbClr val="008000"/>
              </a:solidFill>
            </a:endParaRPr>
          </a:p>
          <a:p>
            <a:pPr marL="955675" lvl="1" indent="-514350" eaLnBrk="1" hangingPunct="1">
              <a:buFont typeface="Wingdings" pitchFamily="2" charset="2"/>
              <a:buNone/>
              <a:defRPr/>
            </a:pPr>
            <a:endParaRPr lang="en-US" sz="2400" b="1" dirty="0" smtClean="0">
              <a:solidFill>
                <a:srgbClr val="008000"/>
              </a:solidFill>
            </a:endParaRPr>
          </a:p>
          <a:p>
            <a:pPr marL="955675" lvl="1" indent="-514350" eaLnBrk="1" hangingPunct="1">
              <a:buFontTx/>
              <a:buChar char="-"/>
              <a:defRPr/>
            </a:pPr>
            <a:endParaRPr lang="en-US" sz="2400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1360488" lvl="2" indent="-514350" eaLnBrk="1" hangingPunct="1">
              <a:buFont typeface="Wingdings" pitchFamily="2" charset="2"/>
              <a:buNone/>
              <a:defRPr/>
            </a:pPr>
            <a:endParaRPr lang="en-US" b="1" dirty="0">
              <a:solidFill>
                <a:srgbClr val="008000"/>
              </a:solidFill>
            </a:endParaRPr>
          </a:p>
        </p:txBody>
      </p:sp>
      <p:pic>
        <p:nvPicPr>
          <p:cNvPr id="5" name="Picture 4" descr="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2095500"/>
            <a:ext cx="5334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68292" y="5373469"/>
            <a:ext cx="8289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60488" lvl="2" indent="-514350" algn="ctr"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solidFill>
                  <a:srgbClr val="008000"/>
                </a:solidFill>
              </a:rPr>
              <a:t>This problem </a:t>
            </a:r>
            <a:r>
              <a:rPr lang="en-US" sz="1800" b="1" dirty="0" smtClean="0">
                <a:solidFill>
                  <a:srgbClr val="008000"/>
                </a:solidFill>
              </a:rPr>
              <a:t>is </a:t>
            </a:r>
            <a:r>
              <a:rPr lang="en-US" sz="1800" b="1" dirty="0">
                <a:solidFill>
                  <a:srgbClr val="008000"/>
                </a:solidFill>
              </a:rPr>
              <a:t>clearly visible in </a:t>
            </a:r>
            <a:r>
              <a:rPr lang="en-US" b="1" dirty="0" smtClean="0">
                <a:solidFill>
                  <a:srgbClr val="008000"/>
                </a:solidFill>
              </a:rPr>
              <a:t>L3 b</a:t>
            </a:r>
            <a:r>
              <a:rPr lang="en-US" sz="1800" b="1" dirty="0" smtClean="0">
                <a:solidFill>
                  <a:srgbClr val="008000"/>
                </a:solidFill>
              </a:rPr>
              <a:t>rowse images for C51.</a:t>
            </a:r>
            <a:endParaRPr lang="en-US" sz="1800" b="1" dirty="0">
              <a:solidFill>
                <a:srgbClr val="008000"/>
              </a:solidFill>
            </a:endParaRPr>
          </a:p>
          <a:p>
            <a:pPr marL="1360488" lvl="2" indent="-514350" algn="ctr"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solidFill>
                  <a:srgbClr val="008000"/>
                </a:solidFill>
              </a:rPr>
              <a:t>These </a:t>
            </a:r>
            <a:r>
              <a:rPr lang="en-US" sz="1800" b="1" dirty="0" smtClean="0">
                <a:solidFill>
                  <a:srgbClr val="008000"/>
                </a:solidFill>
              </a:rPr>
              <a:t>D3 </a:t>
            </a:r>
            <a:r>
              <a:rPr lang="en-US" sz="1800" b="1" dirty="0">
                <a:solidFill>
                  <a:srgbClr val="008000"/>
                </a:solidFill>
              </a:rPr>
              <a:t>browse images </a:t>
            </a:r>
            <a:r>
              <a:rPr lang="en-US" b="1" dirty="0" smtClean="0">
                <a:solidFill>
                  <a:srgbClr val="008000"/>
                </a:solidFill>
              </a:rPr>
              <a:t>loop for </a:t>
            </a:r>
            <a:r>
              <a:rPr lang="en-US" sz="1800" b="1" dirty="0" smtClean="0">
                <a:solidFill>
                  <a:srgbClr val="008000"/>
                </a:solidFill>
              </a:rPr>
              <a:t>4 </a:t>
            </a:r>
            <a:r>
              <a:rPr lang="en-US" sz="1800" b="1" dirty="0">
                <a:solidFill>
                  <a:srgbClr val="008000"/>
                </a:solidFill>
              </a:rPr>
              <a:t>consecutive </a:t>
            </a:r>
            <a:r>
              <a:rPr lang="en-US" sz="1800" b="1" dirty="0" smtClean="0">
                <a:solidFill>
                  <a:srgbClr val="008000"/>
                </a:solidFill>
              </a:rPr>
              <a:t>days.</a:t>
            </a:r>
            <a:endParaRPr lang="en-US" sz="1800" b="1" dirty="0">
              <a:solidFill>
                <a:srgbClr val="008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2785" y="990600"/>
            <a:ext cx="81978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60488" lvl="2" indent="-514350" algn="ctr">
              <a:defRPr/>
            </a:pPr>
            <a:r>
              <a:rPr lang="en-US" b="1" dirty="0" smtClean="0">
                <a:solidFill>
                  <a:srgbClr val="008000"/>
                </a:solidFill>
              </a:rPr>
              <a:t>In Collection 5 / 51 (and earlier) a “Day” was defined as 0000-2400 UTC. </a:t>
            </a:r>
          </a:p>
          <a:p>
            <a:pPr marL="1360488" lvl="2" indent="-514350" algn="ctr">
              <a:defRPr/>
            </a:pPr>
            <a:r>
              <a:rPr lang="en-US" b="1" dirty="0" smtClean="0">
                <a:solidFill>
                  <a:srgbClr val="008000"/>
                </a:solidFill>
              </a:rPr>
              <a:t>This caused an orbital gapping and orbital overlapping problem</a:t>
            </a:r>
          </a:p>
          <a:p>
            <a:pPr marL="1360488" lvl="2" indent="-514350" algn="ctr">
              <a:defRPr/>
            </a:pPr>
            <a:r>
              <a:rPr lang="en-US" b="1" dirty="0" smtClean="0">
                <a:solidFill>
                  <a:srgbClr val="008000"/>
                </a:solidFill>
              </a:rPr>
              <a:t>most visible (noticeable) near the International Date Line </a:t>
            </a:r>
            <a:endParaRPr lang="en-US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3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idx="1"/>
          </p:nvPr>
        </p:nvSpPr>
        <p:spPr>
          <a:xfrm>
            <a:off x="685800" y="304800"/>
            <a:ext cx="8229600" cy="533400"/>
          </a:xfrm>
        </p:spPr>
        <p:txBody>
          <a:bodyPr>
            <a:normAutofit lnSpcReduction="10000"/>
          </a:bodyPr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solidFill>
                  <a:srgbClr val="FF0000"/>
                </a:solidFill>
              </a:rPr>
              <a:t>Definition of “Day” Problem in C5/C51</a:t>
            </a:r>
            <a:endParaRPr lang="en-US" sz="1200" b="1" dirty="0" smtClean="0">
              <a:solidFill>
                <a:srgbClr val="FF0000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sz="2000" b="1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n-US" sz="2000" b="1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n-US" sz="2000" b="1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n-US" sz="2000" b="1" dirty="0" smtClean="0"/>
          </a:p>
          <a:p>
            <a:pPr marL="955675" lvl="1" indent="-514350" eaLnBrk="1" hangingPunct="1">
              <a:buFont typeface="Wingdings" pitchFamily="2" charset="2"/>
              <a:buNone/>
              <a:defRPr/>
            </a:pPr>
            <a:endParaRPr lang="en-US" sz="2400" b="1" dirty="0" smtClean="0">
              <a:solidFill>
                <a:srgbClr val="008000"/>
              </a:solidFill>
            </a:endParaRPr>
          </a:p>
          <a:p>
            <a:pPr marL="955675" lvl="1" indent="-514350" eaLnBrk="1" hangingPunct="1">
              <a:buFont typeface="Wingdings" pitchFamily="2" charset="2"/>
              <a:buNone/>
              <a:defRPr/>
            </a:pPr>
            <a:endParaRPr lang="en-US" sz="2400" b="1" dirty="0" smtClean="0">
              <a:solidFill>
                <a:srgbClr val="008000"/>
              </a:solidFill>
            </a:endParaRPr>
          </a:p>
          <a:p>
            <a:pPr marL="955675" lvl="1" indent="-514350" eaLnBrk="1" hangingPunct="1">
              <a:buFont typeface="Wingdings" pitchFamily="2" charset="2"/>
              <a:buNone/>
              <a:defRPr/>
            </a:pPr>
            <a:endParaRPr lang="en-US" sz="2400" b="1" dirty="0" smtClean="0">
              <a:solidFill>
                <a:srgbClr val="008000"/>
              </a:solidFill>
            </a:endParaRPr>
          </a:p>
          <a:p>
            <a:pPr marL="955675" lvl="1" indent="-514350" eaLnBrk="1" hangingPunct="1">
              <a:buFont typeface="Wingdings" pitchFamily="2" charset="2"/>
              <a:buNone/>
              <a:defRPr/>
            </a:pPr>
            <a:endParaRPr lang="en-US" sz="2400" b="1" dirty="0" smtClean="0">
              <a:solidFill>
                <a:srgbClr val="008000"/>
              </a:solidFill>
            </a:endParaRPr>
          </a:p>
          <a:p>
            <a:pPr marL="955675" lvl="1" indent="-514350" eaLnBrk="1" hangingPunct="1">
              <a:buFont typeface="Wingdings" pitchFamily="2" charset="2"/>
              <a:buNone/>
              <a:defRPr/>
            </a:pPr>
            <a:endParaRPr lang="en-US" sz="2400" b="1" dirty="0" smtClean="0">
              <a:solidFill>
                <a:srgbClr val="008000"/>
              </a:solidFill>
            </a:endParaRPr>
          </a:p>
          <a:p>
            <a:pPr marL="955675" lvl="1" indent="-514350" eaLnBrk="1" hangingPunct="1">
              <a:buFontTx/>
              <a:buChar char="-"/>
              <a:defRPr/>
            </a:pPr>
            <a:endParaRPr lang="en-US" sz="2400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1360488" lvl="2" indent="-514350" eaLnBrk="1" hangingPunct="1">
              <a:buFont typeface="Wingdings" pitchFamily="2" charset="2"/>
              <a:buNone/>
              <a:defRPr/>
            </a:pPr>
            <a:endParaRPr lang="en-US" b="1" dirty="0">
              <a:solidFill>
                <a:srgbClr val="008000"/>
              </a:solidFill>
            </a:endParaRPr>
          </a:p>
        </p:txBody>
      </p:sp>
      <p:pic>
        <p:nvPicPr>
          <p:cNvPr id="5" name="Picture 4" descr="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2095500"/>
            <a:ext cx="5334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2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2095500"/>
            <a:ext cx="5334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12785" y="1688068"/>
            <a:ext cx="8197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indent="-514350" algn="ctr">
              <a:defRPr/>
            </a:pPr>
            <a:r>
              <a:rPr lang="en-US" b="1" dirty="0" smtClean="0">
                <a:solidFill>
                  <a:srgbClr val="008000"/>
                </a:solidFill>
              </a:rPr>
              <a:t>“Overlap” on 2 May 2011</a:t>
            </a:r>
            <a:endParaRPr lang="en-US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64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idx="1"/>
          </p:nvPr>
        </p:nvSpPr>
        <p:spPr>
          <a:xfrm>
            <a:off x="685800" y="304800"/>
            <a:ext cx="8229600" cy="533400"/>
          </a:xfrm>
        </p:spPr>
        <p:txBody>
          <a:bodyPr>
            <a:normAutofit lnSpcReduction="10000"/>
          </a:bodyPr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solidFill>
                  <a:srgbClr val="FF0000"/>
                </a:solidFill>
              </a:rPr>
              <a:t>Definition of “Day” Problem in C5/C51</a:t>
            </a:r>
            <a:endParaRPr lang="en-US" sz="1200" b="1" dirty="0" smtClean="0">
              <a:solidFill>
                <a:srgbClr val="FF0000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sz="2000" b="1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n-US" sz="2000" b="1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n-US" sz="2000" b="1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n-US" sz="2000" b="1" dirty="0" smtClean="0"/>
          </a:p>
          <a:p>
            <a:pPr marL="955675" lvl="1" indent="-514350" eaLnBrk="1" hangingPunct="1">
              <a:buFont typeface="Wingdings" pitchFamily="2" charset="2"/>
              <a:buNone/>
              <a:defRPr/>
            </a:pPr>
            <a:endParaRPr lang="en-US" sz="2400" b="1" dirty="0" smtClean="0">
              <a:solidFill>
                <a:srgbClr val="008000"/>
              </a:solidFill>
            </a:endParaRPr>
          </a:p>
          <a:p>
            <a:pPr marL="955675" lvl="1" indent="-514350" eaLnBrk="1" hangingPunct="1">
              <a:buFont typeface="Wingdings" pitchFamily="2" charset="2"/>
              <a:buNone/>
              <a:defRPr/>
            </a:pPr>
            <a:endParaRPr lang="en-US" sz="2400" b="1" dirty="0" smtClean="0">
              <a:solidFill>
                <a:srgbClr val="008000"/>
              </a:solidFill>
            </a:endParaRPr>
          </a:p>
          <a:p>
            <a:pPr marL="955675" lvl="1" indent="-514350" eaLnBrk="1" hangingPunct="1">
              <a:buFont typeface="Wingdings" pitchFamily="2" charset="2"/>
              <a:buNone/>
              <a:defRPr/>
            </a:pPr>
            <a:endParaRPr lang="en-US" sz="2400" b="1" dirty="0" smtClean="0">
              <a:solidFill>
                <a:srgbClr val="008000"/>
              </a:solidFill>
            </a:endParaRPr>
          </a:p>
          <a:p>
            <a:pPr marL="955675" lvl="1" indent="-514350" eaLnBrk="1" hangingPunct="1">
              <a:buFont typeface="Wingdings" pitchFamily="2" charset="2"/>
              <a:buNone/>
              <a:defRPr/>
            </a:pPr>
            <a:endParaRPr lang="en-US" sz="2400" b="1" dirty="0" smtClean="0">
              <a:solidFill>
                <a:srgbClr val="008000"/>
              </a:solidFill>
            </a:endParaRPr>
          </a:p>
          <a:p>
            <a:pPr marL="955675" lvl="1" indent="-514350" eaLnBrk="1" hangingPunct="1">
              <a:buFont typeface="Wingdings" pitchFamily="2" charset="2"/>
              <a:buNone/>
              <a:defRPr/>
            </a:pPr>
            <a:endParaRPr lang="en-US" sz="2400" b="1" dirty="0" smtClean="0">
              <a:solidFill>
                <a:srgbClr val="008000"/>
              </a:solidFill>
            </a:endParaRPr>
          </a:p>
          <a:p>
            <a:pPr marL="955675" lvl="1" indent="-514350" eaLnBrk="1" hangingPunct="1">
              <a:buFontTx/>
              <a:buChar char="-"/>
              <a:defRPr/>
            </a:pPr>
            <a:endParaRPr lang="en-US" sz="2400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1360488" lvl="2" indent="-514350" eaLnBrk="1" hangingPunct="1">
              <a:buFont typeface="Wingdings" pitchFamily="2" charset="2"/>
              <a:buNone/>
              <a:defRPr/>
            </a:pPr>
            <a:endParaRPr lang="en-US" b="1" dirty="0">
              <a:solidFill>
                <a:srgbClr val="008000"/>
              </a:solidFill>
            </a:endParaRPr>
          </a:p>
        </p:txBody>
      </p:sp>
      <p:pic>
        <p:nvPicPr>
          <p:cNvPr id="5" name="Picture 4" descr="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2095500"/>
            <a:ext cx="5334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2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2095500"/>
            <a:ext cx="5334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3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5000" y="2095500"/>
            <a:ext cx="5334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12785" y="1688068"/>
            <a:ext cx="8197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indent="-514350" algn="ctr">
              <a:defRPr/>
            </a:pPr>
            <a:r>
              <a:rPr lang="en-US" b="1" dirty="0" smtClean="0">
                <a:solidFill>
                  <a:srgbClr val="008000"/>
                </a:solidFill>
              </a:rPr>
              <a:t>“Gap” on 3 May 2011</a:t>
            </a:r>
            <a:endParaRPr lang="en-US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81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idx="1"/>
          </p:nvPr>
        </p:nvSpPr>
        <p:spPr>
          <a:xfrm>
            <a:off x="685800" y="304800"/>
            <a:ext cx="8229600" cy="533400"/>
          </a:xfrm>
        </p:spPr>
        <p:txBody>
          <a:bodyPr>
            <a:normAutofit lnSpcReduction="10000"/>
          </a:bodyPr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solidFill>
                  <a:srgbClr val="FF0000"/>
                </a:solidFill>
              </a:rPr>
              <a:t>Definition of “Day” Problem in C5/C51</a:t>
            </a:r>
            <a:endParaRPr lang="en-US" sz="1200" b="1" dirty="0" smtClean="0">
              <a:solidFill>
                <a:srgbClr val="FF0000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sz="2000" b="1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n-US" sz="2000" b="1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n-US" sz="2000" b="1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n-US" sz="2000" b="1" dirty="0" smtClean="0"/>
          </a:p>
          <a:p>
            <a:pPr marL="955675" lvl="1" indent="-514350" eaLnBrk="1" hangingPunct="1">
              <a:buFont typeface="Wingdings" pitchFamily="2" charset="2"/>
              <a:buNone/>
              <a:defRPr/>
            </a:pPr>
            <a:endParaRPr lang="en-US" sz="2400" b="1" dirty="0" smtClean="0">
              <a:solidFill>
                <a:srgbClr val="008000"/>
              </a:solidFill>
            </a:endParaRPr>
          </a:p>
          <a:p>
            <a:pPr marL="955675" lvl="1" indent="-514350" eaLnBrk="1" hangingPunct="1">
              <a:buFont typeface="Wingdings" pitchFamily="2" charset="2"/>
              <a:buNone/>
              <a:defRPr/>
            </a:pPr>
            <a:endParaRPr lang="en-US" sz="2400" b="1" dirty="0" smtClean="0">
              <a:solidFill>
                <a:srgbClr val="008000"/>
              </a:solidFill>
            </a:endParaRPr>
          </a:p>
          <a:p>
            <a:pPr marL="955675" lvl="1" indent="-514350" eaLnBrk="1" hangingPunct="1">
              <a:buFont typeface="Wingdings" pitchFamily="2" charset="2"/>
              <a:buNone/>
              <a:defRPr/>
            </a:pPr>
            <a:endParaRPr lang="en-US" sz="2400" b="1" dirty="0" smtClean="0">
              <a:solidFill>
                <a:srgbClr val="008000"/>
              </a:solidFill>
            </a:endParaRPr>
          </a:p>
          <a:p>
            <a:pPr marL="955675" lvl="1" indent="-514350" eaLnBrk="1" hangingPunct="1">
              <a:buFont typeface="Wingdings" pitchFamily="2" charset="2"/>
              <a:buNone/>
              <a:defRPr/>
            </a:pPr>
            <a:endParaRPr lang="en-US" sz="2400" b="1" dirty="0" smtClean="0">
              <a:solidFill>
                <a:srgbClr val="008000"/>
              </a:solidFill>
            </a:endParaRPr>
          </a:p>
          <a:p>
            <a:pPr marL="955675" lvl="1" indent="-514350" eaLnBrk="1" hangingPunct="1">
              <a:buFont typeface="Wingdings" pitchFamily="2" charset="2"/>
              <a:buNone/>
              <a:defRPr/>
            </a:pPr>
            <a:endParaRPr lang="en-US" sz="2400" b="1" dirty="0" smtClean="0">
              <a:solidFill>
                <a:srgbClr val="008000"/>
              </a:solidFill>
            </a:endParaRPr>
          </a:p>
          <a:p>
            <a:pPr marL="955675" lvl="1" indent="-514350" eaLnBrk="1" hangingPunct="1">
              <a:buFontTx/>
              <a:buChar char="-"/>
              <a:defRPr/>
            </a:pPr>
            <a:endParaRPr lang="en-US" sz="2400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1360488" lvl="2" indent="-514350" eaLnBrk="1" hangingPunct="1">
              <a:buFont typeface="Wingdings" pitchFamily="2" charset="2"/>
              <a:buNone/>
              <a:defRPr/>
            </a:pPr>
            <a:endParaRPr lang="en-US" b="1" dirty="0">
              <a:solidFill>
                <a:srgbClr val="008000"/>
              </a:solidFill>
            </a:endParaRPr>
          </a:p>
        </p:txBody>
      </p:sp>
      <p:pic>
        <p:nvPicPr>
          <p:cNvPr id="5" name="Picture 4" descr="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2095500"/>
            <a:ext cx="5334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2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2095500"/>
            <a:ext cx="5334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3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5000" y="2095500"/>
            <a:ext cx="5334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4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5000" y="2095500"/>
            <a:ext cx="5334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12785" y="1688068"/>
            <a:ext cx="8197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indent="-514350" algn="ctr">
              <a:defRPr/>
            </a:pPr>
            <a:r>
              <a:rPr lang="en-US" b="1" dirty="0" smtClean="0">
                <a:solidFill>
                  <a:srgbClr val="008000"/>
                </a:solidFill>
              </a:rPr>
              <a:t>“Overlap” on 4 May 2011</a:t>
            </a:r>
            <a:endParaRPr lang="en-US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81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idx="1"/>
          </p:nvPr>
        </p:nvSpPr>
        <p:spPr>
          <a:xfrm>
            <a:off x="685800" y="304800"/>
            <a:ext cx="8229600" cy="533400"/>
          </a:xfrm>
        </p:spPr>
        <p:txBody>
          <a:bodyPr>
            <a:normAutofit lnSpcReduction="10000"/>
          </a:bodyPr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solidFill>
                  <a:srgbClr val="FF0000"/>
                </a:solidFill>
              </a:rPr>
              <a:t>The Collection 6 Fix</a:t>
            </a:r>
            <a:endParaRPr lang="en-US" sz="1200" b="1" dirty="0" smtClean="0">
              <a:solidFill>
                <a:srgbClr val="FF0000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sz="2000" b="1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n-US" sz="2000" b="1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n-US" sz="2000" b="1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n-US" sz="2000" b="1" dirty="0" smtClean="0"/>
          </a:p>
          <a:p>
            <a:pPr marL="955675" lvl="1" indent="-514350" eaLnBrk="1" hangingPunct="1">
              <a:buFont typeface="Wingdings" pitchFamily="2" charset="2"/>
              <a:buNone/>
              <a:defRPr/>
            </a:pPr>
            <a:endParaRPr lang="en-US" sz="2400" b="1" dirty="0" smtClean="0">
              <a:solidFill>
                <a:srgbClr val="008000"/>
              </a:solidFill>
            </a:endParaRPr>
          </a:p>
          <a:p>
            <a:pPr marL="955675" lvl="1" indent="-514350" eaLnBrk="1" hangingPunct="1">
              <a:buFont typeface="Wingdings" pitchFamily="2" charset="2"/>
              <a:buNone/>
              <a:defRPr/>
            </a:pPr>
            <a:endParaRPr lang="en-US" sz="2400" b="1" dirty="0" smtClean="0">
              <a:solidFill>
                <a:srgbClr val="008000"/>
              </a:solidFill>
            </a:endParaRPr>
          </a:p>
          <a:p>
            <a:pPr marL="955675" lvl="1" indent="-514350" eaLnBrk="1" hangingPunct="1">
              <a:buFont typeface="Wingdings" pitchFamily="2" charset="2"/>
              <a:buNone/>
              <a:defRPr/>
            </a:pPr>
            <a:endParaRPr lang="en-US" sz="2400" b="1" dirty="0" smtClean="0">
              <a:solidFill>
                <a:srgbClr val="008000"/>
              </a:solidFill>
            </a:endParaRPr>
          </a:p>
          <a:p>
            <a:pPr marL="955675" lvl="1" indent="-514350" eaLnBrk="1" hangingPunct="1">
              <a:buFont typeface="Wingdings" pitchFamily="2" charset="2"/>
              <a:buNone/>
              <a:defRPr/>
            </a:pPr>
            <a:endParaRPr lang="en-US" sz="2400" b="1" dirty="0" smtClean="0">
              <a:solidFill>
                <a:srgbClr val="008000"/>
              </a:solidFill>
            </a:endParaRPr>
          </a:p>
          <a:p>
            <a:pPr marL="955675" lvl="1" indent="-514350" eaLnBrk="1" hangingPunct="1">
              <a:buFont typeface="Wingdings" pitchFamily="2" charset="2"/>
              <a:buNone/>
              <a:defRPr/>
            </a:pPr>
            <a:endParaRPr lang="en-US" sz="2400" b="1" dirty="0" smtClean="0">
              <a:solidFill>
                <a:srgbClr val="008000"/>
              </a:solidFill>
            </a:endParaRPr>
          </a:p>
          <a:p>
            <a:pPr marL="955675" lvl="1" indent="-514350" eaLnBrk="1" hangingPunct="1">
              <a:buFontTx/>
              <a:buChar char="-"/>
              <a:defRPr/>
            </a:pPr>
            <a:endParaRPr lang="en-US" sz="2400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1360488" lvl="2" indent="-514350" eaLnBrk="1" hangingPunct="1">
              <a:buFont typeface="Wingdings" pitchFamily="2" charset="2"/>
              <a:buNone/>
              <a:defRPr/>
            </a:pP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9600" y="1412081"/>
            <a:ext cx="74676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60488" lvl="2" indent="-514350" algn="ctr" eaLnBrk="1" hangingPunct="1">
              <a:buFont typeface="Wingdings" pitchFamily="2" charset="2"/>
              <a:buNone/>
              <a:defRPr/>
            </a:pPr>
            <a:endParaRPr lang="en-US" sz="1800" b="1" dirty="0" smtClean="0">
              <a:solidFill>
                <a:srgbClr val="00B050"/>
              </a:solidFill>
            </a:endParaRPr>
          </a:p>
          <a:p>
            <a:pPr marL="1360488" lvl="2" indent="-514350" algn="ctr" eaLnBrk="1" hangingPunct="1">
              <a:buFont typeface="Wingdings" pitchFamily="2" charset="2"/>
              <a:buNone/>
              <a:defRPr/>
            </a:pPr>
            <a:r>
              <a:rPr lang="en-US" sz="1800" dirty="0" smtClean="0">
                <a:solidFill>
                  <a:srgbClr val="00B050"/>
                </a:solidFill>
              </a:rPr>
              <a:t>Starting in Collection 6 (C6) </a:t>
            </a:r>
          </a:p>
          <a:p>
            <a:pPr marL="1360488" lvl="2" indent="-514350" algn="ctr" eaLnBrk="1" hangingPunct="1">
              <a:buFont typeface="Wingdings" pitchFamily="2" charset="2"/>
              <a:buNone/>
              <a:defRPr/>
            </a:pPr>
            <a:r>
              <a:rPr lang="en-US" dirty="0" smtClean="0">
                <a:solidFill>
                  <a:srgbClr val="00B050"/>
                </a:solidFill>
              </a:rPr>
              <a:t>we </a:t>
            </a:r>
            <a:r>
              <a:rPr lang="en-US" dirty="0">
                <a:solidFill>
                  <a:srgbClr val="00B050"/>
                </a:solidFill>
              </a:rPr>
              <a:t>use </a:t>
            </a:r>
            <a:r>
              <a:rPr lang="en-US" dirty="0" smtClean="0">
                <a:solidFill>
                  <a:srgbClr val="00B050"/>
                </a:solidFill>
              </a:rPr>
              <a:t>fixed “longitudinal spatial boundaries”  </a:t>
            </a:r>
          </a:p>
          <a:p>
            <a:pPr marL="1360488" lvl="2" indent="-514350" algn="ctr">
              <a:defRPr/>
            </a:pPr>
            <a:r>
              <a:rPr lang="en-US" dirty="0">
                <a:solidFill>
                  <a:srgbClr val="00B050"/>
                </a:solidFill>
              </a:rPr>
              <a:t>to separate “data days</a:t>
            </a:r>
            <a:r>
              <a:rPr lang="en-US" dirty="0" smtClean="0">
                <a:solidFill>
                  <a:srgbClr val="00B050"/>
                </a:solidFill>
              </a:rPr>
              <a:t>”</a:t>
            </a:r>
          </a:p>
          <a:p>
            <a:pPr marL="1360488" lvl="2" indent="-514350" algn="ctr" eaLnBrk="1" hangingPunct="1">
              <a:buFont typeface="Wingdings" pitchFamily="2" charset="2"/>
              <a:buNone/>
              <a:defRPr/>
            </a:pPr>
            <a:r>
              <a:rPr lang="en-US" sz="12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(instead of UTC (temporal) boundaries) </a:t>
            </a:r>
          </a:p>
          <a:p>
            <a:pPr marL="1360488" lvl="2" indent="-514350" algn="ctr" eaLnBrk="1" hangingPunct="1">
              <a:buFont typeface="Wingdings" pitchFamily="2" charset="2"/>
              <a:buNone/>
              <a:defRPr/>
            </a:pPr>
            <a:endParaRPr lang="en-US" dirty="0">
              <a:solidFill>
                <a:srgbClr val="00B050"/>
              </a:solidFill>
            </a:endParaRPr>
          </a:p>
          <a:p>
            <a:pPr marL="1360488" lvl="2" indent="-514350" algn="ctr" eaLnBrk="1" hangingPunct="1">
              <a:buFont typeface="+mj-lt"/>
              <a:buAutoNum type="arabicPeriod"/>
              <a:defRPr/>
            </a:pPr>
            <a:r>
              <a:rPr lang="en-US" dirty="0" smtClean="0">
                <a:solidFill>
                  <a:srgbClr val="FFFF00"/>
                </a:solidFill>
              </a:rPr>
              <a:t>International Dateline </a:t>
            </a:r>
            <a:r>
              <a:rPr lang="en-US" dirty="0">
                <a:solidFill>
                  <a:srgbClr val="FFFF00"/>
                </a:solidFill>
              </a:rPr>
              <a:t>for </a:t>
            </a:r>
            <a:r>
              <a:rPr lang="en-US" dirty="0" smtClean="0">
                <a:solidFill>
                  <a:srgbClr val="FFFF00"/>
                </a:solidFill>
              </a:rPr>
              <a:t>daytime</a:t>
            </a:r>
          </a:p>
          <a:p>
            <a:pPr marL="1360488" lvl="2" indent="-514350" algn="ctr" eaLnBrk="1" hangingPunct="1">
              <a:buFont typeface="+mj-lt"/>
              <a:buAutoNum type="arabicPeriod"/>
              <a:defRPr/>
            </a:pPr>
            <a:r>
              <a:rPr lang="en-US" dirty="0" smtClean="0">
                <a:solidFill>
                  <a:srgbClr val="7030A0"/>
                </a:solidFill>
              </a:rPr>
              <a:t>Greenwich </a:t>
            </a:r>
            <a:r>
              <a:rPr lang="en-US" dirty="0">
                <a:solidFill>
                  <a:srgbClr val="7030A0"/>
                </a:solidFill>
              </a:rPr>
              <a:t>Meridian for </a:t>
            </a:r>
            <a:r>
              <a:rPr lang="en-US" dirty="0" smtClean="0">
                <a:solidFill>
                  <a:srgbClr val="7030A0"/>
                </a:solidFill>
              </a:rPr>
              <a:t>nighttime</a:t>
            </a:r>
          </a:p>
          <a:p>
            <a:pPr marL="1360488" lvl="2" indent="-514350" algn="ctr" eaLnBrk="1" hangingPunct="1">
              <a:buFont typeface="Wingdings" pitchFamily="2" charset="2"/>
              <a:buNone/>
              <a:defRPr/>
            </a:pPr>
            <a:endParaRPr lang="en-US" dirty="0">
              <a:solidFill>
                <a:srgbClr val="00B050"/>
              </a:solidFill>
            </a:endParaRPr>
          </a:p>
          <a:p>
            <a:pPr marL="1360488" lvl="2" indent="-514350" algn="ctr" eaLnBrk="1" hangingPunct="1">
              <a:buFont typeface="Wingdings" pitchFamily="2" charset="2"/>
              <a:buNone/>
              <a:defRPr/>
            </a:pPr>
            <a:endParaRPr lang="en-US" dirty="0" smtClean="0">
              <a:solidFill>
                <a:srgbClr val="00B050"/>
              </a:solidFill>
            </a:endParaRPr>
          </a:p>
          <a:p>
            <a:pPr marL="1360488" lvl="2" indent="-514350" algn="ctr" eaLnBrk="1" hangingPunct="1">
              <a:buFont typeface="Wingdings" pitchFamily="2" charset="2"/>
              <a:buNone/>
              <a:defRPr/>
            </a:pPr>
            <a:endParaRPr lang="en-US" dirty="0">
              <a:solidFill>
                <a:srgbClr val="00B050"/>
              </a:solidFill>
            </a:endParaRPr>
          </a:p>
          <a:p>
            <a:pPr marL="1360488" lvl="2" indent="-514350" algn="ctr" eaLnBrk="1" hangingPunct="1">
              <a:buFont typeface="Wingdings" pitchFamily="2" charset="2"/>
              <a:buNone/>
              <a:defRPr/>
            </a:pPr>
            <a:r>
              <a:rPr lang="en-US" dirty="0" smtClean="0">
                <a:solidFill>
                  <a:srgbClr val="00B050"/>
                </a:solidFill>
              </a:rPr>
              <a:t>This fix allows L3 to </a:t>
            </a:r>
            <a:r>
              <a:rPr lang="en-US" dirty="0">
                <a:solidFill>
                  <a:srgbClr val="00B050"/>
                </a:solidFill>
              </a:rPr>
              <a:t>sample at similar local times for all </a:t>
            </a:r>
            <a:r>
              <a:rPr lang="en-US" dirty="0" smtClean="0">
                <a:solidFill>
                  <a:srgbClr val="00B050"/>
                </a:solidFill>
              </a:rPr>
              <a:t>longitudes</a:t>
            </a:r>
          </a:p>
          <a:p>
            <a:pPr marL="1360488" lvl="2" indent="-514350" algn="ctr" eaLnBrk="1" hangingPunct="1">
              <a:buFont typeface="Wingdings" pitchFamily="2" charset="2"/>
              <a:buNone/>
              <a:defRPr/>
            </a:pPr>
            <a:r>
              <a:rPr lang="en-US" sz="12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(instead of mixing data taken nearly 24 hours apart in some regions) </a:t>
            </a:r>
          </a:p>
          <a:p>
            <a:pPr marL="1360488" lvl="2" indent="-514350" algn="ctr" eaLnBrk="1" hangingPunct="1">
              <a:buFont typeface="Wingdings" pitchFamily="2" charset="2"/>
              <a:buNone/>
              <a:defRPr/>
            </a:pPr>
            <a:r>
              <a:rPr lang="en-US" dirty="0">
                <a:solidFill>
                  <a:srgbClr val="00B050"/>
                </a:solidFill>
              </a:rPr>
              <a:t>a</a:t>
            </a:r>
            <a:r>
              <a:rPr lang="en-US" dirty="0" smtClean="0">
                <a:solidFill>
                  <a:srgbClr val="00B050"/>
                </a:solidFill>
              </a:rPr>
              <a:t>nd eliminates the orbital gapping / overlapping problem </a:t>
            </a:r>
          </a:p>
          <a:p>
            <a:pPr marL="1360488" lvl="2" indent="-514350" algn="ctr" eaLnBrk="1" hangingPunct="1">
              <a:buFont typeface="Wingdings" pitchFamily="2" charset="2"/>
              <a:buNone/>
              <a:defRPr/>
            </a:pPr>
            <a:r>
              <a:rPr lang="en-US" dirty="0">
                <a:solidFill>
                  <a:srgbClr val="00B050"/>
                </a:solidFill>
              </a:rPr>
              <a:t>w</a:t>
            </a:r>
            <a:r>
              <a:rPr lang="en-US" dirty="0" smtClean="0">
                <a:solidFill>
                  <a:srgbClr val="00B050"/>
                </a:solidFill>
              </a:rPr>
              <a:t>e were seeing in C5 / C51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804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838200"/>
            <a:ext cx="8382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indent="-514350">
              <a:defRPr/>
            </a:pPr>
            <a:r>
              <a:rPr lang="en-US" dirty="0"/>
              <a:t>This </a:t>
            </a:r>
            <a:r>
              <a:rPr lang="en-US" dirty="0" smtClean="0"/>
              <a:t>change in definition of a “data </a:t>
            </a:r>
            <a:r>
              <a:rPr lang="en-US" dirty="0"/>
              <a:t>d</a:t>
            </a:r>
            <a:r>
              <a:rPr lang="en-US" dirty="0" smtClean="0"/>
              <a:t>ay” in C6 MODIS Atmosphere L3:</a:t>
            </a:r>
          </a:p>
          <a:p>
            <a:pPr marL="0" lvl="2" indent="-514350">
              <a:defRPr/>
            </a:pPr>
            <a:endParaRPr lang="en-US" dirty="0" smtClean="0"/>
          </a:p>
          <a:p>
            <a:pPr marL="0" lvl="2" indent="-514350">
              <a:defRPr/>
            </a:pPr>
            <a:r>
              <a:rPr lang="en-US" dirty="0" smtClean="0"/>
              <a:t>  1</a:t>
            </a:r>
            <a:r>
              <a:rPr lang="en-US" dirty="0"/>
              <a:t>. eliminates the orbital gapping and overlapping issue</a:t>
            </a:r>
          </a:p>
          <a:p>
            <a:pPr marL="0" lvl="2" indent="-514350">
              <a:defRPr/>
            </a:pPr>
            <a:r>
              <a:rPr lang="en-US" dirty="0" smtClean="0"/>
              <a:t>  2</a:t>
            </a:r>
            <a:r>
              <a:rPr lang="en-US" dirty="0"/>
              <a:t>. allows for clean </a:t>
            </a:r>
            <a:r>
              <a:rPr lang="en-US" dirty="0" smtClean="0"/>
              <a:t>data day </a:t>
            </a:r>
            <a:r>
              <a:rPr lang="en-US" dirty="0"/>
              <a:t>boundaries that run along a particular longitude</a:t>
            </a:r>
          </a:p>
          <a:p>
            <a:pPr marL="0" lvl="2" indent="-514350">
              <a:defRPr/>
            </a:pPr>
            <a:r>
              <a:rPr lang="en-US" dirty="0" smtClean="0"/>
              <a:t>  3</a:t>
            </a:r>
            <a:r>
              <a:rPr lang="en-US" dirty="0"/>
              <a:t>. prevents MODIS L2 observations that are roughly 24 hours apart from being </a:t>
            </a:r>
            <a:r>
              <a:rPr lang="en-US" dirty="0" smtClean="0"/>
              <a:t>mixed</a:t>
            </a:r>
          </a:p>
          <a:p>
            <a:pPr marL="0" lvl="2" indent="-514350">
              <a:defRPr/>
            </a:pPr>
            <a:endParaRPr lang="en-US" dirty="0"/>
          </a:p>
          <a:p>
            <a:pPr marL="0" lvl="2" indent="-514350">
              <a:defRPr/>
            </a:pPr>
            <a:r>
              <a:rPr lang="en-US" dirty="0"/>
              <a:t>The following </a:t>
            </a:r>
            <a:r>
              <a:rPr lang="en-US" dirty="0" smtClean="0"/>
              <a:t>3 </a:t>
            </a:r>
            <a:r>
              <a:rPr lang="en-US" dirty="0"/>
              <a:t>slides provides a visual of that </a:t>
            </a:r>
            <a:r>
              <a:rPr lang="en-US" dirty="0" smtClean="0"/>
              <a:t>correction.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371601" y="4191000"/>
            <a:ext cx="6477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Note that interested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MODIS Data Users </a:t>
            </a: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may directly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compare C5 and C6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daily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aggregations </a:t>
            </a:r>
          </a:p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for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Aqua (or Terra)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and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Day (or Night)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orbits</a:t>
            </a:r>
          </a:p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y visiting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this web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link: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dirty="0">
              <a:solidFill>
                <a:srgbClr val="FFFF00"/>
              </a:solidFill>
            </a:endParaRPr>
          </a:p>
          <a:p>
            <a:pPr algn="ctr"/>
            <a:r>
              <a:rPr lang="en-US" dirty="0">
                <a:solidFill>
                  <a:srgbClr val="FFFF00"/>
                </a:solidFill>
              </a:rPr>
              <a:t>http://modis-atmos.gsfc.nasa.gov/Definition_of_Day_Four_Panel</a:t>
            </a:r>
            <a:r>
              <a:rPr lang="en-US" dirty="0" smtClean="0">
                <a:solidFill>
                  <a:srgbClr val="FFFF00"/>
                </a:solidFill>
              </a:rPr>
              <a:t>/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97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354"/>
            <a:ext cx="9144000" cy="63812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802" y="228600"/>
            <a:ext cx="88807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</a:t>
            </a:r>
            <a:r>
              <a:rPr lang="en-US" dirty="0" smtClean="0">
                <a:solidFill>
                  <a:srgbClr val="FF0000"/>
                </a:solidFill>
              </a:rPr>
              <a:t>sing the </a:t>
            </a:r>
            <a:r>
              <a:rPr lang="en-US" dirty="0">
                <a:solidFill>
                  <a:srgbClr val="FF0000"/>
                </a:solidFill>
              </a:rPr>
              <a:t>old C5 / C51 d</a:t>
            </a:r>
            <a:r>
              <a:rPr lang="en-US" dirty="0" smtClean="0">
                <a:solidFill>
                  <a:srgbClr val="FF0000"/>
                </a:solidFill>
              </a:rPr>
              <a:t>efinition </a:t>
            </a:r>
            <a:r>
              <a:rPr lang="en-US" dirty="0">
                <a:solidFill>
                  <a:srgbClr val="FF0000"/>
                </a:solidFill>
              </a:rPr>
              <a:t>of “Day” 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shows the problem of  “orbital </a:t>
            </a:r>
            <a:r>
              <a:rPr lang="en-US" dirty="0" smtClean="0">
                <a:solidFill>
                  <a:srgbClr val="FF0000"/>
                </a:solidFill>
              </a:rPr>
              <a:t>gapping” near </a:t>
            </a:r>
            <a:r>
              <a:rPr lang="en-US" dirty="0">
                <a:solidFill>
                  <a:srgbClr val="FF0000"/>
                </a:solidFill>
              </a:rPr>
              <a:t>the International Date </a:t>
            </a:r>
            <a:r>
              <a:rPr lang="en-US" dirty="0" smtClean="0">
                <a:solidFill>
                  <a:srgbClr val="FF0000"/>
                </a:solidFill>
              </a:rPr>
              <a:t>Line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02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2743200"/>
            <a:ext cx="746759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An Inventory of the </a:t>
            </a:r>
            <a:r>
              <a:rPr lang="en-US" sz="2800" dirty="0" smtClean="0">
                <a:solidFill>
                  <a:srgbClr val="FFC000"/>
                </a:solidFill>
              </a:rPr>
              <a:t>SDS’s </a:t>
            </a:r>
            <a:endParaRPr lang="en-US" sz="2800" dirty="0">
              <a:solidFill>
                <a:srgbClr val="FFC000"/>
              </a:solidFill>
            </a:endParaRPr>
          </a:p>
          <a:p>
            <a:pPr algn="ctr"/>
            <a:r>
              <a:rPr lang="en-US" sz="2400" dirty="0" smtClean="0"/>
              <a:t>in the C6 Level-3 Products</a:t>
            </a:r>
          </a:p>
          <a:p>
            <a:pPr algn="ctr"/>
            <a:endParaRPr lang="en-US" sz="2400" dirty="0"/>
          </a:p>
          <a:p>
            <a:pPr algn="ctr"/>
            <a:r>
              <a:rPr lang="en-US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Documentation  that follows is for Daily (D3) only</a:t>
            </a:r>
          </a:p>
          <a:p>
            <a:pPr algn="ctr"/>
            <a:r>
              <a:rPr lang="en-US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(E3 and M3 are very similar)  </a:t>
            </a:r>
            <a:endParaRPr lang="en-US" sz="20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55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354"/>
            <a:ext cx="9144000" cy="63812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802" y="228600"/>
            <a:ext cx="88807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Step </a:t>
            </a:r>
            <a:r>
              <a:rPr lang="en-US" dirty="0" smtClean="0">
                <a:solidFill>
                  <a:srgbClr val="00B050"/>
                </a:solidFill>
              </a:rPr>
              <a:t>1:  To </a:t>
            </a:r>
            <a:r>
              <a:rPr lang="en-US" dirty="0">
                <a:solidFill>
                  <a:srgbClr val="00B050"/>
                </a:solidFill>
              </a:rPr>
              <a:t>implement the C6 </a:t>
            </a:r>
            <a:r>
              <a:rPr lang="en-US" dirty="0" smtClean="0">
                <a:solidFill>
                  <a:srgbClr val="00B050"/>
                </a:solidFill>
              </a:rPr>
              <a:t>“Definition </a:t>
            </a:r>
            <a:r>
              <a:rPr lang="en-US" dirty="0">
                <a:solidFill>
                  <a:srgbClr val="00B050"/>
                </a:solidFill>
              </a:rPr>
              <a:t>of </a:t>
            </a:r>
            <a:r>
              <a:rPr lang="en-US" dirty="0" smtClean="0">
                <a:solidFill>
                  <a:srgbClr val="00B050"/>
                </a:solidFill>
              </a:rPr>
              <a:t>Day: Fix, (Aqua Daytime example),</a:t>
            </a:r>
            <a:endParaRPr lang="en-US" dirty="0">
              <a:solidFill>
                <a:srgbClr val="00B050"/>
              </a:solidFill>
            </a:endParaRPr>
          </a:p>
          <a:p>
            <a:pPr algn="ctr"/>
            <a:r>
              <a:rPr lang="en-US" dirty="0">
                <a:solidFill>
                  <a:srgbClr val="00B050"/>
                </a:solidFill>
              </a:rPr>
              <a:t>we first </a:t>
            </a:r>
            <a:r>
              <a:rPr lang="en-US" dirty="0" smtClean="0">
                <a:solidFill>
                  <a:srgbClr val="00B050"/>
                </a:solidFill>
              </a:rPr>
              <a:t>remove the </a:t>
            </a:r>
            <a:r>
              <a:rPr lang="en-US" dirty="0">
                <a:solidFill>
                  <a:srgbClr val="00B050"/>
                </a:solidFill>
              </a:rPr>
              <a:t>first 3 hours (0000-0300) of </a:t>
            </a:r>
            <a:r>
              <a:rPr lang="en-US" dirty="0" smtClean="0">
                <a:solidFill>
                  <a:srgbClr val="00B050"/>
                </a:solidFill>
              </a:rPr>
              <a:t>data for </a:t>
            </a:r>
            <a:r>
              <a:rPr lang="en-US" dirty="0">
                <a:solidFill>
                  <a:srgbClr val="00B050"/>
                </a:solidFill>
              </a:rPr>
              <a:t>the UTC day being processed</a:t>
            </a:r>
          </a:p>
          <a:p>
            <a:pPr algn="ctr"/>
            <a:r>
              <a:rPr lang="en-US" dirty="0">
                <a:solidFill>
                  <a:srgbClr val="00B050"/>
                </a:solidFill>
              </a:rPr>
              <a:t>east of the International </a:t>
            </a:r>
            <a:r>
              <a:rPr lang="en-US" dirty="0" smtClean="0">
                <a:solidFill>
                  <a:srgbClr val="00B050"/>
                </a:solidFill>
              </a:rPr>
              <a:t>Dateline 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09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354"/>
            <a:ext cx="9144000" cy="63812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802" y="228600"/>
            <a:ext cx="88807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Step </a:t>
            </a:r>
            <a:r>
              <a:rPr lang="en-US" dirty="0" smtClean="0">
                <a:solidFill>
                  <a:srgbClr val="00B050"/>
                </a:solidFill>
              </a:rPr>
              <a:t>2:  Finally </a:t>
            </a:r>
            <a:r>
              <a:rPr lang="en-US" dirty="0">
                <a:solidFill>
                  <a:srgbClr val="00B050"/>
                </a:solidFill>
              </a:rPr>
              <a:t>we add in </a:t>
            </a:r>
            <a:r>
              <a:rPr lang="en-US" dirty="0" smtClean="0">
                <a:solidFill>
                  <a:srgbClr val="00B050"/>
                </a:solidFill>
              </a:rPr>
              <a:t>the </a:t>
            </a:r>
            <a:r>
              <a:rPr lang="en-US" dirty="0">
                <a:solidFill>
                  <a:srgbClr val="00B050"/>
                </a:solidFill>
              </a:rPr>
              <a:t>early granules from (0000 to 0300) </a:t>
            </a:r>
            <a:endParaRPr lang="en-US" dirty="0" smtClean="0">
              <a:solidFill>
                <a:srgbClr val="00B050"/>
              </a:solidFill>
            </a:endParaRPr>
          </a:p>
          <a:p>
            <a:pPr algn="ctr"/>
            <a:r>
              <a:rPr lang="en-US" dirty="0" smtClean="0">
                <a:solidFill>
                  <a:srgbClr val="00B050"/>
                </a:solidFill>
              </a:rPr>
              <a:t>for </a:t>
            </a:r>
            <a:r>
              <a:rPr lang="en-US" dirty="0">
                <a:solidFill>
                  <a:srgbClr val="00B050"/>
                </a:solidFill>
              </a:rPr>
              <a:t>the following UTC day</a:t>
            </a:r>
          </a:p>
          <a:p>
            <a:pPr algn="ctr"/>
            <a:r>
              <a:rPr lang="en-US" dirty="0">
                <a:solidFill>
                  <a:srgbClr val="00B050"/>
                </a:solidFill>
              </a:rPr>
              <a:t>east of the International </a:t>
            </a:r>
            <a:r>
              <a:rPr lang="en-US" dirty="0" smtClean="0">
                <a:solidFill>
                  <a:srgbClr val="00B050"/>
                </a:solidFill>
              </a:rPr>
              <a:t>Dateline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99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49466" y="2819400"/>
            <a:ext cx="22606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Implementation </a:t>
            </a:r>
            <a:endParaRPr lang="en-US" sz="2400" dirty="0"/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Daytime</a:t>
            </a:r>
          </a:p>
        </p:txBody>
      </p:sp>
    </p:spTree>
    <p:extLst>
      <p:ext uri="{BB962C8B-B14F-4D97-AF65-F5344CB8AC3E}">
        <p14:creationId xmlns:p14="http://schemas.microsoft.com/office/powerpoint/2010/main" val="327091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86638" y="457200"/>
            <a:ext cx="3876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Problematic Collection 5 Data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19250" y="1600200"/>
            <a:ext cx="4686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Collection 5 </a:t>
            </a:r>
            <a:r>
              <a:rPr lang="en-US" dirty="0" smtClean="0">
                <a:solidFill>
                  <a:srgbClr val="FF0000"/>
                </a:solidFill>
              </a:rPr>
              <a:t>   </a:t>
            </a:r>
            <a:r>
              <a:rPr lang="en-US" dirty="0" smtClean="0"/>
              <a:t>Cloud Top Temperature   </a:t>
            </a:r>
            <a:r>
              <a:rPr lang="en-US" dirty="0" smtClean="0">
                <a:solidFill>
                  <a:srgbClr val="FFFF00"/>
                </a:solidFill>
              </a:rPr>
              <a:t>Daytime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5486400"/>
            <a:ext cx="792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This slide shows the orbital gapping prevalent in C5.</a:t>
            </a:r>
          </a:p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For daytime, in C5, the “seam” in the data was ragged/choppy and extended from 90</a:t>
            </a:r>
            <a:r>
              <a:rPr lang="en-US" sz="1200" dirty="0" smtClean="0">
                <a:solidFill>
                  <a:srgbClr val="FFFF00"/>
                </a:solidFill>
                <a:sym typeface="Symbol"/>
              </a:rPr>
              <a:t></a:t>
            </a:r>
            <a:r>
              <a:rPr lang="en-US" sz="1200" dirty="0" smtClean="0">
                <a:solidFill>
                  <a:srgbClr val="FFFF00"/>
                </a:solidFill>
              </a:rPr>
              <a:t> to 180</a:t>
            </a:r>
            <a:r>
              <a:rPr lang="en-US" sz="1200" dirty="0" smtClean="0">
                <a:solidFill>
                  <a:srgbClr val="FFFF00"/>
                </a:solidFill>
                <a:sym typeface="Symbol"/>
              </a:rPr>
              <a:t> W longitude.</a:t>
            </a:r>
            <a:endParaRPr lang="en-US" sz="1200" dirty="0">
              <a:solidFill>
                <a:srgbClr val="FFFF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0" y="1952625"/>
            <a:ext cx="5905500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39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11594" y="457200"/>
            <a:ext cx="3026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B050"/>
                </a:solidFill>
              </a:rPr>
              <a:t>Fixed Collection 6 Data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9250" y="1600200"/>
            <a:ext cx="4686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Collection 6    </a:t>
            </a:r>
            <a:r>
              <a:rPr lang="en-US" dirty="0" smtClean="0"/>
              <a:t>Cloud Top Temperature   </a:t>
            </a:r>
            <a:r>
              <a:rPr lang="en-US" dirty="0" smtClean="0">
                <a:solidFill>
                  <a:srgbClr val="FFFF00"/>
                </a:solidFill>
              </a:rPr>
              <a:t>Daytime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5486400"/>
            <a:ext cx="792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B050"/>
                </a:solidFill>
              </a:rPr>
              <a:t>This slide shows the fix with no orbital gapping and smooth data transitions.</a:t>
            </a:r>
          </a:p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For daytime, in C6, the “seam” in the data is (technically) at 180</a:t>
            </a:r>
            <a:r>
              <a:rPr lang="en-US" sz="1200" dirty="0" smtClean="0">
                <a:solidFill>
                  <a:srgbClr val="FFFF00"/>
                </a:solidFill>
                <a:sym typeface="Symbol"/>
              </a:rPr>
              <a:t> W longitude, along the left edge of the image.</a:t>
            </a:r>
          </a:p>
          <a:p>
            <a:pPr algn="ctr"/>
            <a:r>
              <a:rPr lang="en-US" sz="1200" dirty="0">
                <a:solidFill>
                  <a:srgbClr val="FFFF00"/>
                </a:solidFill>
                <a:sym typeface="Symbol"/>
              </a:rPr>
              <a:t>Orbital gapping and </a:t>
            </a:r>
            <a:r>
              <a:rPr lang="en-US" sz="1200" dirty="0" smtClean="0">
                <a:solidFill>
                  <a:srgbClr val="FFFF00"/>
                </a:solidFill>
                <a:sym typeface="Symbol"/>
              </a:rPr>
              <a:t>doubling </a:t>
            </a:r>
            <a:r>
              <a:rPr lang="en-US" sz="1200" dirty="0">
                <a:solidFill>
                  <a:srgbClr val="FFFF00"/>
                </a:solidFill>
                <a:sym typeface="Symbol"/>
              </a:rPr>
              <a:t>is removed</a:t>
            </a:r>
            <a:r>
              <a:rPr lang="en-US" sz="1200" dirty="0" smtClean="0">
                <a:solidFill>
                  <a:srgbClr val="FFFF00"/>
                </a:solidFill>
                <a:sym typeface="Symbol"/>
              </a:rPr>
              <a:t>.</a:t>
            </a:r>
          </a:p>
          <a:p>
            <a:pPr algn="ctr"/>
            <a:r>
              <a:rPr lang="en-US" sz="1200" dirty="0">
                <a:solidFill>
                  <a:srgbClr val="FFFF00"/>
                </a:solidFill>
                <a:sym typeface="Symbol"/>
              </a:rPr>
              <a:t>(Note that </a:t>
            </a:r>
            <a:r>
              <a:rPr lang="en-US" sz="1200" dirty="0" smtClean="0">
                <a:solidFill>
                  <a:srgbClr val="FFFF00"/>
                </a:solidFill>
                <a:sym typeface="Symbol"/>
              </a:rPr>
              <a:t>the data </a:t>
            </a:r>
            <a:r>
              <a:rPr lang="en-US" sz="1200" dirty="0">
                <a:solidFill>
                  <a:srgbClr val="FFFF00"/>
                </a:solidFill>
                <a:sym typeface="Symbol"/>
              </a:rPr>
              <a:t>discontinuity </a:t>
            </a:r>
            <a:r>
              <a:rPr lang="en-US" sz="1200" dirty="0" smtClean="0">
                <a:solidFill>
                  <a:srgbClr val="FFFF00"/>
                </a:solidFill>
                <a:sym typeface="Symbol"/>
              </a:rPr>
              <a:t>seam is </a:t>
            </a:r>
            <a:r>
              <a:rPr lang="en-US" sz="1200" dirty="0">
                <a:solidFill>
                  <a:srgbClr val="FFFF00"/>
                </a:solidFill>
                <a:sym typeface="Symbol"/>
              </a:rPr>
              <a:t>formed by data taken 24 hours apart</a:t>
            </a:r>
            <a:r>
              <a:rPr lang="en-US" sz="1200" dirty="0" smtClean="0">
                <a:solidFill>
                  <a:srgbClr val="FFFF00"/>
                </a:solidFill>
                <a:sym typeface="Symbol"/>
              </a:rPr>
              <a:t>.)</a:t>
            </a:r>
            <a:endParaRPr lang="en-US" sz="1200" dirty="0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0" y="1952625"/>
            <a:ext cx="5905500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20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49466" y="2819400"/>
            <a:ext cx="22606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Implementation </a:t>
            </a:r>
            <a:endParaRPr lang="en-US" sz="2400" dirty="0"/>
          </a:p>
          <a:p>
            <a:pPr algn="ctr"/>
            <a:r>
              <a:rPr lang="en-US" sz="2400" dirty="0" smtClean="0">
                <a:solidFill>
                  <a:srgbClr val="7030A0"/>
                </a:solidFill>
              </a:rPr>
              <a:t>Nighttime</a:t>
            </a:r>
          </a:p>
        </p:txBody>
      </p:sp>
    </p:spTree>
    <p:extLst>
      <p:ext uri="{BB962C8B-B14F-4D97-AF65-F5344CB8AC3E}">
        <p14:creationId xmlns:p14="http://schemas.microsoft.com/office/powerpoint/2010/main" val="370282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86638" y="457200"/>
            <a:ext cx="3876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Problematic Collection 5 Data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19250" y="1600200"/>
            <a:ext cx="4836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Collection 5 </a:t>
            </a:r>
            <a:r>
              <a:rPr lang="en-US" dirty="0" smtClean="0">
                <a:solidFill>
                  <a:srgbClr val="FF0000"/>
                </a:solidFill>
              </a:rPr>
              <a:t>   </a:t>
            </a:r>
            <a:r>
              <a:rPr lang="en-US" dirty="0" smtClean="0"/>
              <a:t>Cloud Top Temperature   </a:t>
            </a:r>
            <a:r>
              <a:rPr lang="en-US" dirty="0" smtClean="0">
                <a:solidFill>
                  <a:srgbClr val="7030A0"/>
                </a:solidFill>
              </a:rPr>
              <a:t>Nighttime 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5486400"/>
            <a:ext cx="792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This slide shows the orbital gapping prevalent in C5.</a:t>
            </a:r>
          </a:p>
          <a:p>
            <a:pPr algn="ctr"/>
            <a:r>
              <a:rPr lang="en-US" sz="1200" dirty="0" smtClean="0">
                <a:solidFill>
                  <a:srgbClr val="7030A0"/>
                </a:solidFill>
              </a:rPr>
              <a:t>For nighttime, in C5, the “seam” in the data was ragged/choppy and extended from 0</a:t>
            </a:r>
            <a:r>
              <a:rPr lang="en-US" sz="1200" dirty="0" smtClean="0">
                <a:solidFill>
                  <a:srgbClr val="7030A0"/>
                </a:solidFill>
                <a:sym typeface="Symbol"/>
              </a:rPr>
              <a:t> </a:t>
            </a:r>
            <a:r>
              <a:rPr lang="en-US" sz="1200" dirty="0">
                <a:solidFill>
                  <a:srgbClr val="7030A0"/>
                </a:solidFill>
                <a:sym typeface="Symbol"/>
              </a:rPr>
              <a:t></a:t>
            </a:r>
            <a:r>
              <a:rPr lang="en-US" sz="1200" dirty="0" smtClean="0">
                <a:solidFill>
                  <a:srgbClr val="7030A0"/>
                </a:solidFill>
              </a:rPr>
              <a:t> to 90</a:t>
            </a:r>
            <a:r>
              <a:rPr lang="en-US" sz="1200" dirty="0" smtClean="0">
                <a:solidFill>
                  <a:srgbClr val="7030A0"/>
                </a:solidFill>
                <a:sym typeface="Symbol"/>
              </a:rPr>
              <a:t> </a:t>
            </a:r>
            <a:r>
              <a:rPr lang="en-US" sz="1200" dirty="0">
                <a:solidFill>
                  <a:srgbClr val="7030A0"/>
                </a:solidFill>
                <a:sym typeface="Symbol"/>
              </a:rPr>
              <a:t>E</a:t>
            </a:r>
            <a:r>
              <a:rPr lang="en-US" sz="1200" dirty="0" smtClean="0">
                <a:solidFill>
                  <a:srgbClr val="7030A0"/>
                </a:solidFill>
                <a:sym typeface="Symbol"/>
              </a:rPr>
              <a:t> longitude.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0" y="1952625"/>
            <a:ext cx="5905500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09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11594" y="457200"/>
            <a:ext cx="3026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B050"/>
                </a:solidFill>
              </a:rPr>
              <a:t>Fixed Collection 6 Data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9250" y="1600200"/>
            <a:ext cx="4836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Collection 6    </a:t>
            </a:r>
            <a:r>
              <a:rPr lang="en-US" dirty="0" smtClean="0"/>
              <a:t>Cloud Top Temperature   </a:t>
            </a:r>
            <a:r>
              <a:rPr lang="en-US" dirty="0" smtClean="0">
                <a:solidFill>
                  <a:srgbClr val="7030A0"/>
                </a:solidFill>
              </a:rPr>
              <a:t>Nighttime 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5486400"/>
            <a:ext cx="792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B050"/>
                </a:solidFill>
              </a:rPr>
              <a:t>This slide shows the fix with no orbital gapping &amp; a single data discontinuity at 0</a:t>
            </a:r>
            <a:r>
              <a:rPr lang="en-US" dirty="0" smtClean="0">
                <a:solidFill>
                  <a:srgbClr val="00B050"/>
                </a:solidFill>
                <a:sym typeface="Symbol"/>
              </a:rPr>
              <a:t>.</a:t>
            </a:r>
            <a:endParaRPr lang="en-US" dirty="0" smtClean="0">
              <a:solidFill>
                <a:srgbClr val="00B050"/>
              </a:solidFill>
            </a:endParaRPr>
          </a:p>
          <a:p>
            <a:pPr algn="ctr"/>
            <a:r>
              <a:rPr lang="en-US" sz="1200" dirty="0" smtClean="0">
                <a:solidFill>
                  <a:srgbClr val="7030A0"/>
                </a:solidFill>
              </a:rPr>
              <a:t>For nighttime, in C6, the “seam” in the data is at 0</a:t>
            </a:r>
            <a:r>
              <a:rPr lang="en-US" sz="1200" dirty="0" smtClean="0">
                <a:solidFill>
                  <a:srgbClr val="7030A0"/>
                </a:solidFill>
                <a:sym typeface="Symbol"/>
              </a:rPr>
              <a:t> longitude (Greenwich Meridian) along the center line of the image.</a:t>
            </a:r>
          </a:p>
          <a:p>
            <a:pPr algn="ctr"/>
            <a:r>
              <a:rPr lang="en-US" sz="1200" dirty="0">
                <a:solidFill>
                  <a:srgbClr val="7030A0"/>
                </a:solidFill>
                <a:sym typeface="Symbol"/>
              </a:rPr>
              <a:t>Orbital gapping and doubling is removed</a:t>
            </a:r>
            <a:r>
              <a:rPr lang="en-US" sz="1200" dirty="0" smtClean="0">
                <a:solidFill>
                  <a:srgbClr val="7030A0"/>
                </a:solidFill>
                <a:sym typeface="Symbol"/>
              </a:rPr>
              <a:t>.</a:t>
            </a:r>
          </a:p>
          <a:p>
            <a:pPr algn="ctr"/>
            <a:r>
              <a:rPr lang="en-US" sz="1200" dirty="0" smtClean="0">
                <a:solidFill>
                  <a:srgbClr val="7030A0"/>
                </a:solidFill>
                <a:sym typeface="Symbol"/>
              </a:rPr>
              <a:t>(Note that the data discontinuity seam is formed by data taken 24 hours apart on either side of the Greenwich Meridian)</a:t>
            </a:r>
            <a:endParaRPr lang="en-US" sz="1200" dirty="0">
              <a:solidFill>
                <a:srgbClr val="7030A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0" y="1952625"/>
            <a:ext cx="5905500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78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67200" y="3048000"/>
            <a:ext cx="7377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End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6156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381000"/>
            <a:ext cx="74675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Summary of Statistical SDS’s in the L3 Daily Product (08_D3) </a:t>
            </a:r>
            <a:endParaRPr lang="en-US" sz="2200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762000"/>
            <a:ext cx="769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http://modis-atmos.gsfc.nasa.gov/products_C006update.html</a:t>
            </a:r>
          </a:p>
          <a:p>
            <a:pPr algn="ctr"/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http://modis-atmos.gsfc.nasa.gov/MOD08_D3/format.html</a:t>
            </a:r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440378"/>
            <a:ext cx="5100637" cy="518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18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206"/>
            <a:ext cx="9144000" cy="615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83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381000"/>
            <a:ext cx="861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Old C5 Solar Zenith Angle  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using Day Flags in the L2 Granules with “Any </a:t>
            </a:r>
            <a:r>
              <a:rPr lang="en-US" sz="2000" dirty="0">
                <a:solidFill>
                  <a:srgbClr val="FF0000"/>
                </a:solidFill>
              </a:rPr>
              <a:t>Sunlit View”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6870"/>
            <a:ext cx="9144000" cy="40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4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6870"/>
            <a:ext cx="9144000" cy="40842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381000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New C6 Solar Zenith Angle </a:t>
            </a:r>
          </a:p>
          <a:p>
            <a:pPr algn="ctr"/>
            <a:r>
              <a:rPr lang="en-US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using CTP definition of “Daytime” (</a:t>
            </a:r>
            <a:r>
              <a:rPr lang="en-US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Solar Zenith Angle </a:t>
            </a:r>
            <a:r>
              <a:rPr lang="en-US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≤</a:t>
            </a:r>
            <a:r>
              <a:rPr lang="en-US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85</a:t>
            </a:r>
            <a:r>
              <a:rPr lang="en-US" sz="2000" dirty="0" smtClean="0">
                <a:solidFill>
                  <a:schemeClr val="bg2">
                    <a:lumMod val="60000"/>
                    <a:lumOff val="40000"/>
                  </a:schemeClr>
                </a:solidFill>
                <a:sym typeface="Symbol"/>
              </a:rPr>
              <a:t></a:t>
            </a:r>
            <a:r>
              <a:rPr lang="en-US" sz="2000" dirty="0" smtClean="0">
                <a:solidFill>
                  <a:schemeClr val="bg2">
                    <a:lumMod val="60000"/>
                    <a:lumOff val="40000"/>
                  </a:schemeClr>
                </a:solidFill>
                <a:sym typeface="Symbol"/>
              </a:rPr>
              <a:t>)</a:t>
            </a:r>
            <a:r>
              <a:rPr lang="en-US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endParaRPr lang="en-US" sz="20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86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206"/>
            <a:ext cx="9144000" cy="615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2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81000"/>
            <a:ext cx="822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Old C5 Aerosol Optical Depth Land and Ocean 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6870"/>
            <a:ext cx="9144000" cy="40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6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302" y="2514600"/>
            <a:ext cx="3380498" cy="42647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10325" y="304800"/>
            <a:ext cx="6294031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Outline of Today’s Talk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00B050"/>
                </a:solidFill>
              </a:rPr>
              <a:t>Part 1:  MODIS Atmosphere L3 Product Review (Paul Hubanks)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Part 2:  MODIS Atmosphere Website Review (Paul Hubanks)</a:t>
            </a:r>
          </a:p>
          <a:p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Part 3:  Definition of “Day” change in Collection 6 (Bill Ridgway)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Part 4:  Q &amp; A (Paul Hubanks, Bill Ridgway, &amp; Steve Platnick) </a:t>
            </a:r>
          </a:p>
          <a:p>
            <a:endParaRPr lang="en-US" dirty="0"/>
          </a:p>
          <a:p>
            <a:pPr algn="r"/>
            <a:r>
              <a:rPr lang="en-US" sz="1600" dirty="0" smtClean="0"/>
              <a:t>Will try to answer everything today, </a:t>
            </a:r>
          </a:p>
          <a:p>
            <a:pPr algn="r"/>
            <a:r>
              <a:rPr lang="en-US" sz="1600" dirty="0" smtClean="0"/>
              <a:t>but you can always email me with questions at </a:t>
            </a:r>
          </a:p>
          <a:p>
            <a:pPr algn="r"/>
            <a:r>
              <a:rPr lang="en-US" sz="1600" dirty="0" smtClean="0">
                <a:solidFill>
                  <a:schemeClr val="accent6"/>
                </a:solidFill>
              </a:rPr>
              <a:t>Paul.A.Hubanks</a:t>
            </a:r>
            <a:r>
              <a:rPr lang="en-US" sz="1600" dirty="0">
                <a:solidFill>
                  <a:schemeClr val="accent6"/>
                </a:solidFill>
              </a:rPr>
              <a:t>@</a:t>
            </a:r>
            <a:r>
              <a:rPr lang="en-US" sz="1600" dirty="0" smtClean="0">
                <a:solidFill>
                  <a:schemeClr val="accent6"/>
                </a:solidFill>
              </a:rPr>
              <a:t>nasa.gov</a:t>
            </a:r>
          </a:p>
          <a:p>
            <a:pPr algn="ctr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9460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81000"/>
            <a:ext cx="815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New C6 Aerosol Optical Depth Land and Ocean  </a:t>
            </a:r>
            <a:endParaRPr lang="en-US" sz="20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6870"/>
            <a:ext cx="9144000" cy="40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39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81000"/>
            <a:ext cx="822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Old C5 Aerosol Optical Depth Land 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6870"/>
            <a:ext cx="9144000" cy="40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36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81000"/>
            <a:ext cx="815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New C6 Aerosol Optical Depth Land  </a:t>
            </a:r>
            <a:endParaRPr lang="en-US" sz="20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6870"/>
            <a:ext cx="9144000" cy="40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7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102513"/>
            <a:ext cx="8001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Summary of Statistical SDS’s in the L3 Daily Product (08_D3) 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69"/>
            <a:ext cx="9144000" cy="668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79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81000"/>
            <a:ext cx="822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Old C5 Aerosol Optical Depth Average Ocean 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6870"/>
            <a:ext cx="9144000" cy="40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43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81000"/>
            <a:ext cx="815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New C6 Aerosol Optical Depth Average Ocean  </a:t>
            </a:r>
            <a:endParaRPr lang="en-US" sz="20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6870"/>
            <a:ext cx="9144000" cy="40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74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69"/>
            <a:ext cx="9144000" cy="668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23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81000"/>
            <a:ext cx="822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Old C5 Deep Blue Aerosol Optical Depth Land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6870"/>
            <a:ext cx="9144000" cy="40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41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81000"/>
            <a:ext cx="815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New C6 Deep Blue Aerosol Optical Depth Land  </a:t>
            </a:r>
            <a:endParaRPr lang="en-US" sz="20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6870"/>
            <a:ext cx="9144000" cy="40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65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2743200"/>
            <a:ext cx="8153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Now let’s take a look at the </a:t>
            </a:r>
          </a:p>
          <a:p>
            <a:pPr algn="ctr"/>
            <a:r>
              <a:rPr lang="en-US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New C6 “Combined” Deep Blue + Dark Target </a:t>
            </a:r>
          </a:p>
          <a:p>
            <a:pPr algn="ctr"/>
            <a:r>
              <a:rPr lang="en-US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Aerosol Optical Depth (AOD)</a:t>
            </a:r>
          </a:p>
          <a:p>
            <a:pPr algn="ctr"/>
            <a:r>
              <a:rPr lang="en-US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a</a:t>
            </a:r>
            <a:r>
              <a:rPr lang="en-US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t 0.550 microns  </a:t>
            </a:r>
            <a:endParaRPr lang="en-US" sz="20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8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24641" y="295394"/>
            <a:ext cx="7144263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Thank </a:t>
            </a:r>
            <a:r>
              <a:rPr lang="en-US" sz="2800" dirty="0" err="1" smtClean="0"/>
              <a:t>You’s</a:t>
            </a:r>
            <a:r>
              <a:rPr lang="en-US" sz="2800" dirty="0" smtClean="0"/>
              <a:t> and Acknowledgments</a:t>
            </a:r>
          </a:p>
          <a:p>
            <a:endParaRPr lang="en-US" dirty="0"/>
          </a:p>
          <a:p>
            <a:pPr algn="ctr"/>
            <a:r>
              <a:rPr lang="en-US" dirty="0" smtClean="0">
                <a:solidFill>
                  <a:srgbClr val="33CC33"/>
                </a:solidFill>
              </a:rPr>
              <a:t>It’s a TEAM effort! </a:t>
            </a:r>
          </a:p>
          <a:p>
            <a:pPr algn="ctr"/>
            <a:endParaRPr lang="en-US" sz="1200" dirty="0" smtClean="0"/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L3 Team:  </a:t>
            </a:r>
            <a:r>
              <a:rPr lang="en-US" dirty="0">
                <a:solidFill>
                  <a:srgbClr val="FF0000"/>
                </a:solidFill>
              </a:rPr>
              <a:t>Steve Platnick, Michael King, Paul Hubanks, Bill Ridgway, 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Gala Wind, Vani Starry Manoharan, (CRG Team), (L2 Teams)</a:t>
            </a:r>
          </a:p>
          <a:p>
            <a:pPr algn="ctr"/>
            <a:endParaRPr lang="en-US" sz="1200" dirty="0" smtClean="0"/>
          </a:p>
          <a:p>
            <a:pPr algn="ctr"/>
            <a:r>
              <a:rPr lang="en-US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Webinar Organization &amp; Support:  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Rich Kleidman</a:t>
            </a:r>
            <a:endParaRPr lang="en-US" sz="1200" dirty="0"/>
          </a:p>
          <a:p>
            <a:pPr algn="ctr"/>
            <a:r>
              <a:rPr lang="en-US" b="1" dirty="0" smtClean="0"/>
              <a:t>L2 Atmosphere Teams:  </a:t>
            </a:r>
            <a:r>
              <a:rPr lang="en-US" sz="1400" dirty="0" smtClean="0"/>
              <a:t>(without the L2 input, L3 would be nowhere)</a:t>
            </a:r>
          </a:p>
          <a:p>
            <a:pPr algn="ctr"/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Operational/Production Support: 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Gang Ye, Kurt Hoffman, T.K.Lim, others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Original Authors of L3 Production Software: 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Robert Pincus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&amp; Xu Liang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705225"/>
            <a:ext cx="4267200" cy="284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64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81000"/>
            <a:ext cx="815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New C6 Aerosol Optical Depth (AOD) Average </a:t>
            </a:r>
            <a:r>
              <a:rPr lang="en-US" sz="2000" dirty="0" smtClean="0">
                <a:solidFill>
                  <a:srgbClr val="33CC33"/>
                </a:solidFill>
              </a:rPr>
              <a:t>Ocean</a:t>
            </a:r>
            <a:r>
              <a:rPr lang="en-US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(0.550 microns)</a:t>
            </a:r>
            <a:endParaRPr lang="en-US" sz="20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6870"/>
            <a:ext cx="9144000" cy="40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21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81000"/>
            <a:ext cx="815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New C6 Aerosol Optical Depth (AOD) </a:t>
            </a:r>
            <a:r>
              <a:rPr lang="en-US" sz="2000" dirty="0" smtClean="0">
                <a:solidFill>
                  <a:srgbClr val="33CC33"/>
                </a:solidFill>
              </a:rPr>
              <a:t>Land</a:t>
            </a:r>
            <a:r>
              <a:rPr lang="en-US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(0.550 microns)  </a:t>
            </a:r>
            <a:endParaRPr lang="en-US" sz="20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6870"/>
            <a:ext cx="9144000" cy="40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93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81000"/>
            <a:ext cx="815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New C6 </a:t>
            </a:r>
            <a:r>
              <a:rPr lang="en-US" sz="2000" dirty="0" smtClean="0">
                <a:solidFill>
                  <a:srgbClr val="33CC33"/>
                </a:solidFill>
              </a:rPr>
              <a:t>Deep Blue </a:t>
            </a:r>
            <a:r>
              <a:rPr lang="en-US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Aerosol Optical Depth (AOD) </a:t>
            </a:r>
            <a:r>
              <a:rPr lang="en-US" sz="2000" dirty="0" smtClean="0">
                <a:solidFill>
                  <a:srgbClr val="33CC33"/>
                </a:solidFill>
              </a:rPr>
              <a:t>Land</a:t>
            </a:r>
            <a:r>
              <a:rPr lang="en-US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(0.550 microns)  </a:t>
            </a:r>
            <a:endParaRPr lang="en-US" sz="20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6870"/>
            <a:ext cx="9144000" cy="40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33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81000"/>
            <a:ext cx="815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New C6 </a:t>
            </a:r>
            <a:r>
              <a:rPr lang="en-US" sz="2000" dirty="0" smtClean="0">
                <a:solidFill>
                  <a:srgbClr val="33CC33"/>
                </a:solidFill>
              </a:rPr>
              <a:t>“Combined” </a:t>
            </a:r>
            <a:r>
              <a:rPr lang="en-US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Deep Blue + Dark Target AOD  </a:t>
            </a:r>
            <a:endParaRPr lang="en-US" sz="20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6870"/>
            <a:ext cx="9144000" cy="40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21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69"/>
            <a:ext cx="9144000" cy="668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53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81000"/>
            <a:ext cx="822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Old C5 Water Vapor (NIR) Clear (&amp; Sunglint)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6870"/>
            <a:ext cx="9144000" cy="40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99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81000"/>
            <a:ext cx="815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New C6 Water Vapor (NIR) Clear (&amp; Sunglint)  </a:t>
            </a:r>
            <a:endParaRPr lang="en-US" sz="20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6870"/>
            <a:ext cx="9144000" cy="40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65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69"/>
            <a:ext cx="9144000" cy="668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05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81000"/>
            <a:ext cx="822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Old C5 Cloud Top Temperature (Daytime)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6870"/>
            <a:ext cx="9144000" cy="40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36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81000"/>
            <a:ext cx="815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New C6 Cloud Top Temperature (Daytime)  </a:t>
            </a:r>
            <a:endParaRPr lang="en-US" sz="20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6870"/>
            <a:ext cx="9144000" cy="40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76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133600"/>
            <a:ext cx="8458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B050"/>
                </a:solidFill>
              </a:rPr>
              <a:t>Part 1:</a:t>
            </a:r>
          </a:p>
          <a:p>
            <a:pPr algn="ctr"/>
            <a:r>
              <a:rPr lang="en-US" sz="3600" dirty="0" smtClean="0">
                <a:solidFill>
                  <a:srgbClr val="00B050"/>
                </a:solidFill>
              </a:rPr>
              <a:t>MODIS-Atmosphere Level-3 Product Review</a:t>
            </a:r>
          </a:p>
          <a:p>
            <a:pPr algn="ctr"/>
            <a:r>
              <a:rPr lang="en-US" sz="3600" dirty="0" smtClean="0">
                <a:solidFill>
                  <a:srgbClr val="00B050"/>
                </a:solidFill>
              </a:rPr>
              <a:t>(MOD08) </a:t>
            </a:r>
          </a:p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0840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81000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New C6 Cloud Top Temperature </a:t>
            </a:r>
            <a:r>
              <a:rPr lang="en-US" sz="2000" dirty="0" smtClean="0">
                <a:solidFill>
                  <a:srgbClr val="33CC33"/>
                </a:solidFill>
              </a:rPr>
              <a:t>Nadir</a:t>
            </a:r>
            <a:r>
              <a:rPr lang="en-US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(Daytime)</a:t>
            </a:r>
          </a:p>
          <a:p>
            <a:pPr algn="ctr"/>
            <a:r>
              <a:rPr lang="en-US" sz="2000" dirty="0" smtClean="0">
                <a:solidFill>
                  <a:srgbClr val="33CC33"/>
                </a:solidFill>
              </a:rPr>
              <a:t>using “Nearer-Nadir” (Sensor Zenith Angle ≤ 32</a:t>
            </a:r>
            <a:r>
              <a:rPr lang="en-US" sz="2000" dirty="0" smtClean="0">
                <a:solidFill>
                  <a:srgbClr val="33CC33"/>
                </a:solidFill>
                <a:sym typeface="Symbol"/>
              </a:rPr>
              <a:t>) Pixels Only</a:t>
            </a:r>
            <a:r>
              <a:rPr lang="en-US" sz="2000" dirty="0" smtClean="0">
                <a:solidFill>
                  <a:srgbClr val="33CC33"/>
                </a:solidFill>
              </a:rPr>
              <a:t>  </a:t>
            </a:r>
            <a:endParaRPr lang="en-US" sz="2000" dirty="0">
              <a:solidFill>
                <a:srgbClr val="33CC33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6870"/>
            <a:ext cx="9144000" cy="40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36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3895" y="2685871"/>
            <a:ext cx="513204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Question: 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DID </a:t>
            </a:r>
            <a:r>
              <a:rPr lang="en-US" dirty="0"/>
              <a:t>THE “NADIR VIEW” </a:t>
            </a:r>
            <a:r>
              <a:rPr lang="en-US" dirty="0" smtClean="0"/>
              <a:t>DAILY (D3) </a:t>
            </a:r>
          </a:p>
          <a:p>
            <a:pPr algn="ctr"/>
            <a:r>
              <a:rPr lang="en-US" dirty="0" smtClean="0"/>
              <a:t>MAKE </a:t>
            </a:r>
            <a:r>
              <a:rPr lang="en-US" dirty="0"/>
              <a:t>A DIFFERENCE IN THE </a:t>
            </a:r>
            <a:r>
              <a:rPr lang="en-US" dirty="0" smtClean="0"/>
              <a:t>MONTHLY (M3) MEAN</a:t>
            </a:r>
            <a:r>
              <a:rPr lang="en-US" dirty="0"/>
              <a:t>?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94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81000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Q: DID THE </a:t>
            </a:r>
            <a:r>
              <a:rPr lang="en-US" sz="2000" dirty="0" smtClean="0"/>
              <a:t>“NADIR VIEW” </a:t>
            </a:r>
            <a:r>
              <a:rPr lang="en-US" sz="2000" dirty="0"/>
              <a:t>MAKE A DIFFERENCE IN THE MONTHLY MEAN? </a:t>
            </a:r>
          </a:p>
          <a:p>
            <a:pPr algn="ctr"/>
            <a:r>
              <a:rPr lang="en-US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New C6 Cloud Top Temperature (Daytime) -- </a:t>
            </a:r>
            <a:r>
              <a:rPr lang="en-US" sz="2000" dirty="0" smtClean="0">
                <a:solidFill>
                  <a:srgbClr val="FFFF00"/>
                </a:solidFill>
              </a:rPr>
              <a:t>Monthly Mean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6870"/>
            <a:ext cx="9144000" cy="40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28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81000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A: YES, </a:t>
            </a:r>
            <a:r>
              <a:rPr lang="en-US" sz="2000" dirty="0" smtClean="0"/>
              <a:t>MORE </a:t>
            </a:r>
            <a:r>
              <a:rPr lang="en-US" sz="2000" dirty="0"/>
              <a:t>VARIATION </a:t>
            </a:r>
            <a:r>
              <a:rPr lang="en-US" sz="2000" dirty="0" smtClean="0"/>
              <a:t>IN CTT’s AT NEARER NADIR VIEWS</a:t>
            </a:r>
            <a:endParaRPr lang="en-US" sz="2000" dirty="0"/>
          </a:p>
          <a:p>
            <a:pPr algn="ctr"/>
            <a:r>
              <a:rPr lang="en-US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New C6 Cloud Top Temperature </a:t>
            </a:r>
            <a:r>
              <a:rPr lang="en-US" sz="2000" dirty="0" smtClean="0">
                <a:solidFill>
                  <a:srgbClr val="33CC33"/>
                </a:solidFill>
              </a:rPr>
              <a:t>Nadir</a:t>
            </a:r>
            <a:r>
              <a:rPr lang="en-US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(Daytime) -- </a:t>
            </a:r>
            <a:r>
              <a:rPr lang="en-US" sz="2000" dirty="0" smtClean="0">
                <a:solidFill>
                  <a:srgbClr val="FFFF00"/>
                </a:solidFill>
              </a:rPr>
              <a:t>Monthly Mean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6870"/>
            <a:ext cx="9144000" cy="40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29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69"/>
            <a:ext cx="9144000" cy="668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49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81000"/>
            <a:ext cx="815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New C6 Sunglint Fraction </a:t>
            </a:r>
            <a:r>
              <a:rPr lang="en-US" sz="2000" dirty="0" smtClean="0">
                <a:solidFill>
                  <a:srgbClr val="FFFF00"/>
                </a:solidFill>
              </a:rPr>
              <a:t>(Daytime)  </a:t>
            </a:r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6870"/>
            <a:ext cx="9144000" cy="40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47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81000"/>
            <a:ext cx="8153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New C6 Snow Fraction </a:t>
            </a:r>
            <a:r>
              <a:rPr lang="en-US" sz="2000" dirty="0" smtClean="0">
                <a:solidFill>
                  <a:srgbClr val="FFFF00"/>
                </a:solidFill>
              </a:rPr>
              <a:t>(Daytime) </a:t>
            </a: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Using Spectral Tests under (CTP Retrieved) Thin Clouds only 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sz="1200" b="1" dirty="0" smtClean="0">
                <a:solidFill>
                  <a:srgbClr val="C00000"/>
                </a:solidFill>
              </a:rPr>
              <a:t>(Antarctica hardwired to 100%) </a:t>
            </a:r>
            <a:endParaRPr lang="en-US" sz="1200" b="1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6870"/>
            <a:ext cx="9144000" cy="40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05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81000"/>
            <a:ext cx="8153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New C6 Snow Fraction </a:t>
            </a:r>
            <a:r>
              <a:rPr lang="en-US" sz="2000" dirty="0" smtClean="0">
                <a:solidFill>
                  <a:srgbClr val="7030A0"/>
                </a:solidFill>
              </a:rPr>
              <a:t>(Nighttime) </a:t>
            </a: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Using Ancillary Snow Mask Data under (CTP Retrieved) Clouds Only (All Clouds)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6870"/>
            <a:ext cx="9144000" cy="40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73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69"/>
            <a:ext cx="9144000" cy="668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82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81000"/>
            <a:ext cx="815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Old C5 Cloud Optical Thickness  (Liquid Water Clouds) 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6870"/>
            <a:ext cx="9144000" cy="40842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6870"/>
            <a:ext cx="9144000" cy="40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04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Level-3 (L3)?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447800"/>
            <a:ext cx="60198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 smtClean="0"/>
              <a:t>First, let’s review Level-1B and Level-2.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 smtClean="0">
                <a:solidFill>
                  <a:srgbClr val="FFFF00"/>
                </a:solidFill>
              </a:rPr>
              <a:t>Level-1B (L1B) </a:t>
            </a:r>
            <a:r>
              <a:rPr lang="en-US" sz="1800" dirty="0" smtClean="0">
                <a:solidFill>
                  <a:schemeClr val="tx1">
                    <a:lumMod val="50000"/>
                  </a:schemeClr>
                </a:solidFill>
              </a:rPr>
              <a:t>denotes calibrated, geolocated instrument data processed to sensor units stored at a granule-level scale.  Each L1B granule (36 spectral bands) is stored in a separate HDF file each covering a 5 minute time interval. 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>
                <a:solidFill>
                  <a:srgbClr val="FFFF00"/>
                </a:solidFill>
              </a:rPr>
              <a:t>Level-2 (L2)</a:t>
            </a:r>
            <a:r>
              <a:rPr lang="en-US" sz="1800" dirty="0" smtClean="0">
                <a:solidFill>
                  <a:schemeClr val="tx1">
                    <a:lumMod val="50000"/>
                  </a:schemeClr>
                </a:solidFill>
              </a:rPr>
              <a:t> denotes “science products” that are derived from the L1B data and other ancillary data on a granule-level scale.  Each L2 granule (with multiple science parameters) is stored in a separate HDF file each covering a 5 minute time interval. 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 smtClean="0">
                <a:solidFill>
                  <a:srgbClr val="FFFF00"/>
                </a:solidFill>
              </a:rPr>
              <a:t>Level-3 (L3) </a:t>
            </a:r>
            <a:r>
              <a:rPr lang="en-US" sz="1800" dirty="0" smtClean="0"/>
              <a:t>denotes “science products” that are derived from L2 granule-level science products and then mapped to uniform space/time grid scales.  (For MODIS Atmosphere, that’s global maps at daily or multiday time scales)</a:t>
            </a:r>
            <a:r>
              <a:rPr lang="en-US" sz="1800" dirty="0"/>
              <a:t>.</a:t>
            </a:r>
            <a:endParaRPr lang="en-US" sz="18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1524000"/>
            <a:ext cx="1638300" cy="1638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3352800"/>
            <a:ext cx="1485900" cy="1485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313" y="5105400"/>
            <a:ext cx="2475287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66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81000"/>
            <a:ext cx="815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New C6 Cloud Optical Thickness  (Liquid Water Clouds) </a:t>
            </a:r>
            <a:endParaRPr lang="en-US" sz="20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6870"/>
            <a:ext cx="9144000" cy="40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83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81000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New C6 Cloud Optical Thickness </a:t>
            </a:r>
            <a:r>
              <a:rPr lang="en-US" sz="2000" dirty="0" smtClean="0">
                <a:solidFill>
                  <a:srgbClr val="33CC33"/>
                </a:solidFill>
              </a:rPr>
              <a:t>PCL</a:t>
            </a:r>
            <a:r>
              <a:rPr lang="en-US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(Liquid Water Clouds)</a:t>
            </a:r>
          </a:p>
          <a:p>
            <a:pPr algn="ctr"/>
            <a:r>
              <a:rPr lang="en-US" sz="2000" dirty="0" smtClean="0">
                <a:solidFill>
                  <a:srgbClr val="33CC33"/>
                </a:solidFill>
              </a:rPr>
              <a:t>PCL = Partly Cloudy Retrievals Only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6870"/>
            <a:ext cx="9144000" cy="40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67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69"/>
            <a:ext cx="9144000" cy="668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11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81000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New C6 Cloud Optical Thickness  (Liquid Water Clouds)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</a:rPr>
              <a:t>Primary 2.1 micron Retrieval </a:t>
            </a:r>
            <a:r>
              <a:rPr lang="en-US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endParaRPr lang="en-US" sz="20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6870"/>
            <a:ext cx="9144000" cy="40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71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81000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New C6 Cloud Optical Thickness  (Liquid Water Clouds)</a:t>
            </a:r>
          </a:p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 3.7 micron Retrieval </a:t>
            </a:r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6870"/>
            <a:ext cx="9144000" cy="40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6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81000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New C6 Cloud Optical Thickness  (Liquid Water Clouds)</a:t>
            </a:r>
          </a:p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 1.6 micron Retrieval </a:t>
            </a:r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6870"/>
            <a:ext cx="9144000" cy="40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44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81000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New C6 Cloud Optical Thickness  (Liquid Water Clouds)</a:t>
            </a:r>
          </a:p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 1.6 / 2.1 micron Retrieval </a:t>
            </a:r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6870"/>
            <a:ext cx="9144000" cy="40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13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69"/>
            <a:ext cx="9144000" cy="668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81000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Old C5 Atmospheric Water Vapor “Low”</a:t>
            </a:r>
          </a:p>
          <a:p>
            <a:pPr algn="ctr"/>
            <a:r>
              <a:rPr lang="en-US" sz="2000" dirty="0">
                <a:solidFill>
                  <a:srgbClr val="33CC33"/>
                </a:solidFill>
              </a:rPr>
              <a:t>(</a:t>
            </a:r>
            <a:r>
              <a:rPr lang="en-US" sz="2000" dirty="0" smtClean="0">
                <a:solidFill>
                  <a:srgbClr val="33CC33"/>
                </a:solidFill>
              </a:rPr>
              <a:t>In C5 ”Low” was Surface to 920 </a:t>
            </a:r>
            <a:r>
              <a:rPr lang="en-US" sz="2000" dirty="0" err="1" smtClean="0">
                <a:solidFill>
                  <a:srgbClr val="33CC33"/>
                </a:solidFill>
              </a:rPr>
              <a:t>mb</a:t>
            </a:r>
            <a:r>
              <a:rPr lang="en-US" sz="2000" dirty="0" smtClean="0">
                <a:solidFill>
                  <a:srgbClr val="33CC33"/>
                </a:solidFill>
              </a:rPr>
              <a:t>)</a:t>
            </a:r>
            <a:endParaRPr lang="en-US" sz="2000" dirty="0">
              <a:solidFill>
                <a:srgbClr val="33CC33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6870"/>
            <a:ext cx="9144000" cy="40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33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81000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New C6 Atmospheric Water Vapor “Low”</a:t>
            </a:r>
          </a:p>
          <a:p>
            <a:pPr algn="ctr"/>
            <a:r>
              <a:rPr lang="en-US" sz="2000" dirty="0">
                <a:solidFill>
                  <a:srgbClr val="33CC33"/>
                </a:solidFill>
              </a:rPr>
              <a:t>(In </a:t>
            </a:r>
            <a:r>
              <a:rPr lang="en-US" sz="2000" dirty="0" smtClean="0">
                <a:solidFill>
                  <a:srgbClr val="33CC33"/>
                </a:solidFill>
              </a:rPr>
              <a:t>C6 </a:t>
            </a:r>
            <a:r>
              <a:rPr lang="en-US" sz="2000" dirty="0">
                <a:solidFill>
                  <a:srgbClr val="33CC33"/>
                </a:solidFill>
              </a:rPr>
              <a:t>”Low” i</a:t>
            </a:r>
            <a:r>
              <a:rPr lang="en-US" sz="2000" dirty="0" smtClean="0">
                <a:solidFill>
                  <a:srgbClr val="33CC33"/>
                </a:solidFill>
              </a:rPr>
              <a:t>s </a:t>
            </a:r>
            <a:r>
              <a:rPr lang="en-US" sz="2000" dirty="0">
                <a:solidFill>
                  <a:srgbClr val="33CC33"/>
                </a:solidFill>
              </a:rPr>
              <a:t>Surface to </a:t>
            </a:r>
            <a:r>
              <a:rPr lang="en-US" sz="2000" dirty="0" smtClean="0">
                <a:solidFill>
                  <a:srgbClr val="33CC33"/>
                </a:solidFill>
              </a:rPr>
              <a:t>680 </a:t>
            </a:r>
            <a:r>
              <a:rPr lang="en-US" sz="2000" dirty="0" err="1">
                <a:solidFill>
                  <a:srgbClr val="33CC33"/>
                </a:solidFill>
              </a:rPr>
              <a:t>mb</a:t>
            </a:r>
            <a:r>
              <a:rPr lang="en-US" sz="2000" dirty="0" smtClean="0">
                <a:solidFill>
                  <a:srgbClr val="33CC33"/>
                </a:solidFill>
              </a:rPr>
              <a:t>) 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6870"/>
            <a:ext cx="9144000" cy="40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74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What are M-A Level-3 (L3) Characteristics?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382000" cy="2590800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1800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Global Gridded Products at daily or multiday temporal scales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For MODIS-Atmosphere L3: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 </a:t>
            </a:r>
            <a:r>
              <a:rPr lang="en-US" sz="1800" dirty="0" smtClean="0">
                <a:solidFill>
                  <a:srgbClr val="FF0000"/>
                </a:solidFill>
              </a:rPr>
              <a:t>Q1: What grid projection is used?  </a:t>
            </a:r>
            <a:r>
              <a:rPr lang="en-US" sz="1800" dirty="0" smtClean="0">
                <a:solidFill>
                  <a:srgbClr val="00B050"/>
                </a:solidFill>
              </a:rPr>
              <a:t>L3 data uses “Equal Angle” projection  </a:t>
            </a:r>
            <a:r>
              <a:rPr lang="en-US" sz="1200" dirty="0" smtClean="0">
                <a:solidFill>
                  <a:srgbClr val="00B050"/>
                </a:solidFill>
              </a:rPr>
              <a:t>(Poles are distorted) </a:t>
            </a:r>
            <a:r>
              <a:rPr lang="en-US" sz="1200" dirty="0" smtClean="0">
                <a:solidFill>
                  <a:srgbClr val="FFFF00"/>
                </a:solidFill>
              </a:rPr>
              <a:t>*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 </a:t>
            </a:r>
            <a:r>
              <a:rPr lang="en-US" sz="1800" dirty="0" smtClean="0">
                <a:solidFill>
                  <a:srgbClr val="FF0000"/>
                </a:solidFill>
              </a:rPr>
              <a:t>Q2: How big are the L3 grid cells?  </a:t>
            </a:r>
            <a:r>
              <a:rPr lang="en-US" sz="1800" dirty="0" smtClean="0">
                <a:solidFill>
                  <a:srgbClr val="00B050"/>
                </a:solidFill>
              </a:rPr>
              <a:t>Each L3 grid cell is 1x1</a:t>
            </a:r>
            <a:r>
              <a:rPr lang="en-US" sz="1800" dirty="0" smtClean="0">
                <a:solidFill>
                  <a:srgbClr val="00B050"/>
                </a:solidFill>
                <a:sym typeface="Symbol"/>
              </a:rPr>
              <a:t>  </a:t>
            </a:r>
            <a:r>
              <a:rPr lang="en-US" sz="1200" dirty="0" smtClean="0">
                <a:solidFill>
                  <a:srgbClr val="00B050"/>
                </a:solidFill>
                <a:sym typeface="Symbol"/>
              </a:rPr>
              <a:t>( ~ 12,000 km</a:t>
            </a:r>
            <a:r>
              <a:rPr lang="en-US" sz="1200" baseline="30000" dirty="0" smtClean="0">
                <a:solidFill>
                  <a:srgbClr val="00B050"/>
                </a:solidFill>
                <a:sym typeface="Symbol"/>
              </a:rPr>
              <a:t>2</a:t>
            </a:r>
            <a:r>
              <a:rPr lang="en-US" sz="1200" dirty="0">
                <a:solidFill>
                  <a:srgbClr val="00B050"/>
                </a:solidFill>
                <a:sym typeface="Symbol"/>
              </a:rPr>
              <a:t> </a:t>
            </a:r>
            <a:r>
              <a:rPr lang="en-US" sz="1200" dirty="0" smtClean="0">
                <a:solidFill>
                  <a:srgbClr val="00B050"/>
                </a:solidFill>
                <a:sym typeface="Symbol"/>
              </a:rPr>
              <a:t>at Equator   </a:t>
            </a:r>
            <a:r>
              <a:rPr lang="en-US" sz="1200" dirty="0">
                <a:solidFill>
                  <a:srgbClr val="00B050"/>
                </a:solidFill>
                <a:sym typeface="Symbol"/>
              </a:rPr>
              <a:t> </a:t>
            </a:r>
            <a:r>
              <a:rPr lang="en-US" sz="1200" dirty="0" smtClean="0">
                <a:solidFill>
                  <a:srgbClr val="00B050"/>
                </a:solidFill>
                <a:sym typeface="Symbol"/>
              </a:rPr>
              <a:t> &lt; 100 km</a:t>
            </a:r>
            <a:r>
              <a:rPr lang="en-US" sz="1200" baseline="30000" dirty="0" smtClean="0">
                <a:solidFill>
                  <a:srgbClr val="00B050"/>
                </a:solidFill>
                <a:sym typeface="Symbol"/>
              </a:rPr>
              <a:t>2 </a:t>
            </a:r>
            <a:r>
              <a:rPr lang="en-US" sz="1200" dirty="0" smtClean="0">
                <a:solidFill>
                  <a:srgbClr val="00B050"/>
                </a:solidFill>
                <a:sym typeface="Symbol"/>
              </a:rPr>
              <a:t>at Poles )</a:t>
            </a:r>
            <a:endParaRPr lang="en-US" sz="1200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sz="1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 </a:t>
            </a:r>
            <a:r>
              <a:rPr lang="en-US" sz="1800" dirty="0" smtClean="0">
                <a:solidFill>
                  <a:srgbClr val="FF0000"/>
                </a:solidFill>
              </a:rPr>
              <a:t>Q3: How big are the L3 data maps?  </a:t>
            </a:r>
            <a:r>
              <a:rPr lang="en-US" sz="1800" dirty="0" smtClean="0">
                <a:solidFill>
                  <a:srgbClr val="00B050"/>
                </a:solidFill>
              </a:rPr>
              <a:t>Each L3 map is 360x180 pixels  </a:t>
            </a:r>
            <a:r>
              <a:rPr lang="en-US" sz="1200" dirty="0" smtClean="0">
                <a:solidFill>
                  <a:srgbClr val="00B050"/>
                </a:solidFill>
              </a:rPr>
              <a:t>(360 pixel width &amp; 180 pixel height)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rgbClr val="FF0000"/>
                </a:solidFill>
              </a:rPr>
              <a:t>  Q4: What temporal scales are offered?  </a:t>
            </a:r>
            <a:r>
              <a:rPr lang="en-US" sz="1800" dirty="0" smtClean="0">
                <a:solidFill>
                  <a:srgbClr val="00B050"/>
                </a:solidFill>
              </a:rPr>
              <a:t>Daily (D3), 8-Day (E3), </a:t>
            </a:r>
            <a:r>
              <a:rPr lang="en-US" sz="1800" dirty="0">
                <a:solidFill>
                  <a:srgbClr val="00B050"/>
                </a:solidFill>
              </a:rPr>
              <a:t>&amp;</a:t>
            </a:r>
            <a:r>
              <a:rPr lang="en-US" sz="1800" dirty="0" smtClean="0">
                <a:solidFill>
                  <a:srgbClr val="00B050"/>
                </a:solidFill>
              </a:rPr>
              <a:t> Monthly (M3)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rgbClr val="FF0000"/>
                </a:solidFill>
              </a:rPr>
              <a:t>                          </a:t>
            </a:r>
            <a:r>
              <a:rPr lang="en-US" sz="1800" dirty="0" smtClean="0">
                <a:solidFill>
                  <a:srgbClr val="FFFF00"/>
                </a:solidFill>
              </a:rPr>
              <a:t>*</a:t>
            </a:r>
            <a:r>
              <a:rPr lang="en-US" sz="1200" dirty="0" smtClean="0">
                <a:solidFill>
                  <a:srgbClr val="FFFF00"/>
                </a:solidFill>
              </a:rPr>
              <a:t> Note that Hammer-Aitoff elliptical projection images are available on the website for Monthly (M3)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810000"/>
            <a:ext cx="4800600" cy="25623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743423"/>
            <a:ext cx="5105400" cy="29621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743423"/>
            <a:ext cx="5105398" cy="296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62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1874" y="1588056"/>
            <a:ext cx="6305379" cy="2831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More about Level-3</a:t>
            </a:r>
          </a:p>
          <a:p>
            <a:pPr algn="ctr"/>
            <a:endParaRPr lang="en-US" sz="2400" dirty="0" smtClean="0"/>
          </a:p>
          <a:p>
            <a:pPr algn="ctr"/>
            <a:r>
              <a:rPr lang="en-US" dirty="0" smtClean="0">
                <a:solidFill>
                  <a:srgbClr val="33CC33"/>
                </a:solidFill>
              </a:rPr>
              <a:t>Want to emphasize the </a:t>
            </a:r>
          </a:p>
          <a:p>
            <a:pPr algn="ctr"/>
            <a:endParaRPr lang="en-US" dirty="0" smtClean="0">
              <a:solidFill>
                <a:srgbClr val="33CC33"/>
              </a:solidFill>
            </a:endParaRPr>
          </a:p>
          <a:p>
            <a:pPr algn="ctr"/>
            <a:r>
              <a:rPr lang="en-US" dirty="0" smtClean="0">
                <a:solidFill>
                  <a:srgbClr val="33CC33"/>
                </a:solidFill>
              </a:rPr>
              <a:t>Importance of the local attributes attached to each SDS </a:t>
            </a:r>
          </a:p>
          <a:p>
            <a:pPr algn="ctr"/>
            <a:endParaRPr lang="en-US" dirty="0">
              <a:solidFill>
                <a:srgbClr val="33CC33"/>
              </a:solidFill>
            </a:endParaRPr>
          </a:p>
          <a:p>
            <a:pPr algn="ctr"/>
            <a:r>
              <a:rPr lang="en-US" dirty="0">
                <a:solidFill>
                  <a:srgbClr val="33CC33"/>
                </a:solidFill>
              </a:rPr>
              <a:t>w</a:t>
            </a:r>
            <a:r>
              <a:rPr lang="en-US" dirty="0" smtClean="0">
                <a:solidFill>
                  <a:srgbClr val="33CC33"/>
                </a:solidFill>
              </a:rPr>
              <a:t>hich can be found in the CDL File Spec and/or the HDF File itself</a:t>
            </a:r>
          </a:p>
          <a:p>
            <a:pPr algn="ctr"/>
            <a:endParaRPr lang="en-US" dirty="0">
              <a:solidFill>
                <a:srgbClr val="33CC33"/>
              </a:solidFill>
            </a:endParaRPr>
          </a:p>
          <a:p>
            <a:pPr algn="ctr"/>
            <a:r>
              <a:rPr lang="en-US" dirty="0" smtClean="0">
                <a:solidFill>
                  <a:srgbClr val="00B0F0"/>
                </a:solidFill>
              </a:rPr>
              <a:t>(HDF Files are </a:t>
            </a:r>
            <a:r>
              <a:rPr lang="en-US" dirty="0">
                <a:solidFill>
                  <a:srgbClr val="00B0F0"/>
                </a:solidFill>
              </a:rPr>
              <a:t>s</a:t>
            </a:r>
            <a:r>
              <a:rPr lang="en-US" dirty="0" smtClean="0">
                <a:solidFill>
                  <a:srgbClr val="00B0F0"/>
                </a:solidFill>
              </a:rPr>
              <a:t>elf describing!)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2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381000"/>
            <a:ext cx="8763000" cy="5943600"/>
          </a:xfrm>
        </p:spPr>
        <p:txBody>
          <a:bodyPr>
            <a:noAutofit/>
          </a:bodyPr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2000" b="1" dirty="0" smtClean="0"/>
              <a:t>The “Inner Workings” of Level-3</a:t>
            </a:r>
          </a:p>
          <a:p>
            <a:pPr marL="1360488" lvl="2" indent="-514350" eaLnBrk="1" hangingPunct="1">
              <a:buFont typeface="Wingdings" pitchFamily="2" charset="2"/>
              <a:buNone/>
              <a:defRPr/>
            </a:pPr>
            <a:endParaRPr lang="en-US" sz="1400" b="1" dirty="0" smtClean="0"/>
          </a:p>
          <a:p>
            <a:pPr marL="784225" lvl="1" indent="-342900" eaLnBrk="1" hangingPunct="1">
              <a:buAutoNum type="arabicPeriod"/>
              <a:defRPr/>
            </a:pPr>
            <a:r>
              <a:rPr lang="en-US" sz="1400" b="1" dirty="0" smtClean="0">
                <a:solidFill>
                  <a:srgbClr val="008000"/>
                </a:solidFill>
              </a:rPr>
              <a:t>Four L3 PGE’s are required:  Tile (interim 5</a:t>
            </a:r>
            <a:r>
              <a:rPr lang="en-US" sz="1400" b="1" dirty="0" smtClean="0">
                <a:solidFill>
                  <a:srgbClr val="008000"/>
                </a:solidFill>
                <a:sym typeface="Symbol"/>
              </a:rPr>
              <a:t></a:t>
            </a:r>
            <a:r>
              <a:rPr lang="en-US" sz="1400" b="1" dirty="0" smtClean="0">
                <a:solidFill>
                  <a:srgbClr val="008000"/>
                </a:solidFill>
              </a:rPr>
              <a:t> latitude strips), Daily, Eight Day, Monthly</a:t>
            </a:r>
          </a:p>
          <a:p>
            <a:pPr marL="784225" lvl="1" indent="-342900" eaLnBrk="1" hangingPunct="1">
              <a:buAutoNum type="arabicPeriod"/>
              <a:defRPr/>
            </a:pPr>
            <a:r>
              <a:rPr lang="en-US" sz="1400" b="1" dirty="0" smtClean="0">
                <a:solidFill>
                  <a:srgbClr val="008000"/>
                </a:solidFill>
              </a:rPr>
              <a:t>MODIS Atmosphere L3 software was designed using “generalized logic”</a:t>
            </a:r>
          </a:p>
          <a:p>
            <a:pPr marL="441325" lvl="1" indent="0" eaLnBrk="1" hangingPunct="1">
              <a:buNone/>
              <a:defRPr/>
            </a:pPr>
            <a:r>
              <a:rPr lang="en-US" sz="1400" b="1" dirty="0">
                <a:solidFill>
                  <a:srgbClr val="008000"/>
                </a:solidFill>
              </a:rPr>
              <a:t>	</a:t>
            </a:r>
            <a:r>
              <a:rPr lang="en-US" sz="1400" b="1" dirty="0" smtClean="0">
                <a:solidFill>
                  <a:srgbClr val="008000"/>
                </a:solidFill>
              </a:rPr>
              <a:t>- No special cases.  KIS “Keep it Simple” to reduce software maintenance and “spaghetti logic”</a:t>
            </a:r>
          </a:p>
          <a:p>
            <a:pPr marL="441325" lvl="1" indent="0" eaLnBrk="1" hangingPunct="1">
              <a:buNone/>
              <a:defRPr/>
            </a:pPr>
            <a:r>
              <a:rPr lang="en-US" sz="1400" b="1" dirty="0">
                <a:solidFill>
                  <a:srgbClr val="008000"/>
                </a:solidFill>
              </a:rPr>
              <a:t>	</a:t>
            </a:r>
            <a:r>
              <a:rPr lang="en-US" sz="1400" b="1" dirty="0" smtClean="0">
                <a:solidFill>
                  <a:srgbClr val="008000"/>
                </a:solidFill>
              </a:rPr>
              <a:t>- Statistics are computed the same way each time (a few “fixed case” choices sometimes offered)</a:t>
            </a:r>
            <a:endParaRPr lang="en-US" sz="1400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441325" lvl="1" indent="0" eaLnBrk="1" hangingPunct="1">
              <a:buNone/>
              <a:defRPr/>
            </a:pPr>
            <a:r>
              <a:rPr lang="en-US" sz="1400" b="1" dirty="0">
                <a:solidFill>
                  <a:srgbClr val="008000"/>
                </a:solidFill>
              </a:rPr>
              <a:t>3</a:t>
            </a:r>
            <a:r>
              <a:rPr lang="en-US" sz="1400" b="1" dirty="0" smtClean="0">
                <a:solidFill>
                  <a:srgbClr val="008000"/>
                </a:solidFill>
              </a:rPr>
              <a:t>. Logical Branching in L3 software is determined through “local attribute” settings</a:t>
            </a:r>
          </a:p>
          <a:p>
            <a:pPr marL="441325" lvl="1" indent="0" eaLnBrk="1" hangingPunct="1">
              <a:buNone/>
              <a:defRPr/>
            </a:pPr>
            <a:r>
              <a:rPr lang="en-US" sz="1400" b="1" dirty="0">
                <a:solidFill>
                  <a:srgbClr val="008000"/>
                </a:solidFill>
              </a:rPr>
              <a:t>	</a:t>
            </a:r>
            <a:r>
              <a:rPr lang="en-US" sz="1400" b="1" dirty="0" smtClean="0">
                <a:solidFill>
                  <a:srgbClr val="008000"/>
                </a:solidFill>
              </a:rPr>
              <a:t>- local attributes can be seen/read  in the Common Data Language (CDL) File Spec (see M-A website)</a:t>
            </a:r>
          </a:p>
          <a:p>
            <a:pPr marL="441325" lvl="1" indent="0" eaLnBrk="1" hangingPunct="1">
              <a:buNone/>
              <a:defRPr/>
            </a:pPr>
            <a:r>
              <a:rPr lang="en-US" sz="1400" b="1" dirty="0" smtClean="0">
                <a:solidFill>
                  <a:srgbClr val="008000"/>
                </a:solidFill>
              </a:rPr>
              <a:t>	- local attributes are also attached to each Scientific Data Set (SDS) in the HDF File itself (self described)</a:t>
            </a:r>
          </a:p>
          <a:p>
            <a:pPr marL="441325" lvl="1" indent="0" eaLnBrk="1" hangingPunct="1">
              <a:buNone/>
              <a:defRPr/>
            </a:pPr>
            <a:endParaRPr lang="en-US" sz="1400" b="1" dirty="0" smtClean="0">
              <a:solidFill>
                <a:srgbClr val="008000"/>
              </a:solidFill>
            </a:endParaRPr>
          </a:p>
          <a:p>
            <a:pPr marL="441325" lvl="1" indent="0" eaLnBrk="1" hangingPunct="1">
              <a:buNone/>
              <a:defRPr/>
            </a:pPr>
            <a:r>
              <a:rPr lang="en-US" sz="1400" b="1" dirty="0" smtClean="0">
                <a:solidFill>
                  <a:srgbClr val="008000"/>
                </a:solidFill>
              </a:rPr>
              <a:t>Pros:</a:t>
            </a:r>
          </a:p>
          <a:p>
            <a:pPr marL="441325" lvl="1" indent="0">
              <a:buNone/>
              <a:defRPr/>
            </a:pPr>
            <a:r>
              <a:rPr lang="en-US" sz="1400" b="1" dirty="0">
                <a:solidFill>
                  <a:srgbClr val="008000"/>
                </a:solidFill>
              </a:rPr>
              <a:t>Upside is the  L3 SDS’s  never get “out of sync” with the File Spec.    Which can happen in L2. </a:t>
            </a:r>
          </a:p>
          <a:p>
            <a:pPr marL="441325" lvl="1" indent="0">
              <a:buNone/>
              <a:defRPr/>
            </a:pPr>
            <a:r>
              <a:rPr lang="en-US" sz="1400" b="1" dirty="0" smtClean="0">
                <a:solidFill>
                  <a:srgbClr val="008000"/>
                </a:solidFill>
              </a:rPr>
              <a:t>File Specs (including </a:t>
            </a:r>
            <a:r>
              <a:rPr lang="en-US" sz="1400" b="1" dirty="0">
                <a:solidFill>
                  <a:srgbClr val="008000"/>
                </a:solidFill>
              </a:rPr>
              <a:t>Local attributes attached to each SDS) will tell 90% of the story on processing. </a:t>
            </a:r>
          </a:p>
          <a:p>
            <a:pPr marL="441325" lvl="1" indent="0">
              <a:buNone/>
              <a:defRPr/>
            </a:pPr>
            <a:r>
              <a:rPr lang="en-US" sz="1400" b="1" dirty="0" smtClean="0">
                <a:solidFill>
                  <a:srgbClr val="008000"/>
                </a:solidFill>
              </a:rPr>
              <a:t>(The </a:t>
            </a:r>
            <a:r>
              <a:rPr lang="en-US" sz="1400" b="1" dirty="0">
                <a:solidFill>
                  <a:srgbClr val="008000"/>
                </a:solidFill>
              </a:rPr>
              <a:t>other 10% can be gleaned from the L3 Algorithm Theoretical Basis Document (ATBD</a:t>
            </a:r>
            <a:r>
              <a:rPr lang="en-US" sz="1400" b="1" dirty="0" smtClean="0">
                <a:solidFill>
                  <a:srgbClr val="008000"/>
                </a:solidFill>
              </a:rPr>
              <a:t>).)</a:t>
            </a:r>
          </a:p>
          <a:p>
            <a:pPr marL="441325" lvl="1" indent="0">
              <a:buNone/>
              <a:defRPr/>
            </a:pPr>
            <a:r>
              <a:rPr lang="en-US" sz="1400" b="1" dirty="0" smtClean="0">
                <a:solidFill>
                  <a:srgbClr val="008000"/>
                </a:solidFill>
              </a:rPr>
              <a:t>The operational software, in this case, is easier to maintain, with fewer changes needed. </a:t>
            </a:r>
            <a:endParaRPr lang="en-US" sz="1400" b="1" dirty="0">
              <a:solidFill>
                <a:srgbClr val="008000"/>
              </a:solidFill>
            </a:endParaRPr>
          </a:p>
          <a:p>
            <a:pPr marL="441325" lvl="1" indent="0" eaLnBrk="1" hangingPunct="1">
              <a:buNone/>
              <a:defRPr/>
            </a:pPr>
            <a:endParaRPr lang="en-US" sz="1400" b="1" dirty="0" smtClean="0">
              <a:solidFill>
                <a:srgbClr val="008000"/>
              </a:solidFill>
            </a:endParaRPr>
          </a:p>
          <a:p>
            <a:pPr marL="441325" lvl="1" indent="0" eaLnBrk="1" hangingPunct="1">
              <a:buNone/>
              <a:defRPr/>
            </a:pPr>
            <a:r>
              <a:rPr lang="en-US" sz="1400" b="1" dirty="0" smtClean="0">
                <a:solidFill>
                  <a:srgbClr val="008000"/>
                </a:solidFill>
              </a:rPr>
              <a:t>Cons</a:t>
            </a:r>
            <a:r>
              <a:rPr lang="en-US" sz="1400" b="1" dirty="0">
                <a:solidFill>
                  <a:srgbClr val="008000"/>
                </a:solidFill>
              </a:rPr>
              <a:t>:</a:t>
            </a:r>
          </a:p>
          <a:p>
            <a:pPr marL="441325" lvl="1" indent="0">
              <a:buNone/>
              <a:defRPr/>
            </a:pPr>
            <a:r>
              <a:rPr lang="en-US" sz="1400" b="1" dirty="0" smtClean="0">
                <a:solidFill>
                  <a:srgbClr val="008000"/>
                </a:solidFill>
              </a:rPr>
              <a:t>- Downside is huge File Specs (and </a:t>
            </a:r>
            <a:r>
              <a:rPr lang="en-US" sz="1400" b="1" dirty="0">
                <a:solidFill>
                  <a:srgbClr val="008000"/>
                </a:solidFill>
              </a:rPr>
              <a:t>sometimes time </a:t>
            </a:r>
            <a:r>
              <a:rPr lang="en-US" sz="1400" b="1" dirty="0" smtClean="0">
                <a:solidFill>
                  <a:srgbClr val="008000"/>
                </a:solidFill>
              </a:rPr>
              <a:t>consuming effort needed for changes) </a:t>
            </a:r>
            <a:endParaRPr lang="en-US" sz="1400" b="1" dirty="0">
              <a:solidFill>
                <a:srgbClr val="008000"/>
              </a:solidFill>
            </a:endParaRPr>
          </a:p>
          <a:p>
            <a:pPr marL="441325" lvl="1" indent="0">
              <a:buNone/>
              <a:defRPr/>
            </a:pPr>
            <a:r>
              <a:rPr lang="en-US" sz="1400" b="1" dirty="0">
                <a:solidFill>
                  <a:srgbClr val="008000"/>
                </a:solidFill>
              </a:rPr>
              <a:t>- File Specs for each L3 PGE </a:t>
            </a:r>
            <a:r>
              <a:rPr lang="en-US" sz="1400" b="1" dirty="0" smtClean="0">
                <a:solidFill>
                  <a:srgbClr val="008000"/>
                </a:solidFill>
              </a:rPr>
              <a:t>are around 25,000  lines in length </a:t>
            </a:r>
            <a:r>
              <a:rPr lang="en-US" sz="1400" b="1" dirty="0">
                <a:solidFill>
                  <a:srgbClr val="008000"/>
                </a:solidFill>
              </a:rPr>
              <a:t>(close to </a:t>
            </a:r>
            <a:r>
              <a:rPr lang="en-US" sz="1400" b="1" dirty="0" smtClean="0">
                <a:solidFill>
                  <a:srgbClr val="008000"/>
                </a:solidFill>
              </a:rPr>
              <a:t>100,000 lines total)</a:t>
            </a:r>
            <a:endParaRPr lang="en-US" sz="1400" b="1" dirty="0">
              <a:solidFill>
                <a:srgbClr val="008000"/>
              </a:solidFill>
            </a:endParaRPr>
          </a:p>
          <a:p>
            <a:pPr marL="441325" lvl="1" indent="0">
              <a:buNone/>
              <a:defRPr/>
            </a:pPr>
            <a:r>
              <a:rPr lang="en-US" sz="1400" b="1" dirty="0" smtClean="0">
                <a:solidFill>
                  <a:srgbClr val="008000"/>
                </a:solidFill>
              </a:rPr>
              <a:t>- Have </a:t>
            </a:r>
            <a:r>
              <a:rPr lang="en-US" sz="1400" b="1" dirty="0">
                <a:solidFill>
                  <a:srgbClr val="008000"/>
                </a:solidFill>
              </a:rPr>
              <a:t>to be meticulous when editing.   90% of the maintenance and updates are done in the </a:t>
            </a:r>
            <a:r>
              <a:rPr lang="en-US" sz="1400" b="1" dirty="0" smtClean="0">
                <a:solidFill>
                  <a:srgbClr val="008000"/>
                </a:solidFill>
              </a:rPr>
              <a:t>File Specs</a:t>
            </a:r>
            <a:r>
              <a:rPr lang="en-US" sz="1400" b="1" dirty="0">
                <a:solidFill>
                  <a:srgbClr val="008000"/>
                </a:solidFill>
              </a:rPr>
              <a:t>. </a:t>
            </a:r>
            <a:endParaRPr lang="en-US" sz="1400" b="1" dirty="0" smtClean="0">
              <a:solidFill>
                <a:srgbClr val="008000"/>
              </a:solidFill>
            </a:endParaRPr>
          </a:p>
          <a:p>
            <a:pPr marL="727075" lvl="1">
              <a:buFontTx/>
              <a:buChar char="-"/>
              <a:defRPr/>
            </a:pPr>
            <a:endParaRPr lang="en-US" sz="1400" b="1" dirty="0">
              <a:solidFill>
                <a:srgbClr val="008000"/>
              </a:solidFill>
            </a:endParaRPr>
          </a:p>
          <a:p>
            <a:pPr marL="441325" lvl="1" indent="0">
              <a:buNone/>
              <a:defRPr/>
            </a:pPr>
            <a:r>
              <a:rPr lang="en-US" sz="1800" b="1" dirty="0" smtClean="0">
                <a:solidFill>
                  <a:srgbClr val="FF0000"/>
                </a:solidFill>
              </a:rPr>
              <a:t>Upshot:   Local attributes attached to each SDS gives info on “how “   (&amp; “what”)</a:t>
            </a:r>
            <a:endParaRPr lang="en-US" sz="1800" b="1" dirty="0">
              <a:solidFill>
                <a:srgbClr val="FF0000"/>
              </a:solidFill>
            </a:endParaRPr>
          </a:p>
          <a:p>
            <a:pPr marL="441325" lvl="1" indent="0" eaLnBrk="1" hangingPunct="1">
              <a:buNone/>
              <a:defRPr/>
            </a:pPr>
            <a:endParaRPr lang="en-US" sz="1400" b="1" dirty="0" smtClean="0">
              <a:solidFill>
                <a:srgbClr val="008000"/>
              </a:solidFill>
            </a:endParaRPr>
          </a:p>
          <a:p>
            <a:pPr marL="441325" lvl="1" indent="0" eaLnBrk="1" hangingPunct="1">
              <a:buNone/>
              <a:defRPr/>
            </a:pPr>
            <a:endParaRPr lang="en-US" sz="1400" b="1" dirty="0" smtClean="0">
              <a:solidFill>
                <a:srgbClr val="008000"/>
              </a:solidFill>
            </a:endParaRPr>
          </a:p>
        </p:txBody>
      </p:sp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304800" y="5715000"/>
            <a:ext cx="323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C00000"/>
                </a:solidFill>
              </a:rPr>
              <a:t>*</a:t>
            </a:r>
            <a:endParaRPr lang="en-US" alt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77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7" y="1447800"/>
            <a:ext cx="8353425" cy="2276475"/>
          </a:xfrm>
          <a:prstGeom prst="rect">
            <a:avLst/>
          </a:prstGeom>
        </p:spPr>
      </p:pic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90499" y="228600"/>
            <a:ext cx="8763000" cy="533400"/>
          </a:xfrm>
        </p:spPr>
        <p:txBody>
          <a:bodyPr>
            <a:noAutofit/>
          </a:bodyPr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1800" b="1" dirty="0" smtClean="0"/>
              <a:t>Some Key Local Attributes of Level-3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" y="4038600"/>
            <a:ext cx="883920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1325" lvl="1">
              <a:defRPr/>
            </a:pPr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“_FillValue” is the value of the Fill or Missing data that should be thrown out before </a:t>
            </a: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</a:rPr>
              <a:t>descaling.</a:t>
            </a:r>
            <a:endParaRPr lang="en-US" sz="1200" dirty="0">
              <a:solidFill>
                <a:schemeClr val="accent6">
                  <a:lumMod val="75000"/>
                </a:schemeClr>
              </a:solidFill>
            </a:endParaRPr>
          </a:p>
          <a:p>
            <a:pPr marL="441325" lvl="1">
              <a:defRPr/>
            </a:pPr>
            <a:endParaRPr lang="en-US" sz="1200" dirty="0">
              <a:solidFill>
                <a:schemeClr val="accent6">
                  <a:lumMod val="75000"/>
                </a:schemeClr>
              </a:solidFill>
            </a:endParaRPr>
          </a:p>
          <a:p>
            <a:pPr marL="441325" lvl="1">
              <a:defRPr/>
            </a:pPr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The local attributes "scale_factor" and "add_offset" are used for the conversion of stored integer data to geophysical floating point numbers.  The implementation follows conventional HDF usage (See HDF Users Guide)</a:t>
            </a:r>
          </a:p>
          <a:p>
            <a:pPr marL="441325" lvl="1">
              <a:defRPr/>
            </a:pPr>
            <a:endParaRPr lang="en-US" sz="1200" dirty="0"/>
          </a:p>
          <a:p>
            <a:pPr marL="441325" lvl="1">
              <a:defRPr/>
            </a:pPr>
            <a:r>
              <a:rPr lang="en-US" sz="1200" b="1" dirty="0">
                <a:solidFill>
                  <a:srgbClr val="00B0F0"/>
                </a:solidFill>
              </a:rPr>
              <a:t>float value = scale_factor * ( stored integer - add_offset ) </a:t>
            </a:r>
          </a:p>
          <a:p>
            <a:pPr marL="441325" lvl="1" indent="0">
              <a:buNone/>
              <a:defRPr/>
            </a:pPr>
            <a:r>
              <a:rPr lang="en-US" sz="1200" dirty="0">
                <a:solidFill>
                  <a:srgbClr val="00B0F0"/>
                </a:solidFill>
              </a:rPr>
              <a:t>float value =        0.01         * ( 10000              -  (-15000)     ) </a:t>
            </a:r>
          </a:p>
          <a:p>
            <a:pPr marL="441325" lvl="1" indent="0">
              <a:buNone/>
              <a:defRPr/>
            </a:pPr>
            <a:r>
              <a:rPr lang="en-US" sz="1200" dirty="0">
                <a:solidFill>
                  <a:srgbClr val="00B0F0"/>
                </a:solidFill>
              </a:rPr>
              <a:t>float value = 250.0  Degrees Kelvin</a:t>
            </a:r>
          </a:p>
          <a:p>
            <a:pPr marL="441325" lvl="1" indent="0">
              <a:buNone/>
              <a:defRPr/>
            </a:pPr>
            <a:endParaRPr lang="en-US" sz="12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441325" lvl="1" indent="0">
              <a:buNone/>
              <a:defRPr/>
            </a:pP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</a:rPr>
              <a:t>The 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units of the derived floating point value is indicated by the "units“ local attribute also provided. </a:t>
            </a:r>
            <a:endParaRPr lang="en-US" altLang="en-US" sz="1200" dirty="0">
              <a:solidFill>
                <a:schemeClr val="accent6">
                  <a:lumMod val="75000"/>
                </a:schemeClr>
              </a:solidFill>
            </a:endParaRPr>
          </a:p>
          <a:p>
            <a:pPr marL="441325" lvl="1">
              <a:defRPr/>
            </a:pPr>
            <a:endParaRPr lang="en-US" sz="1200" dirty="0">
              <a:solidFill>
                <a:schemeClr val="accent6">
                  <a:lumMod val="75000"/>
                </a:schemeClr>
              </a:solidFill>
            </a:endParaRPr>
          </a:p>
          <a:p>
            <a:pPr marL="441325" lvl="1">
              <a:defRPr/>
            </a:pPr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Note the "</a:t>
            </a:r>
            <a:r>
              <a:rPr lang="en-US" sz="1200" dirty="0" err="1">
                <a:solidFill>
                  <a:schemeClr val="accent6">
                    <a:lumMod val="75000"/>
                  </a:schemeClr>
                </a:solidFill>
              </a:rPr>
              <a:t>valid_range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" values apply to the packed data (before descaling).  It is obtained from the L2 input file specification. </a:t>
            </a:r>
          </a:p>
          <a:p>
            <a:pPr marL="441325" lvl="1">
              <a:defRPr/>
            </a:pPr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However it should be remembered that no "</a:t>
            </a:r>
            <a:r>
              <a:rPr lang="en-US" sz="1200" dirty="0" err="1">
                <a:solidFill>
                  <a:schemeClr val="accent6">
                    <a:lumMod val="75000"/>
                  </a:schemeClr>
                </a:solidFill>
              </a:rPr>
              <a:t>valid_range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" screening on the input L2 data is performed in L3.   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95288" y="849868"/>
            <a:ext cx="83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5875">
              <a:defRPr/>
            </a:pPr>
            <a:r>
              <a:rPr lang="en-US" b="1" dirty="0">
                <a:solidFill>
                  <a:srgbClr val="FF0000"/>
                </a:solidFill>
              </a:rPr>
              <a:t>Most common question from new users:  </a:t>
            </a:r>
            <a:r>
              <a:rPr lang="en-US" b="1" dirty="0" smtClean="0">
                <a:solidFill>
                  <a:srgbClr val="00B0F0"/>
                </a:solidFill>
              </a:rPr>
              <a:t>“</a:t>
            </a:r>
            <a:r>
              <a:rPr lang="en-US" b="1" dirty="0">
                <a:solidFill>
                  <a:srgbClr val="00B0F0"/>
                </a:solidFill>
              </a:rPr>
              <a:t>How do I unpack L3 data from HDF </a:t>
            </a:r>
            <a:r>
              <a:rPr lang="en-US" b="1" dirty="0" smtClean="0">
                <a:solidFill>
                  <a:srgbClr val="00B0F0"/>
                </a:solidFill>
              </a:rPr>
              <a:t>Files?”</a:t>
            </a:r>
            <a:endParaRPr lang="en-US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26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9144000" cy="3173809"/>
          </a:xfrm>
          <a:prstGeom prst="rect">
            <a:avLst/>
          </a:prstGeom>
        </p:spPr>
      </p:pic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381000"/>
            <a:ext cx="8763000" cy="1066800"/>
          </a:xfrm>
        </p:spPr>
        <p:txBody>
          <a:bodyPr>
            <a:noAutofit/>
          </a:bodyPr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1800" b="1" dirty="0" smtClean="0"/>
              <a:t>Some Key Local Attributes of Level-3</a:t>
            </a:r>
          </a:p>
          <a:p>
            <a:pPr marL="441325" lvl="1" indent="0" eaLnBrk="1" hangingPunct="1">
              <a:buNone/>
              <a:defRPr/>
            </a:pPr>
            <a:endParaRPr lang="en-US" sz="1800" b="1" dirty="0"/>
          </a:p>
          <a:p>
            <a:pPr marL="441325" lvl="1" indent="0" eaLnBrk="1" hangingPunct="1">
              <a:buNone/>
              <a:defRPr/>
            </a:pPr>
            <a:r>
              <a:rPr lang="en-US" sz="18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If you are confused by the SDS Name, try reading the “long_name” local attribute!</a:t>
            </a:r>
          </a:p>
          <a:p>
            <a:pPr marL="441325" lvl="1" indent="0" eaLnBrk="1" hangingPunct="1">
              <a:buNone/>
              <a:defRPr/>
            </a:pPr>
            <a:endParaRPr lang="en-US" sz="1800" b="1" dirty="0">
              <a:solidFill>
                <a:srgbClr val="008000"/>
              </a:solidFill>
            </a:endParaRPr>
          </a:p>
          <a:p>
            <a:pPr marL="441325" lvl="1" indent="0" eaLnBrk="1" hangingPunct="1">
              <a:buNone/>
              <a:defRPr/>
            </a:pPr>
            <a:endParaRPr lang="en-US" sz="1800" b="1" dirty="0" smtClean="0">
              <a:solidFill>
                <a:srgbClr val="008000"/>
              </a:solidFill>
            </a:endParaRPr>
          </a:p>
          <a:p>
            <a:pPr marL="441325" lvl="1" indent="0" eaLnBrk="1" hangingPunct="1">
              <a:buNone/>
              <a:defRPr/>
            </a:pPr>
            <a:endParaRPr lang="en-US" sz="1800" b="1" dirty="0" smtClean="0">
              <a:solidFill>
                <a:srgbClr val="008000"/>
              </a:solidFill>
            </a:endParaRPr>
          </a:p>
          <a:p>
            <a:pPr marL="441325" lvl="1" indent="0" eaLnBrk="1" hangingPunct="1">
              <a:buNone/>
              <a:defRPr/>
            </a:pPr>
            <a:endParaRPr lang="en-US" sz="1800" b="1" dirty="0">
              <a:solidFill>
                <a:srgbClr val="008000"/>
              </a:solidFill>
            </a:endParaRPr>
          </a:p>
          <a:p>
            <a:pPr marL="441325" lvl="1" indent="0" eaLnBrk="1" hangingPunct="1">
              <a:buNone/>
              <a:defRPr/>
            </a:pPr>
            <a:endParaRPr lang="en-US" sz="1800" b="1" dirty="0" smtClean="0">
              <a:solidFill>
                <a:srgbClr val="008000"/>
              </a:solidFill>
            </a:endParaRPr>
          </a:p>
          <a:p>
            <a:pPr marL="441325" lvl="1" indent="0" eaLnBrk="1" hangingPunct="1">
              <a:buNone/>
              <a:defRPr/>
            </a:pPr>
            <a:endParaRPr lang="en-US" sz="1800" b="1" dirty="0">
              <a:solidFill>
                <a:srgbClr val="008000"/>
              </a:solidFill>
            </a:endParaRPr>
          </a:p>
          <a:p>
            <a:pPr marL="441325" lvl="1" indent="0" eaLnBrk="1" hangingPunct="1">
              <a:buNone/>
              <a:defRPr/>
            </a:pPr>
            <a:endParaRPr lang="en-US" sz="1800" b="1" dirty="0" smtClean="0">
              <a:solidFill>
                <a:srgbClr val="008000"/>
              </a:solidFill>
            </a:endParaRPr>
          </a:p>
          <a:p>
            <a:pPr marL="441325" lvl="1" indent="0" eaLnBrk="1" hangingPunct="1">
              <a:buNone/>
              <a:defRPr/>
            </a:pPr>
            <a:endParaRPr lang="en-US" sz="1800" b="1" dirty="0">
              <a:solidFill>
                <a:srgbClr val="008000"/>
              </a:solidFill>
            </a:endParaRPr>
          </a:p>
          <a:p>
            <a:pPr marL="441325" lvl="1" indent="0" eaLnBrk="1" hangingPunct="1">
              <a:buNone/>
              <a:defRPr/>
            </a:pPr>
            <a:endParaRPr lang="en-US" sz="1800" b="1" dirty="0" smtClean="0">
              <a:solidFill>
                <a:srgbClr val="008000"/>
              </a:solidFill>
            </a:endParaRPr>
          </a:p>
          <a:p>
            <a:pPr marL="441325" lvl="1" indent="0" eaLnBrk="1" hangingPunct="1">
              <a:buNone/>
              <a:defRPr/>
            </a:pPr>
            <a:endParaRPr lang="en-US" sz="1800" b="1" dirty="0" smtClean="0">
              <a:solidFill>
                <a:srgbClr val="008000"/>
              </a:solidFill>
            </a:endParaRPr>
          </a:p>
          <a:p>
            <a:pPr marL="441325" lvl="1" indent="0" eaLnBrk="1" hangingPunct="1">
              <a:buNone/>
              <a:defRPr/>
            </a:pPr>
            <a:endParaRPr lang="en-US" sz="1800" b="1" dirty="0">
              <a:solidFill>
                <a:srgbClr val="008000"/>
              </a:solidFill>
            </a:endParaRPr>
          </a:p>
          <a:p>
            <a:pPr marL="441325" lvl="1" indent="0" eaLnBrk="1" hangingPunct="1">
              <a:buNone/>
              <a:defRPr/>
            </a:pPr>
            <a:endParaRPr lang="en-US" sz="1200" b="1" dirty="0" smtClean="0">
              <a:solidFill>
                <a:srgbClr val="008000"/>
              </a:solidFill>
            </a:endParaRPr>
          </a:p>
          <a:p>
            <a:pPr marL="441325" lvl="1" indent="0" eaLnBrk="1" hangingPunct="1">
              <a:buNone/>
              <a:defRPr/>
            </a:pPr>
            <a:endParaRPr lang="en-US" sz="1200" b="1" dirty="0" smtClean="0">
              <a:solidFill>
                <a:srgbClr val="008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5105400"/>
            <a:ext cx="806252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41325" lvl="1">
              <a:defRPr/>
            </a:pPr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Note there is a character length limit on SDS names.   So sometimes SDS names do not provide enough detail. </a:t>
            </a:r>
          </a:p>
          <a:p>
            <a:pPr marL="441325" lvl="1">
              <a:defRPr/>
            </a:pPr>
            <a:endParaRPr lang="en-US" sz="1200" dirty="0">
              <a:solidFill>
                <a:schemeClr val="accent6">
                  <a:lumMod val="75000"/>
                </a:schemeClr>
              </a:solidFill>
            </a:endParaRPr>
          </a:p>
          <a:p>
            <a:pPr marL="441325" lvl="1">
              <a:defRPr/>
            </a:pPr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Always look at the “long_name” local attribute for added information.  </a:t>
            </a:r>
          </a:p>
          <a:p>
            <a:pPr marL="441325" lvl="1">
              <a:defRPr/>
            </a:pPr>
            <a:endParaRPr lang="en-US" sz="1200" dirty="0">
              <a:solidFill>
                <a:schemeClr val="accent6">
                  <a:lumMod val="75000"/>
                </a:schemeClr>
              </a:solidFill>
            </a:endParaRPr>
          </a:p>
          <a:p>
            <a:pPr marL="441325" lvl="1">
              <a:defRPr/>
            </a:pPr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Also with the “Derived_From_Level_2_Data_Set” given for each SDS, you can always refer back to the Level 2 input file </a:t>
            </a:r>
          </a:p>
          <a:p>
            <a:pPr marL="441325" lvl="1">
              <a:defRPr/>
            </a:pPr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For added information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71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59673" y="381000"/>
            <a:ext cx="3612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Level-3 SDS Statistic Suffix’s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1" y="1219200"/>
            <a:ext cx="84582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Scientific Data Set (SDS) Statistical “Suffix’s” </a:t>
            </a:r>
            <a:r>
              <a:rPr lang="en-US" dirty="0"/>
              <a:t> </a:t>
            </a:r>
            <a:r>
              <a:rPr lang="en-US" dirty="0" smtClean="0"/>
              <a:t>occasionally “tell a story”.</a:t>
            </a:r>
          </a:p>
          <a:p>
            <a:endParaRPr lang="en-US" dirty="0"/>
          </a:p>
          <a:p>
            <a:r>
              <a:rPr lang="en-US" dirty="0" smtClean="0"/>
              <a:t>In 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D3</a:t>
            </a:r>
            <a:r>
              <a:rPr lang="en-US" dirty="0" smtClean="0"/>
              <a:t>, the mean statistic has an SDS suffix of “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_Mean</a:t>
            </a:r>
            <a:r>
              <a:rPr lang="en-US" dirty="0" smtClean="0"/>
              <a:t>”, which defined as the </a:t>
            </a:r>
          </a:p>
          <a:p>
            <a:r>
              <a:rPr lang="en-US" dirty="0" smtClean="0"/>
              <a:t>subsampled mean of the L2 input pixels (which meet the specified criteria).  </a:t>
            </a:r>
          </a:p>
          <a:p>
            <a:endParaRPr lang="en-US" dirty="0"/>
          </a:p>
          <a:p>
            <a:r>
              <a:rPr lang="en-US" dirty="0" smtClean="0"/>
              <a:t>In </a:t>
            </a:r>
            <a:r>
              <a:rPr lang="en-US" dirty="0" smtClean="0">
                <a:solidFill>
                  <a:srgbClr val="FF0000"/>
                </a:solidFill>
              </a:rPr>
              <a:t>E3 and M3</a:t>
            </a:r>
            <a:r>
              <a:rPr lang="en-US" dirty="0" smtClean="0"/>
              <a:t>, the mean statistic  has an SDS suffix of “</a:t>
            </a:r>
            <a:r>
              <a:rPr lang="en-US" dirty="0" smtClean="0">
                <a:solidFill>
                  <a:srgbClr val="FF0000"/>
                </a:solidFill>
              </a:rPr>
              <a:t>_Mean_Mean</a:t>
            </a:r>
            <a:r>
              <a:rPr lang="en-US" dirty="0" smtClean="0"/>
              <a:t>”, which was initially implemented with the thought that it might help data users remember that it’s the “mean of a mean” or “Mean of the Daily Mean”.  </a:t>
            </a:r>
            <a:endParaRPr lang="en-US" dirty="0"/>
          </a:p>
          <a:p>
            <a:endParaRPr lang="en-US" dirty="0" smtClean="0"/>
          </a:p>
          <a:p>
            <a:r>
              <a:rPr lang="en-US" dirty="0"/>
              <a:t>T</a:t>
            </a:r>
            <a:r>
              <a:rPr lang="en-US" dirty="0" smtClean="0"/>
              <a:t>here are 3 options on how the E3/M3 “Mean of the Daily Mean” is computed:</a:t>
            </a:r>
          </a:p>
          <a:p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Unweighted Mean </a:t>
            </a:r>
            <a:r>
              <a:rPr lang="en-US" sz="1200" dirty="0" smtClean="0">
                <a:solidFill>
                  <a:schemeClr val="accent2"/>
                </a:solidFill>
              </a:rPr>
              <a:t>(each D3 mean has the same weight)</a:t>
            </a:r>
          </a:p>
          <a:p>
            <a:pPr marL="342900" indent="-342900">
              <a:buAutoNum type="arabicPeriod"/>
            </a:pPr>
            <a:r>
              <a:rPr lang="en-US" dirty="0" smtClean="0"/>
              <a:t>Pixel-Weighted Mean </a:t>
            </a:r>
            <a:r>
              <a:rPr lang="en-US" sz="1200" dirty="0" smtClean="0">
                <a:solidFill>
                  <a:schemeClr val="accent2"/>
                </a:solidFill>
              </a:rPr>
              <a:t>(each D3 mean is weighted by the pixel counts for that day)</a:t>
            </a:r>
          </a:p>
          <a:p>
            <a:pPr marL="342900" indent="-342900">
              <a:buAutoNum type="arabicPeriod"/>
            </a:pPr>
            <a:r>
              <a:rPr lang="en-US" dirty="0" smtClean="0"/>
              <a:t>Pixel-Weighted Mean with Pixel Count Screen </a:t>
            </a:r>
            <a:r>
              <a:rPr lang="en-US" sz="1200" dirty="0" smtClean="0">
                <a:solidFill>
                  <a:schemeClr val="accent2"/>
                </a:solidFill>
              </a:rPr>
              <a:t>(same as 2, except a min number of counts is </a:t>
            </a:r>
            <a:r>
              <a:rPr lang="en-US" sz="1200" dirty="0" err="1" smtClean="0">
                <a:solidFill>
                  <a:schemeClr val="accent2"/>
                </a:solidFill>
              </a:rPr>
              <a:t>req’d</a:t>
            </a:r>
            <a:r>
              <a:rPr lang="en-US" sz="1200" dirty="0" smtClean="0">
                <a:solidFill>
                  <a:schemeClr val="accent2"/>
                </a:solidFill>
              </a:rPr>
              <a:t>)</a:t>
            </a:r>
          </a:p>
          <a:p>
            <a:pPr marL="342900" indent="-342900">
              <a:buAutoNum type="arabicPeriod"/>
            </a:pPr>
            <a:endParaRPr lang="en-US" sz="1200" dirty="0">
              <a:solidFill>
                <a:schemeClr val="accent2"/>
              </a:solidFill>
            </a:endParaRPr>
          </a:p>
          <a:p>
            <a:pPr marL="342900" indent="-342900">
              <a:buAutoNum type="arabicPeriod"/>
            </a:pPr>
            <a:endParaRPr lang="en-US" sz="1200" dirty="0" smtClean="0">
              <a:solidFill>
                <a:schemeClr val="accent2"/>
              </a:solidFill>
            </a:endParaRPr>
          </a:p>
          <a:p>
            <a:r>
              <a:rPr lang="en-US" sz="1200" dirty="0" smtClean="0">
                <a:solidFill>
                  <a:srgbClr val="FFFF00"/>
                </a:solidFill>
              </a:rPr>
              <a:t>Weighting Options are set in the “local attributes” (can be viewed in the CDL File Spec, or can be read from the HDF file itself)</a:t>
            </a:r>
          </a:p>
          <a:p>
            <a:endParaRPr lang="en-US" sz="1200" dirty="0">
              <a:solidFill>
                <a:srgbClr val="FFFF00"/>
              </a:solidFill>
            </a:endParaRPr>
          </a:p>
          <a:p>
            <a:r>
              <a:rPr lang="en-US" sz="1200" dirty="0" smtClean="0">
                <a:solidFill>
                  <a:srgbClr val="FFFF00"/>
                </a:solidFill>
              </a:rPr>
              <a:t>An Obvious FYI:   Note that Histograms and Joint Histograms are never weighted (makes no sense) they are simple counts.  </a:t>
            </a:r>
          </a:p>
        </p:txBody>
      </p:sp>
    </p:spTree>
    <p:extLst>
      <p:ext uri="{BB962C8B-B14F-4D97-AF65-F5344CB8AC3E}">
        <p14:creationId xmlns:p14="http://schemas.microsoft.com/office/powerpoint/2010/main" val="271762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41106" y="381000"/>
            <a:ext cx="4649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Mean Statistic Weighting Options in E3 and M3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799" y="838200"/>
            <a:ext cx="80926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Unweighted Mean </a:t>
            </a:r>
            <a:r>
              <a:rPr lang="en-US" sz="1200" dirty="0" smtClean="0">
                <a:solidFill>
                  <a:schemeClr val="accent2"/>
                </a:solidFill>
              </a:rPr>
              <a:t>(each D3 Mean has the same weight)</a:t>
            </a:r>
          </a:p>
          <a:p>
            <a:pPr marL="342900" indent="-342900">
              <a:buAutoNum type="arabicPeriod"/>
            </a:pPr>
            <a:r>
              <a:rPr lang="en-US" dirty="0" smtClean="0"/>
              <a:t>Pixel-Weighted Mean </a:t>
            </a:r>
            <a:r>
              <a:rPr lang="en-US" sz="1200" dirty="0" smtClean="0">
                <a:solidFill>
                  <a:schemeClr val="accent2"/>
                </a:solidFill>
              </a:rPr>
              <a:t>(</a:t>
            </a:r>
            <a:r>
              <a:rPr lang="en-US" sz="1200" dirty="0">
                <a:solidFill>
                  <a:schemeClr val="accent2"/>
                </a:solidFill>
              </a:rPr>
              <a:t>each D3 Mean is weighted by the number of L2 input Pixel Counts for that day)</a:t>
            </a:r>
          </a:p>
          <a:p>
            <a:pPr marL="342900" indent="-342900">
              <a:buAutoNum type="arabicPeriod"/>
            </a:pPr>
            <a:r>
              <a:rPr lang="en-US" dirty="0" smtClean="0"/>
              <a:t>Pixel-Weighted Mean with Pixel Count Screen </a:t>
            </a:r>
            <a:r>
              <a:rPr lang="en-US" sz="1200" dirty="0" smtClean="0">
                <a:solidFill>
                  <a:schemeClr val="accent2"/>
                </a:solidFill>
              </a:rPr>
              <a:t>(same as 2, except a min number of counts is </a:t>
            </a:r>
            <a:r>
              <a:rPr lang="en-US" sz="1200" dirty="0" err="1" smtClean="0">
                <a:solidFill>
                  <a:schemeClr val="accent2"/>
                </a:solidFill>
              </a:rPr>
              <a:t>req’d</a:t>
            </a:r>
            <a:r>
              <a:rPr lang="en-US" sz="1200" dirty="0" smtClean="0">
                <a:solidFill>
                  <a:schemeClr val="accent2"/>
                </a:solidFill>
              </a:rPr>
              <a:t>)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1744" y="2678668"/>
            <a:ext cx="1759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Case 1 Example: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8674"/>
            <a:ext cx="9144000" cy="212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59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05835" y="381000"/>
            <a:ext cx="4719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Mean Statistic Weighting Options in E3 and </a:t>
            </a:r>
            <a:r>
              <a:rPr lang="en-US" dirty="0" smtClean="0"/>
              <a:t>M3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85799" y="838200"/>
            <a:ext cx="80926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Unweighted Mean </a:t>
            </a:r>
            <a:r>
              <a:rPr lang="en-US" sz="1200" dirty="0" smtClean="0">
                <a:solidFill>
                  <a:schemeClr val="accent2"/>
                </a:solidFill>
              </a:rPr>
              <a:t>(each D3 Mean has the same weight)</a:t>
            </a:r>
          </a:p>
          <a:p>
            <a:pPr marL="342900" indent="-342900">
              <a:buAutoNum type="arabicPeriod"/>
            </a:pPr>
            <a:r>
              <a:rPr lang="en-US" dirty="0" smtClean="0"/>
              <a:t>Pixel-Weighted Mean </a:t>
            </a:r>
            <a:r>
              <a:rPr lang="en-US" sz="1200" dirty="0" smtClean="0">
                <a:solidFill>
                  <a:schemeClr val="accent2"/>
                </a:solidFill>
              </a:rPr>
              <a:t>(each D3 Mean is weighted by the number of L2 input Pixel Counts for that day)</a:t>
            </a:r>
          </a:p>
          <a:p>
            <a:pPr marL="342900" indent="-342900">
              <a:buAutoNum type="arabicPeriod"/>
            </a:pPr>
            <a:r>
              <a:rPr lang="en-US" dirty="0" smtClean="0"/>
              <a:t>Pixel-Weighted Mean with Pixel Count Screen </a:t>
            </a:r>
            <a:r>
              <a:rPr lang="en-US" sz="1200" dirty="0" smtClean="0">
                <a:solidFill>
                  <a:schemeClr val="accent2"/>
                </a:solidFill>
              </a:rPr>
              <a:t>(same as 2, except a min number of counts is </a:t>
            </a:r>
            <a:r>
              <a:rPr lang="en-US" sz="1200" dirty="0" err="1" smtClean="0">
                <a:solidFill>
                  <a:schemeClr val="accent2"/>
                </a:solidFill>
              </a:rPr>
              <a:t>req’d</a:t>
            </a:r>
            <a:r>
              <a:rPr lang="en-US" sz="1200" dirty="0" smtClean="0">
                <a:solidFill>
                  <a:schemeClr val="accent2"/>
                </a:solidFill>
              </a:rPr>
              <a:t>)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8481"/>
            <a:ext cx="9144000" cy="32909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2678668"/>
            <a:ext cx="1759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Case 2 Example: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0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381000"/>
            <a:ext cx="6629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Multiday (E3 and M3) Statistics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799" y="838200"/>
            <a:ext cx="7467601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One final note about Standard Deviations in the Multiday. </a:t>
            </a:r>
          </a:p>
          <a:p>
            <a:endParaRPr lang="en-US" dirty="0"/>
          </a:p>
          <a:p>
            <a:r>
              <a:rPr lang="en-US" dirty="0" smtClean="0"/>
              <a:t>We have 2 Standard Deviation statistics stored  in the E3 and M3, </a:t>
            </a:r>
          </a:p>
          <a:p>
            <a:r>
              <a:rPr lang="en-US" dirty="0"/>
              <a:t>w</a:t>
            </a:r>
            <a:r>
              <a:rPr lang="en-US" dirty="0" smtClean="0"/>
              <a:t>ith these SDS suffix’s:</a:t>
            </a:r>
          </a:p>
          <a:p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/>
              <a:t>_</a:t>
            </a:r>
            <a:r>
              <a:rPr lang="en-US" dirty="0" smtClean="0"/>
              <a:t>Mean_Std   </a:t>
            </a:r>
            <a:r>
              <a:rPr lang="en-US" sz="1400" dirty="0" smtClean="0">
                <a:solidFill>
                  <a:schemeClr val="accent2"/>
                </a:solidFill>
              </a:rPr>
              <a:t>(Standard Deviation of the Daily Mean)</a:t>
            </a:r>
          </a:p>
          <a:p>
            <a:pPr marL="342900" indent="-342900">
              <a:buAutoNum type="arabicPeriod"/>
            </a:pPr>
            <a:r>
              <a:rPr lang="en-US" dirty="0"/>
              <a:t>_Std_Deviation_Mean</a:t>
            </a:r>
            <a:r>
              <a:rPr lang="en-US" dirty="0" smtClean="0"/>
              <a:t>   </a:t>
            </a:r>
            <a:r>
              <a:rPr lang="en-US" sz="1400" dirty="0" smtClean="0">
                <a:solidFill>
                  <a:schemeClr val="accent2"/>
                </a:solidFill>
              </a:rPr>
              <a:t>(Mean of the Daily Standard Deviation)</a:t>
            </a:r>
          </a:p>
          <a:p>
            <a:endParaRPr lang="en-US" sz="1200" dirty="0">
              <a:solidFill>
                <a:schemeClr val="accent2"/>
              </a:solidFill>
            </a:endParaRPr>
          </a:p>
          <a:p>
            <a:endParaRPr lang="en-US" sz="1200" dirty="0" smtClean="0">
              <a:solidFill>
                <a:schemeClr val="accent2"/>
              </a:solidFill>
            </a:endParaRPr>
          </a:p>
          <a:p>
            <a:r>
              <a:rPr lang="en-US" dirty="0" smtClean="0">
                <a:solidFill>
                  <a:srgbClr val="0070C0"/>
                </a:solidFill>
              </a:rPr>
              <a:t>But there is no Standard Deviation of the input L2 Pixels in the Multiday (E3 or M3) files.  </a:t>
            </a:r>
            <a:r>
              <a:rPr lang="en-US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(However, we do have this statistic in the Daily (D3) file.)</a:t>
            </a:r>
            <a:r>
              <a:rPr lang="en-US" dirty="0" smtClean="0">
                <a:solidFill>
                  <a:srgbClr val="0070C0"/>
                </a:solidFill>
              </a:rPr>
              <a:t>  This is something we would like to look into for Collection 7 in the E3 and M3 files. It would require calculating and keeping some additional intermediate statistics (Sum of Squares, etc.) in the D3.   TBD</a:t>
            </a:r>
          </a:p>
        </p:txBody>
      </p:sp>
    </p:spTree>
    <p:extLst>
      <p:ext uri="{BB962C8B-B14F-4D97-AF65-F5344CB8AC3E}">
        <p14:creationId xmlns:p14="http://schemas.microsoft.com/office/powerpoint/2010/main" val="101295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2122" y="2905780"/>
            <a:ext cx="43758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How do you order L3 Data?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5134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799" y="914400"/>
            <a:ext cx="510540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downloading few files </a:t>
            </a:r>
          </a:p>
          <a:p>
            <a:r>
              <a:rPr lang="en-US" dirty="0" smtClean="0"/>
              <a:t>or monitoring processing progress,  </a:t>
            </a:r>
          </a:p>
          <a:p>
            <a:r>
              <a:rPr lang="en-US" dirty="0" smtClean="0"/>
              <a:t>FTP is useful:</a:t>
            </a:r>
          </a:p>
          <a:p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r>
              <a:rPr lang="en-US" dirty="0" smtClean="0">
                <a:solidFill>
                  <a:srgbClr val="FFCC00"/>
                </a:solidFill>
              </a:rPr>
              <a:t>ftp://ladsweb.nascom.nasa.gov/allData/6/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For larger orders, or sub-setting data, </a:t>
            </a:r>
          </a:p>
          <a:p>
            <a:r>
              <a:rPr lang="en-US" dirty="0" smtClean="0"/>
              <a:t>use the LAADS website: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FFCC00"/>
                </a:solidFill>
              </a:rPr>
              <a:t>http://ladsweb.nascom.nasa.gov/data/search.html </a:t>
            </a:r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3400" y="196334"/>
            <a:ext cx="7772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</a:t>
            </a:r>
            <a:r>
              <a:rPr lang="en-US" sz="2400" dirty="0" smtClean="0"/>
              <a:t>cquire MODIS Atmosphere Level 3 Data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914400"/>
            <a:ext cx="2971800" cy="20346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124764"/>
            <a:ext cx="2971800" cy="365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14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304800"/>
            <a:ext cx="7924800" cy="3352800"/>
          </a:xfrm>
        </p:spPr>
        <p:txBody>
          <a:bodyPr>
            <a:normAutofit/>
          </a:bodyPr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n-US" b="1" dirty="0" smtClean="0"/>
              <a:t>Some Strengths of Standard Level-3: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endParaRPr lang="en-US" sz="1200" b="1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008000"/>
                </a:solidFill>
              </a:rPr>
              <a:t>- Fairly large number of science parameters offered (approximately 180)</a:t>
            </a:r>
            <a:endParaRPr lang="en-US" sz="2000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008000"/>
                </a:solidFill>
              </a:rPr>
              <a:t>- Many different statistics offered (approximately 20 to 30)</a:t>
            </a:r>
            <a:r>
              <a:rPr lang="en-US" sz="2000" b="1" dirty="0" smtClean="0">
                <a:solidFill>
                  <a:schemeClr val="bg1">
                    <a:lumMod val="75000"/>
                  </a:schemeClr>
                </a:solidFill>
              </a:rPr>
              <a:t>(over 20)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008000"/>
                </a:solidFill>
              </a:rPr>
              <a:t>- Multiday files fill orbital gaps (nearly complete global coverage) </a:t>
            </a:r>
            <a:endParaRPr lang="en-US" sz="2000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008000"/>
                </a:solidFill>
              </a:rPr>
              <a:t>- Efficient study of global statistics &amp; longer term trends</a:t>
            </a:r>
            <a:endParaRPr lang="en-US" sz="2000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008000"/>
                </a:solidFill>
              </a:rPr>
              <a:t>- Joint histograms show cross-parameter relationships </a:t>
            </a:r>
            <a:r>
              <a:rPr lang="en-US" sz="2000" b="1" dirty="0" smtClean="0">
                <a:solidFill>
                  <a:srgbClr val="C00000"/>
                </a:solidFill>
              </a:rPr>
              <a:t>*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008000"/>
                </a:solidFill>
              </a:rPr>
              <a:t>- Useful in quality checking and debugging efforts of L2 inputs </a:t>
            </a:r>
            <a:r>
              <a:rPr lang="en-US" sz="2000" b="1" dirty="0" smtClean="0">
                <a:solidFill>
                  <a:srgbClr val="C00000"/>
                </a:solidFill>
              </a:rPr>
              <a:t>** </a:t>
            </a:r>
          </a:p>
        </p:txBody>
      </p:sp>
      <p:pic>
        <p:nvPicPr>
          <p:cNvPr id="409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3781425"/>
            <a:ext cx="3425825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Box 4"/>
          <p:cNvSpPr txBox="1">
            <a:spLocks noChangeArrowheads="1"/>
          </p:cNvSpPr>
          <p:nvPr/>
        </p:nvSpPr>
        <p:spPr bwMode="auto">
          <a:xfrm>
            <a:off x="228600" y="3667125"/>
            <a:ext cx="323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C00000"/>
                </a:solidFill>
              </a:rPr>
              <a:t>*</a:t>
            </a:r>
            <a:endParaRPr lang="en-US" altLang="en-US" dirty="0"/>
          </a:p>
        </p:txBody>
      </p:sp>
      <p:sp>
        <p:nvSpPr>
          <p:cNvPr id="3078" name="Rectangle 5"/>
          <p:cNvSpPr>
            <a:spLocks noChangeArrowheads="1"/>
          </p:cNvSpPr>
          <p:nvPr/>
        </p:nvSpPr>
        <p:spPr bwMode="auto">
          <a:xfrm>
            <a:off x="4114800" y="3667125"/>
            <a:ext cx="463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C00000"/>
                </a:solidFill>
              </a:rPr>
              <a:t>**</a:t>
            </a:r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962400"/>
            <a:ext cx="4781678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15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2905780"/>
            <a:ext cx="53574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What do the HDF filenames mean?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0635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419350"/>
            <a:ext cx="8694648" cy="42862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196334"/>
            <a:ext cx="830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HDF filename “field” structure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000" y="609600"/>
            <a:ext cx="8458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The HDF File “Production Date“ is a good way to track the data generation (problems),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but reading the “PGE Version Number” in the HDF file metadata is more rigorous.</a:t>
            </a:r>
          </a:p>
          <a:p>
            <a:endParaRPr lang="en-US" dirty="0">
              <a:solidFill>
                <a:srgbClr val="00B050"/>
              </a:solidFill>
            </a:endParaRPr>
          </a:p>
          <a:p>
            <a:r>
              <a:rPr lang="en-US" dirty="0" smtClean="0">
                <a:solidFill>
                  <a:srgbClr val="FFC000"/>
                </a:solidFill>
              </a:rPr>
              <a:t>Note that for E3 and M3 HDF Files, the “Data Date” YYYYDDD, denotes the start day for the multiday period.  For E3, the beginning of the 8-day period is always reset to 001 for a new year; and the previous 8-day period runs for the full 8 days (overlap is possible).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856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2819400"/>
            <a:ext cx="65056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Where can I find more detailed information</a:t>
            </a:r>
          </a:p>
          <a:p>
            <a:pPr algn="ctr"/>
            <a:r>
              <a:rPr lang="en-US" sz="2800" dirty="0"/>
              <a:t>o</a:t>
            </a:r>
            <a:r>
              <a:rPr lang="en-US" sz="2800" dirty="0" smtClean="0"/>
              <a:t>n MODIS-Atmosphere Level-3?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2606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55310" y="228600"/>
            <a:ext cx="582076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Users should review the MODIS-Atmosphere </a:t>
            </a:r>
          </a:p>
          <a:p>
            <a:pPr algn="ctr"/>
            <a:r>
              <a:rPr lang="en-US" sz="2400" dirty="0" smtClean="0"/>
              <a:t>L3 Algorithm Theoretical Basis Document 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>
                <a:solidFill>
                  <a:srgbClr val="FFC000"/>
                </a:solidFill>
              </a:rPr>
              <a:t>http://modis-atmos.gsfc.nasa.gov/MOD08_D3/atbd.html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360" y="1828800"/>
            <a:ext cx="387124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0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7942" y="2971800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End of Part 1 ! </a:t>
            </a:r>
          </a:p>
        </p:txBody>
      </p:sp>
    </p:spTree>
    <p:extLst>
      <p:ext uri="{BB962C8B-B14F-4D97-AF65-F5344CB8AC3E}">
        <p14:creationId xmlns:p14="http://schemas.microsoft.com/office/powerpoint/2010/main" val="376900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512874"/>
            <a:ext cx="8458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</a:rPr>
              <a:t>Part 2:</a:t>
            </a:r>
          </a:p>
          <a:p>
            <a:pPr algn="ctr"/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</a:rPr>
              <a:t>MODIS-Atmosphere Website Overview</a:t>
            </a:r>
          </a:p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3694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381000"/>
            <a:ext cx="8155187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MODIS-Atmosphere Web Site</a:t>
            </a:r>
          </a:p>
          <a:p>
            <a:pPr algn="ctr"/>
            <a:endParaRPr lang="en-US" u="sng" dirty="0" smtClean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n-US" dirty="0" smtClean="0">
                <a:solidFill>
                  <a:srgbClr val="FFC000"/>
                </a:solidFill>
              </a:rPr>
              <a:t>http://modis-atmos.gsfc.nasa.gov</a:t>
            </a:r>
            <a:endParaRPr lang="en-US" dirty="0">
              <a:solidFill>
                <a:srgbClr val="FFC000"/>
              </a:solidFill>
            </a:endParaRPr>
          </a:p>
          <a:p>
            <a:endParaRPr lang="en-US" dirty="0" smtClean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r>
              <a:rPr lang="en-US" sz="2400" dirty="0" smtClean="0">
                <a:solidFill>
                  <a:srgbClr val="00B050"/>
                </a:solidFill>
              </a:rPr>
              <a:t>Highlights</a:t>
            </a:r>
          </a:p>
          <a:p>
            <a:endParaRPr lang="en-US" dirty="0" smtClean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Images:</a:t>
            </a:r>
          </a:p>
          <a:p>
            <a:pPr marL="342900" indent="-342900">
              <a:buAutoNum type="alphaLcPeriod"/>
            </a:pP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L1 &amp; L2 high-res global mosaics </a:t>
            </a:r>
            <a:r>
              <a:rPr lang="en-US" sz="1400" dirty="0" smtClean="0">
                <a:solidFill>
                  <a:schemeClr val="accent2"/>
                </a:solidFill>
              </a:rPr>
              <a:t>[Subset of L1 &amp; L2 SDS’s  -- Mapped Globally w. Zoom Capability]</a:t>
            </a:r>
          </a:p>
          <a:p>
            <a:pPr marL="342900" indent="-342900">
              <a:buAutoNum type="alphaLcPeriod"/>
            </a:pP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L1 high-res Granules </a:t>
            </a:r>
            <a:r>
              <a:rPr lang="en-US" sz="1400" dirty="0">
                <a:solidFill>
                  <a:schemeClr val="accent2"/>
                </a:solidFill>
              </a:rPr>
              <a:t>[</a:t>
            </a:r>
            <a:r>
              <a:rPr lang="en-US" sz="1400" dirty="0" smtClean="0">
                <a:solidFill>
                  <a:schemeClr val="accent2"/>
                </a:solidFill>
              </a:rPr>
              <a:t>3 channel RGB, daytime only, mapped]</a:t>
            </a:r>
          </a:p>
          <a:p>
            <a:pPr marL="342900" indent="-342900">
              <a:buAutoNum type="alphaLcPeriod"/>
            </a:pP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L3 standard: D3 &amp; E3</a:t>
            </a: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4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(native LL) 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; M3 on two projections </a:t>
            </a:r>
            <a:r>
              <a:rPr lang="en-US" sz="14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(LL &amp; HA)  </a:t>
            </a:r>
            <a:r>
              <a:rPr lang="en-US" sz="1400" dirty="0" smtClean="0">
                <a:solidFill>
                  <a:schemeClr val="accent2"/>
                </a:solidFill>
              </a:rPr>
              <a:t>[Subset of Stats Only]</a:t>
            </a:r>
          </a:p>
          <a:p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Documentation:</a:t>
            </a:r>
          </a:p>
          <a:p>
            <a:pPr marL="342900" indent="-342900">
              <a:buAutoNum type="alphaLcPeriod"/>
            </a:pP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Processing and Data Availability Calendar</a:t>
            </a:r>
          </a:p>
          <a:p>
            <a:pPr marL="342900" indent="-342900">
              <a:buAutoNum type="alphaLcPeriod"/>
            </a:pP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Known Problems of C6 </a:t>
            </a:r>
          </a:p>
          <a:p>
            <a:pPr marL="342900" indent="-342900">
              <a:buAutoNum type="alphaLcPeriod"/>
            </a:pP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New Collection Documentation (C6 is most recent)</a:t>
            </a:r>
          </a:p>
          <a:p>
            <a:pPr marL="342900" indent="-342900">
              <a:buAutoNum type="alphaLcPeriod"/>
            </a:pP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Other Resources: File Specs, QA Plan, ATBDs, Users Guides, Science Papers</a:t>
            </a:r>
          </a:p>
          <a:p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20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512874"/>
            <a:ext cx="84582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</a:rPr>
              <a:t>Home Page</a:t>
            </a:r>
          </a:p>
          <a:p>
            <a:pPr algn="ctr"/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(navigation primer)</a:t>
            </a:r>
          </a:p>
          <a:p>
            <a:pPr algn="ctr"/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US" sz="2000" dirty="0" smtClean="0">
                <a:solidFill>
                  <a:srgbClr val="FFC000"/>
                </a:solidFill>
              </a:rPr>
              <a:t>http://modis-atmos.gsfc.nasa.gov</a:t>
            </a:r>
          </a:p>
          <a:p>
            <a:pPr algn="ctr"/>
            <a:endParaRPr lang="en-US" sz="20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92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813" y="0"/>
            <a:ext cx="47723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24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512874"/>
            <a:ext cx="84582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</a:rPr>
              <a:t>Products Section:</a:t>
            </a:r>
          </a:p>
          <a:p>
            <a:pPr algn="ctr"/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</a:rPr>
              <a:t>Calendar Page </a:t>
            </a:r>
          </a:p>
          <a:p>
            <a:pPr algn="ctr"/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(Data Processing and Availability Calendar)</a:t>
            </a:r>
          </a:p>
          <a:p>
            <a:pPr algn="ctr"/>
            <a:endParaRPr lang="en-US" sz="2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US" sz="2000" dirty="0" smtClean="0">
                <a:solidFill>
                  <a:srgbClr val="FFC000"/>
                </a:solidFill>
              </a:rPr>
              <a:t>http://modis-atmos.gsfc.nasa.gov/products_calendar.html</a:t>
            </a:r>
          </a:p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6837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0" y="381000"/>
            <a:ext cx="8229600" cy="3352800"/>
          </a:xfrm>
        </p:spPr>
        <p:txBody>
          <a:bodyPr>
            <a:normAutofit lnSpcReduction="10000"/>
          </a:bodyPr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n-US" b="1" dirty="0" smtClean="0"/>
              <a:t>Some Limitations of Standard Level-3:</a:t>
            </a:r>
          </a:p>
          <a:p>
            <a:pPr marL="1360488" lvl="2" indent="-514350" eaLnBrk="1" hangingPunct="1">
              <a:buFont typeface="Wingdings" pitchFamily="2" charset="2"/>
              <a:buNone/>
              <a:defRPr/>
            </a:pPr>
            <a:endParaRPr lang="en-US" sz="1200" b="1" dirty="0" smtClean="0"/>
          </a:p>
          <a:p>
            <a:pPr marL="955675" lvl="1" indent="-514350" eaLnBrk="1" hangingPunct="1"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008000"/>
                </a:solidFill>
              </a:rPr>
              <a:t>- Fixed map projection with a relatively coarse resolution (1x1</a:t>
            </a:r>
            <a:r>
              <a:rPr lang="en-US" sz="2000" b="1" dirty="0" smtClean="0">
                <a:solidFill>
                  <a:srgbClr val="008000"/>
                </a:solidFill>
                <a:sym typeface="Symbol"/>
              </a:rPr>
              <a:t>)</a:t>
            </a:r>
            <a:r>
              <a:rPr lang="en-US" sz="2000" b="1" dirty="0" smtClean="0">
                <a:solidFill>
                  <a:srgbClr val="008000"/>
                </a:solidFill>
              </a:rPr>
              <a:t> </a:t>
            </a:r>
            <a:r>
              <a:rPr lang="en-US" sz="2000" b="1" dirty="0" smtClean="0">
                <a:solidFill>
                  <a:schemeClr val="bg1">
                    <a:lumMod val="75000"/>
                  </a:schemeClr>
                </a:solidFill>
              </a:rPr>
              <a:t>(1˚)</a:t>
            </a:r>
          </a:p>
          <a:p>
            <a:pPr marL="441325" lvl="1" indent="0" eaLnBrk="1" hangingPunct="1">
              <a:buNone/>
              <a:defRPr/>
            </a:pPr>
            <a:r>
              <a:rPr lang="en-US" sz="2000" b="1" dirty="0" smtClean="0">
                <a:solidFill>
                  <a:srgbClr val="008000"/>
                </a:solidFill>
              </a:rPr>
              <a:t>- Fixed parameter set (file size issues in L3, esp. multiday)</a:t>
            </a:r>
          </a:p>
          <a:p>
            <a:pPr marL="441325" lvl="1" indent="0" eaLnBrk="1" hangingPunct="1">
              <a:buNone/>
              <a:defRPr/>
            </a:pPr>
            <a:r>
              <a:rPr lang="en-US" sz="2000" b="1" dirty="0" smtClean="0">
                <a:solidFill>
                  <a:srgbClr val="008000"/>
                </a:solidFill>
              </a:rPr>
              <a:t>- Fixed statistical set (not amenable to complex computations) </a:t>
            </a:r>
          </a:p>
          <a:p>
            <a:pPr marL="441325" lvl="1" indent="0">
              <a:buNone/>
              <a:defRPr/>
            </a:pPr>
            <a:r>
              <a:rPr lang="en-US" sz="2000" b="1" dirty="0" smtClean="0">
                <a:solidFill>
                  <a:srgbClr val="008000"/>
                </a:solidFill>
              </a:rPr>
              <a:t>- L2 data is sampled at the resolution of the L2 geolocation</a:t>
            </a:r>
            <a:r>
              <a:rPr lang="en-US" sz="2000" b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b="1" dirty="0" smtClean="0">
                <a:solidFill>
                  <a:schemeClr val="accent2">
                    <a:lumMod val="75000"/>
                  </a:schemeClr>
                </a:solidFill>
              </a:rPr>
              <a:t>(1km to 5km )</a:t>
            </a:r>
            <a:r>
              <a:rPr lang="en-US" sz="1200" b="1" dirty="0" smtClean="0">
                <a:solidFill>
                  <a:schemeClr val="bg1">
                    <a:lumMod val="75000"/>
                  </a:schemeClr>
                </a:solidFill>
              </a:rPr>
              <a:t>(1</a:t>
            </a:r>
          </a:p>
          <a:p>
            <a:pPr marL="955675" lvl="1" indent="-514350" eaLnBrk="1" hangingPunct="1"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008000"/>
                </a:solidFill>
              </a:rPr>
              <a:t>- Limited set of histograms with preset bin boundaries </a:t>
            </a:r>
          </a:p>
          <a:p>
            <a:pPr marL="441325" lvl="1" indent="0" eaLnBrk="1" hangingPunct="1">
              <a:buNone/>
              <a:defRPr/>
            </a:pPr>
            <a:r>
              <a:rPr lang="en-US" sz="2000" b="1" dirty="0" smtClean="0">
                <a:solidFill>
                  <a:srgbClr val="008000"/>
                </a:solidFill>
              </a:rPr>
              <a:t>- Input to the 08_E3 and 08_M3 … is 08_D3  (not L2)</a:t>
            </a:r>
            <a:r>
              <a:rPr lang="en-US" sz="2000" b="1" dirty="0" smtClean="0">
                <a:solidFill>
                  <a:schemeClr val="bg1">
                    <a:lumMod val="75000"/>
                  </a:schemeClr>
                </a:solidFill>
              </a:rPr>
              <a:t>- - (per Collection)</a:t>
            </a:r>
          </a:p>
          <a:p>
            <a:pPr marL="441325" lvl="1" indent="0" eaLnBrk="1" hangingPunct="1">
              <a:buNone/>
              <a:defRPr/>
            </a:pPr>
            <a:r>
              <a:rPr lang="en-US" sz="2000" b="1" dirty="0" smtClean="0">
                <a:solidFill>
                  <a:srgbClr val="008000"/>
                </a:solidFill>
              </a:rPr>
              <a:t>- Overlapping orbits are averaged </a:t>
            </a:r>
            <a:r>
              <a:rPr lang="en-US" sz="2000" b="1" dirty="0" smtClean="0">
                <a:solidFill>
                  <a:srgbClr val="C00000"/>
                </a:solidFill>
              </a:rPr>
              <a:t>* </a:t>
            </a:r>
            <a:r>
              <a:rPr lang="en-US" sz="1200" b="1" dirty="0" smtClean="0">
                <a:solidFill>
                  <a:schemeClr val="accent2">
                    <a:lumMod val="75000"/>
                  </a:schemeClr>
                </a:solidFill>
              </a:rPr>
              <a:t>(D3 polar data  tends to be “smeared” with overlapping orbital overpasses over many hours,  while D3 equatorial data tends to be a snapshot with a single overpass) </a:t>
            </a:r>
          </a:p>
          <a:p>
            <a:pPr marL="955675" lvl="1" indent="-514350" eaLnBrk="1" hangingPunct="1">
              <a:buFontTx/>
              <a:buChar char="-"/>
              <a:defRPr/>
            </a:pPr>
            <a:endParaRPr lang="en-US" sz="1200" b="1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304800" y="3962400"/>
            <a:ext cx="323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C00000"/>
                </a:solidFill>
              </a:rPr>
              <a:t>*</a:t>
            </a:r>
            <a:endParaRPr lang="en-US" altLang="en-US" dirty="0">
              <a:solidFill>
                <a:srgbClr val="C00000"/>
              </a:solidFill>
            </a:endParaRPr>
          </a:p>
        </p:txBody>
      </p:sp>
      <p:pic>
        <p:nvPicPr>
          <p:cNvPr id="6" name="Picture 5" descr="GLOBAL2010_01_22_02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372687"/>
            <a:ext cx="36099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4147801"/>
            <a:ext cx="4429125" cy="232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53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23" y="0"/>
            <a:ext cx="5153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16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119967"/>
            <a:ext cx="84582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</a:rPr>
              <a:t>Products Section:</a:t>
            </a:r>
          </a:p>
          <a:p>
            <a:pPr algn="ctr"/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</a:rPr>
              <a:t>Collection 006 Update Page </a:t>
            </a:r>
          </a:p>
          <a:p>
            <a:pPr algn="ctr"/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(Summary Changes)</a:t>
            </a:r>
          </a:p>
          <a:p>
            <a:pPr algn="ctr"/>
            <a:endParaRPr lang="en-US" sz="2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US" sz="2000" dirty="0" smtClean="0">
                <a:solidFill>
                  <a:srgbClr val="FFC000"/>
                </a:solidFill>
              </a:rPr>
              <a:t>http://modis-atmos.gsfc.nasa.gov/products_C006update.html</a:t>
            </a:r>
          </a:p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3307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813" y="0"/>
            <a:ext cx="47723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52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512874"/>
            <a:ext cx="84582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</a:rPr>
              <a:t>Images Section </a:t>
            </a:r>
          </a:p>
          <a:p>
            <a:pPr algn="ctr"/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(L1, L2, L3 Images)</a:t>
            </a:r>
          </a:p>
          <a:p>
            <a:pPr algn="ctr"/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US" sz="2000" dirty="0" smtClean="0">
                <a:solidFill>
                  <a:srgbClr val="FFC000"/>
                </a:solidFill>
              </a:rPr>
              <a:t>http://modis-atmos.gsfc.nasa.gov/IMAGES</a:t>
            </a:r>
          </a:p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9189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520"/>
            <a:ext cx="9144000" cy="666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44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5323"/>
            <a:ext cx="9144000" cy="458735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1000" y="381000"/>
            <a:ext cx="845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L1B Composite Image:  </a:t>
            </a:r>
            <a:r>
              <a:rPr lang="en-US" dirty="0" smtClean="0"/>
              <a:t>    </a:t>
            </a:r>
            <a:r>
              <a:rPr lang="en-US" dirty="0" smtClean="0">
                <a:solidFill>
                  <a:srgbClr val="FF0000"/>
                </a:solidFill>
              </a:rPr>
              <a:t>R</a:t>
            </a:r>
            <a:r>
              <a:rPr lang="en-US" dirty="0" smtClean="0"/>
              <a:t>:</a:t>
            </a:r>
            <a:r>
              <a:rPr lang="en-US" dirty="0" smtClean="0">
                <a:solidFill>
                  <a:srgbClr val="00B050"/>
                </a:solidFill>
              </a:rPr>
              <a:t>G</a:t>
            </a:r>
            <a:r>
              <a:rPr lang="en-US" dirty="0" smtClean="0"/>
              <a:t>: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B</a:t>
            </a:r>
            <a:r>
              <a:rPr lang="en-US" dirty="0" smtClean="0"/>
              <a:t> </a:t>
            </a:r>
            <a:r>
              <a:rPr lang="en-US" dirty="0"/>
              <a:t>= </a:t>
            </a:r>
            <a:r>
              <a:rPr lang="en-US" dirty="0" smtClean="0"/>
              <a:t>1:4:3       </a:t>
            </a:r>
            <a:r>
              <a:rPr lang="en-US" dirty="0" smtClean="0">
                <a:solidFill>
                  <a:srgbClr val="33CC33"/>
                </a:solidFill>
              </a:rPr>
              <a:t>produces near “</a:t>
            </a:r>
            <a:r>
              <a:rPr lang="en-US" dirty="0">
                <a:solidFill>
                  <a:srgbClr val="33CC33"/>
                </a:solidFill>
              </a:rPr>
              <a:t>T</a:t>
            </a:r>
            <a:r>
              <a:rPr lang="en-US" dirty="0" smtClean="0">
                <a:solidFill>
                  <a:srgbClr val="33CC33"/>
                </a:solidFill>
              </a:rPr>
              <a:t>rue Earth Color”</a:t>
            </a:r>
            <a:endParaRPr lang="en-US" dirty="0">
              <a:solidFill>
                <a:srgbClr val="33CC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06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4535"/>
            <a:ext cx="9144000" cy="45689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1000" y="381000"/>
            <a:ext cx="8533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Cloud Optical Thickness: 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”warm”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US" dirty="0">
                <a:solidFill>
                  <a:srgbClr val="FF0000"/>
                </a:solidFill>
              </a:rPr>
              <a:t>R</a:t>
            </a:r>
            <a:r>
              <a:rPr lang="en-US" dirty="0">
                <a:solidFill>
                  <a:srgbClr val="E46D0A"/>
                </a:solidFill>
              </a:rPr>
              <a:t>O</a:t>
            </a:r>
            <a:r>
              <a:rPr lang="en-US" dirty="0">
                <a:solidFill>
                  <a:srgbClr val="FFFF00"/>
                </a:solidFill>
              </a:rPr>
              <a:t>Y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) color bar for liquid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 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”cool” </a:t>
            </a: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(</a:t>
            </a:r>
            <a:r>
              <a:rPr lang="en-US" dirty="0" smtClean="0">
                <a:solidFill>
                  <a:srgbClr val="00B050"/>
                </a:solidFill>
              </a:rPr>
              <a:t>G</a:t>
            </a:r>
            <a:r>
              <a:rPr lang="en-US" dirty="0" smtClean="0">
                <a:solidFill>
                  <a:srgbClr val="00B0F0"/>
                </a:solidFill>
              </a:rPr>
              <a:t>B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I</a:t>
            </a:r>
            <a:r>
              <a:rPr lang="en-US" dirty="0" smtClean="0">
                <a:solidFill>
                  <a:srgbClr val="7030A0"/>
                </a:solidFill>
              </a:rPr>
              <a:t>V</a:t>
            </a: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)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color </a:t>
            </a: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bar for 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81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125"/>
            <a:ext cx="9144000" cy="563774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38200" y="152400"/>
            <a:ext cx="3404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Clickable Zoom of L1B Composite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34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125"/>
            <a:ext cx="9144000" cy="563774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5800" y="152400"/>
            <a:ext cx="7924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Clickable Zoom of Cloud Optical Thickness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65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23" y="0"/>
            <a:ext cx="5153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75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L3 Sub-sampling Impact</a:t>
            </a:r>
          </a:p>
        </p:txBody>
      </p:sp>
      <p:graphicFrame>
        <p:nvGraphicFramePr>
          <p:cNvPr id="341189" name="Group 19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3649878"/>
              </p:ext>
            </p:extLst>
          </p:nvPr>
        </p:nvGraphicFramePr>
        <p:xfrm>
          <a:off x="685800" y="1295400"/>
          <a:ext cx="8077200" cy="4010599"/>
        </p:xfrm>
        <a:graphic>
          <a:graphicData uri="http://schemas.openxmlformats.org/drawingml/2006/table">
            <a:tbl>
              <a:tblPr/>
              <a:tblGrid>
                <a:gridCol w="2286000"/>
                <a:gridCol w="1447800"/>
                <a:gridCol w="1447800"/>
                <a:gridCol w="1981200"/>
                <a:gridCol w="914400"/>
              </a:tblGrid>
              <a:tr h="5609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vantGarde Md BT" pitchFamily="34" charset="0"/>
                        </a:rPr>
                        <a:t>Product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vantGarde Md BT" pitchFamily="34" charset="0"/>
                        </a:rPr>
                        <a:t>Family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vantGarde Md BT" pitchFamily="34" charset="0"/>
                        </a:rPr>
                        <a:t>Data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vantGarde Md BT" pitchFamily="34" charset="0"/>
                        </a:rPr>
                        <a:t>Resolution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vantGarde Md BT" pitchFamily="34" charset="0"/>
                        </a:rPr>
                        <a:t>Geolocation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vantGarde Md BT" pitchFamily="34" charset="0"/>
                        </a:rPr>
                        <a:t>Resolution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vantGarde Md BT" pitchFamily="34" charset="0"/>
                        </a:rPr>
                        <a:t> L2 Input Pixels 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vantGarde Md BT" pitchFamily="34" charset="0"/>
                        </a:rPr>
                        <a:t>(Max)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vantGarde Md BT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vantGarde Md BT" pitchFamily="34" charset="0"/>
                        </a:rPr>
                        <a:t> per 1° Grid 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vantGarde Md BT" pitchFamily="34" charset="0"/>
                        </a:rPr>
                        <a:t>(Equator)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vantGarde Md BT" pitchFamily="34" charset="0"/>
                        </a:rPr>
                        <a:t>Impact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4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vantGarde Md BT" pitchFamily="34" charset="0"/>
                        </a:rPr>
                        <a:t>Aerosol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vantGarde Md BT" pitchFamily="34" charset="0"/>
                        </a:rPr>
                        <a:t>04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vantGarde Md BT" pitchFamily="34" charset="0"/>
                        </a:rPr>
                        <a:t>10km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vantGarde Md BT" pitchFamily="34" charset="0"/>
                        </a:rPr>
                        <a:t>10 km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vantGarde Md BT" pitchFamily="34" charset="0"/>
                        </a:rPr>
                        <a:t> 121 out of 121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vantGarde Md BT" pitchFamily="34" charset="0"/>
                        </a:rPr>
                        <a:t>No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D000"/>
                    </a:solidFill>
                  </a:tcPr>
                </a:tc>
              </a:tr>
              <a:tr h="5609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vantGarde Md BT" pitchFamily="34" charset="0"/>
                        </a:rPr>
                        <a:t>Water Vapor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vantGarde Md BT" pitchFamily="34" charset="0"/>
                        </a:rPr>
                        <a:t>05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vantGarde Md BT" pitchFamily="34" charset="0"/>
                        </a:rPr>
                        <a:t>1 km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vantGarde Md BT" pitchFamily="34" charset="0"/>
                        </a:rPr>
                        <a:t>5 km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vantGarde Md BT" pitchFamily="34" charset="0"/>
                        </a:rPr>
                        <a:t>484 out of 12,231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vantGarde Md BT" pitchFamily="34" charset="0"/>
                        </a:rPr>
                        <a:t>Yes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0000"/>
                    </a:solidFill>
                  </a:tcPr>
                </a:tc>
              </a:tr>
              <a:tr h="5609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vantGarde Md BT" pitchFamily="34" charset="0"/>
                        </a:rPr>
                        <a:t>Cirrus Detection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vantGarde Md BT" pitchFamily="34" charset="0"/>
                        </a:rPr>
                        <a:t>06_CD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vantGarde Md BT" pitchFamily="34" charset="0"/>
                        </a:rPr>
                        <a:t>1 km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vantGarde Md BT" pitchFamily="34" charset="0"/>
                        </a:rPr>
                        <a:t>5 km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vantGarde Md BT" pitchFamily="34" charset="0"/>
                        </a:rPr>
                        <a:t>484 out of 12,231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vantGarde Md BT" pitchFamily="34" charset="0"/>
                        </a:rPr>
                        <a:t>Yes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0000"/>
                    </a:solidFill>
                  </a:tcPr>
                </a:tc>
              </a:tr>
              <a:tr h="5609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vantGarde Md BT" pitchFamily="34" charset="0"/>
                        </a:rPr>
                        <a:t>Cloud Top Properties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vantGarde Md BT" pitchFamily="34" charset="0"/>
                        </a:rPr>
                        <a:t>*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vantGarde Md BT" pitchFamily="34" charset="0"/>
                        </a:rPr>
                        <a:t>06_CT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vantGarde Md BT" pitchFamily="34" charset="0"/>
                        </a:rPr>
                        <a:t>5 km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vantGarde Md BT" pitchFamily="34" charset="0"/>
                        </a:rPr>
                        <a:t>5 km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vantGarde Md BT" pitchFamily="34" charset="0"/>
                        </a:rPr>
                        <a:t>484 out of 484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vantGarde Md BT" pitchFamily="34" charset="0"/>
                        </a:rPr>
                        <a:t>No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D000"/>
                    </a:solidFill>
                  </a:tcPr>
                </a:tc>
              </a:tr>
              <a:tr h="5609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vantGarde Md BT" pitchFamily="34" charset="0"/>
                        </a:rPr>
                        <a:t>Cloud Optical Properties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vantGarde Md BT" pitchFamily="34" charset="0"/>
                        </a:rPr>
                        <a:t>06_OD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vantGarde Md BT" pitchFamily="34" charset="0"/>
                        </a:rPr>
                        <a:t>1 km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vantGarde Md BT" pitchFamily="34" charset="0"/>
                        </a:rPr>
                        <a:t>5 km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vantGarde Md BT" pitchFamily="34" charset="0"/>
                        </a:rPr>
                        <a:t>484 out of 12,321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vantGarde Md BT" pitchFamily="34" charset="0"/>
                        </a:rPr>
                        <a:t>Yes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0000"/>
                    </a:solidFill>
                  </a:tcPr>
                </a:tc>
              </a:tr>
              <a:tr h="5609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vantGarde Md BT" pitchFamily="34" charset="0"/>
                        </a:rPr>
                        <a:t>Atmosphere Profile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vantGarde Md BT" pitchFamily="34" charset="0"/>
                        </a:rPr>
                        <a:t>07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vantGarde Md BT" pitchFamily="34" charset="0"/>
                        </a:rPr>
                        <a:t>5 km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vantGarde Md BT" pitchFamily="34" charset="0"/>
                        </a:rPr>
                        <a:t>5 km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vantGarde Md BT" pitchFamily="34" charset="0"/>
                        </a:rPr>
                        <a:t> 484 out of 484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vantGarde Md BT" pitchFamily="34" charset="0"/>
                        </a:rPr>
                        <a:t>No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D000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62000" y="5638800"/>
            <a:ext cx="792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  Note there are both 5km and new 1km data sets for CTP in Collection 6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87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23" y="0"/>
            <a:ext cx="5153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86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24400" y="180201"/>
            <a:ext cx="6197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B050"/>
                </a:solidFill>
              </a:rPr>
              <a:t>Taiwan</a:t>
            </a:r>
            <a:endParaRPr lang="en-US" sz="1200" dirty="0">
              <a:solidFill>
                <a:srgbClr val="00B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59876" y="457200"/>
            <a:ext cx="535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B050"/>
                </a:solidFill>
              </a:rPr>
              <a:t>China</a:t>
            </a:r>
            <a:endParaRPr lang="en-US" sz="1200" dirty="0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93588" y="164068"/>
            <a:ext cx="2769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Cat 1 Hurricane Fung-Wong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20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807" y="76200"/>
            <a:ext cx="3378993" cy="21625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4581525" cy="26016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4232716"/>
            <a:ext cx="3886200" cy="25490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448050"/>
            <a:ext cx="4762500" cy="33337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749" y="2209800"/>
            <a:ext cx="3653851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41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23" y="0"/>
            <a:ext cx="5153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76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23" y="0"/>
            <a:ext cx="5153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02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23" y="0"/>
            <a:ext cx="5153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83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59" y="0"/>
            <a:ext cx="86698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11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59" y="0"/>
            <a:ext cx="86698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69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59" y="0"/>
            <a:ext cx="86698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69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59" y="0"/>
            <a:ext cx="86698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79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6622</TotalTime>
  <Words>4228</Words>
  <Application>Microsoft Office PowerPoint</Application>
  <PresentationFormat>On-screen Show (4:3)</PresentationFormat>
  <Paragraphs>729</Paragraphs>
  <Slides>138</Slides>
  <Notes>138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138</vt:i4>
      </vt:variant>
    </vt:vector>
  </HeadingPairs>
  <TitlesOfParts>
    <vt:vector size="139" baseType="lpstr">
      <vt:lpstr>Office Theme</vt:lpstr>
      <vt:lpstr>MODIS Atmosphere Web &amp; L3 Algorithm / Product Detail</vt:lpstr>
      <vt:lpstr>PowerPoint Presentation</vt:lpstr>
      <vt:lpstr>PowerPoint Presentation</vt:lpstr>
      <vt:lpstr>PowerPoint Presentation</vt:lpstr>
      <vt:lpstr>What is Level-3 (L3)?</vt:lpstr>
      <vt:lpstr>What are M-A Level-3 (L3) Characteristics?</vt:lpstr>
      <vt:lpstr>PowerPoint Presentation</vt:lpstr>
      <vt:lpstr>PowerPoint Presentation</vt:lpstr>
      <vt:lpstr>L3 Sub-sampling Impact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MODIS Atmosphere Web &amp; L3 Algorithm / Product Detail</dc:title>
  <dc:creator>Paul A Hubanks</dc:creator>
  <cp:lastModifiedBy>Paul A Hubanks</cp:lastModifiedBy>
  <cp:revision>251</cp:revision>
  <dcterms:created xsi:type="dcterms:W3CDTF">2014-09-19T17:48:48Z</dcterms:created>
  <dcterms:modified xsi:type="dcterms:W3CDTF">2014-10-03T05:59:11Z</dcterms:modified>
</cp:coreProperties>
</file>