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258" r:id="rId2"/>
    <p:sldId id="289" r:id="rId3"/>
    <p:sldId id="295" r:id="rId4"/>
    <p:sldId id="310" r:id="rId5"/>
    <p:sldId id="296" r:id="rId6"/>
    <p:sldId id="311" r:id="rId7"/>
    <p:sldId id="308" r:id="rId8"/>
    <p:sldId id="309" r:id="rId9"/>
    <p:sldId id="290" r:id="rId10"/>
    <p:sldId id="291" r:id="rId11"/>
    <p:sldId id="299" r:id="rId12"/>
    <p:sldId id="301" r:id="rId13"/>
    <p:sldId id="302" r:id="rId14"/>
    <p:sldId id="306" r:id="rId15"/>
    <p:sldId id="307" r:id="rId16"/>
    <p:sldId id="342" r:id="rId17"/>
    <p:sldId id="313" r:id="rId18"/>
    <p:sldId id="305" r:id="rId19"/>
    <p:sldId id="303" r:id="rId20"/>
    <p:sldId id="328" r:id="rId21"/>
    <p:sldId id="329" r:id="rId22"/>
    <p:sldId id="259" r:id="rId23"/>
    <p:sldId id="260" r:id="rId24"/>
    <p:sldId id="304" r:id="rId25"/>
    <p:sldId id="325" r:id="rId26"/>
    <p:sldId id="326" r:id="rId27"/>
    <p:sldId id="341" r:id="rId28"/>
    <p:sldId id="323" r:id="rId29"/>
    <p:sldId id="315" r:id="rId30"/>
    <p:sldId id="269" r:id="rId31"/>
    <p:sldId id="314" r:id="rId32"/>
    <p:sldId id="316" r:id="rId33"/>
    <p:sldId id="322" r:id="rId34"/>
    <p:sldId id="271" r:id="rId35"/>
    <p:sldId id="272" r:id="rId36"/>
    <p:sldId id="270" r:id="rId37"/>
    <p:sldId id="273" r:id="rId38"/>
    <p:sldId id="275" r:id="rId39"/>
    <p:sldId id="324" r:id="rId40"/>
    <p:sldId id="278" r:id="rId41"/>
    <p:sldId id="287" r:id="rId42"/>
    <p:sldId id="321" r:id="rId43"/>
    <p:sldId id="320" r:id="rId44"/>
    <p:sldId id="279" r:id="rId45"/>
    <p:sldId id="280" r:id="rId46"/>
    <p:sldId id="283" r:id="rId47"/>
    <p:sldId id="284" r:id="rId48"/>
    <p:sldId id="317" r:id="rId49"/>
    <p:sldId id="318" r:id="rId50"/>
    <p:sldId id="286" r:id="rId51"/>
    <p:sldId id="288" r:id="rId52"/>
    <p:sldId id="319" r:id="rId53"/>
    <p:sldId id="339" r:id="rId54"/>
    <p:sldId id="330" r:id="rId55"/>
    <p:sldId id="335" r:id="rId56"/>
    <p:sldId id="331" r:id="rId57"/>
    <p:sldId id="332" r:id="rId58"/>
    <p:sldId id="333" r:id="rId59"/>
    <p:sldId id="334" r:id="rId60"/>
    <p:sldId id="336" r:id="rId61"/>
    <p:sldId id="337" r:id="rId62"/>
    <p:sldId id="340" r:id="rId63"/>
    <p:sldId id="343" r:id="rId64"/>
    <p:sldId id="344" r:id="rId65"/>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146" autoAdjust="0"/>
  </p:normalViewPr>
  <p:slideViewPr>
    <p:cSldViewPr>
      <p:cViewPr>
        <p:scale>
          <a:sx n="66" d="100"/>
          <a:sy n="66" d="100"/>
        </p:scale>
        <p:origin x="-732" y="84"/>
      </p:cViewPr>
      <p:guideLst>
        <p:guide orient="horz" pos="2160"/>
        <p:guide pos="2880"/>
      </p:guideLst>
    </p:cSldViewPr>
  </p:slideViewPr>
  <p:notesTextViewPr>
    <p:cViewPr>
      <p:scale>
        <a:sx n="1" d="1"/>
        <a:sy n="1" d="1"/>
      </p:scale>
      <p:origin x="0" y="0"/>
    </p:cViewPr>
  </p:notesTextViewPr>
  <p:sorterViewPr>
    <p:cViewPr>
      <p:scale>
        <a:sx n="80" d="100"/>
        <a:sy n="80" d="100"/>
      </p:scale>
      <p:origin x="0" y="106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evab:Documents:MOD07:MST_2012:SGP_TPW_aqua_all_V6.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evab:Documents:MOD07:MST_2012:TOZ_Bud_terra_V5vsV6.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0851537853510402"/>
          <c:y val="2.39792388196584E-2"/>
          <c:w val="0.64375392012162003"/>
          <c:h val="0.87783856599689003"/>
        </c:manualLayout>
      </c:layout>
      <c:barChart>
        <c:barDir val="bar"/>
        <c:grouping val="clustered"/>
        <c:varyColors val="0"/>
        <c:ser>
          <c:idx val="0"/>
          <c:order val="0"/>
          <c:tx>
            <c:strRef>
              <c:f>Sheet1!$B$1</c:f>
              <c:strCache>
                <c:ptCount val="1"/>
                <c:pt idx="0">
                  <c:v>Bias (dry cases=228)</c:v>
                </c:pt>
              </c:strCache>
            </c:strRef>
          </c:tx>
          <c:invertIfNegative val="0"/>
          <c:cat>
            <c:strRef>
              <c:f>Sheet1!$A$2:$A$4</c:f>
              <c:strCache>
                <c:ptCount val="3"/>
                <c:pt idx="0">
                  <c:v>Col 5/pCRTM</c:v>
                </c:pt>
                <c:pt idx="1">
                  <c:v>CRTM1.2/ODAS  w/o Shifts</c:v>
                </c:pt>
                <c:pt idx="2">
                  <c:v>CRTM1.2/ODAS  w Shifts</c:v>
                </c:pt>
              </c:strCache>
            </c:strRef>
          </c:cat>
          <c:val>
            <c:numRef>
              <c:f>Sheet1!$B$2:$B$4</c:f>
              <c:numCache>
                <c:formatCode>General</c:formatCode>
                <c:ptCount val="3"/>
                <c:pt idx="0">
                  <c:v>-0.4</c:v>
                </c:pt>
                <c:pt idx="1">
                  <c:v>-0.2</c:v>
                </c:pt>
                <c:pt idx="2">
                  <c:v>-0.8</c:v>
                </c:pt>
              </c:numCache>
            </c:numRef>
          </c:val>
        </c:ser>
        <c:ser>
          <c:idx val="1"/>
          <c:order val="1"/>
          <c:tx>
            <c:strRef>
              <c:f>Sheet1!$C$1</c:f>
              <c:strCache>
                <c:ptCount val="1"/>
                <c:pt idx="0">
                  <c:v>RMS (dry cases)</c:v>
                </c:pt>
              </c:strCache>
            </c:strRef>
          </c:tx>
          <c:invertIfNegative val="0"/>
          <c:cat>
            <c:strRef>
              <c:f>Sheet1!$A$2:$A$4</c:f>
              <c:strCache>
                <c:ptCount val="3"/>
                <c:pt idx="0">
                  <c:v>Col 5/pCRTM</c:v>
                </c:pt>
                <c:pt idx="1">
                  <c:v>CRTM1.2/ODAS  w/o Shifts</c:v>
                </c:pt>
                <c:pt idx="2">
                  <c:v>CRTM1.2/ODAS  w Shifts</c:v>
                </c:pt>
              </c:strCache>
            </c:strRef>
          </c:cat>
          <c:val>
            <c:numRef>
              <c:f>Sheet1!$C$2:$C$4</c:f>
              <c:numCache>
                <c:formatCode>General</c:formatCode>
                <c:ptCount val="3"/>
                <c:pt idx="0">
                  <c:v>2.2000000000000002</c:v>
                </c:pt>
                <c:pt idx="1">
                  <c:v>2.2999999999999998</c:v>
                </c:pt>
                <c:pt idx="2">
                  <c:v>2.5</c:v>
                </c:pt>
              </c:numCache>
            </c:numRef>
          </c:val>
        </c:ser>
        <c:ser>
          <c:idx val="2"/>
          <c:order val="2"/>
          <c:tx>
            <c:strRef>
              <c:f>Sheet1!$D$1</c:f>
              <c:strCache>
                <c:ptCount val="1"/>
                <c:pt idx="0">
                  <c:v>Bias (wet cases=89)</c:v>
                </c:pt>
              </c:strCache>
            </c:strRef>
          </c:tx>
          <c:invertIfNegative val="0"/>
          <c:cat>
            <c:strRef>
              <c:f>Sheet1!$A$2:$A$4</c:f>
              <c:strCache>
                <c:ptCount val="3"/>
                <c:pt idx="0">
                  <c:v>Col 5/pCRTM</c:v>
                </c:pt>
                <c:pt idx="1">
                  <c:v>CRTM1.2/ODAS  w/o Shifts</c:v>
                </c:pt>
                <c:pt idx="2">
                  <c:v>CRTM1.2/ODAS  w Shifts</c:v>
                </c:pt>
              </c:strCache>
            </c:strRef>
          </c:cat>
          <c:val>
            <c:numRef>
              <c:f>Sheet1!$D$2:$D$4</c:f>
              <c:numCache>
                <c:formatCode>General</c:formatCode>
                <c:ptCount val="3"/>
                <c:pt idx="0">
                  <c:v>3.6</c:v>
                </c:pt>
                <c:pt idx="1">
                  <c:v>4.5999999999999996</c:v>
                </c:pt>
                <c:pt idx="2">
                  <c:v>2.2999999999999998</c:v>
                </c:pt>
              </c:numCache>
            </c:numRef>
          </c:val>
        </c:ser>
        <c:ser>
          <c:idx val="3"/>
          <c:order val="3"/>
          <c:tx>
            <c:strRef>
              <c:f>Sheet1!$E$1</c:f>
              <c:strCache>
                <c:ptCount val="1"/>
                <c:pt idx="0">
                  <c:v>RMS (wet cases)</c:v>
                </c:pt>
              </c:strCache>
            </c:strRef>
          </c:tx>
          <c:invertIfNegative val="0"/>
          <c:cat>
            <c:strRef>
              <c:f>Sheet1!$A$2:$A$4</c:f>
              <c:strCache>
                <c:ptCount val="3"/>
                <c:pt idx="0">
                  <c:v>Col 5/pCRTM</c:v>
                </c:pt>
                <c:pt idx="1">
                  <c:v>CRTM1.2/ODAS  w/o Shifts</c:v>
                </c:pt>
                <c:pt idx="2">
                  <c:v>CRTM1.2/ODAS  w Shifts</c:v>
                </c:pt>
              </c:strCache>
            </c:strRef>
          </c:cat>
          <c:val>
            <c:numRef>
              <c:f>Sheet1!$E$2:$E$4</c:f>
              <c:numCache>
                <c:formatCode>General</c:formatCode>
                <c:ptCount val="3"/>
                <c:pt idx="0">
                  <c:v>5.0999999999999996</c:v>
                </c:pt>
                <c:pt idx="1">
                  <c:v>5.7</c:v>
                </c:pt>
                <c:pt idx="2">
                  <c:v>3.8</c:v>
                </c:pt>
              </c:numCache>
            </c:numRef>
          </c:val>
        </c:ser>
        <c:dLbls>
          <c:showLegendKey val="0"/>
          <c:showVal val="0"/>
          <c:showCatName val="0"/>
          <c:showSerName val="0"/>
          <c:showPercent val="0"/>
          <c:showBubbleSize val="0"/>
        </c:dLbls>
        <c:gapWidth val="150"/>
        <c:axId val="69791744"/>
        <c:axId val="69793280"/>
      </c:barChart>
      <c:catAx>
        <c:axId val="69791744"/>
        <c:scaling>
          <c:orientation val="minMax"/>
        </c:scaling>
        <c:delete val="0"/>
        <c:axPos val="l"/>
        <c:majorTickMark val="out"/>
        <c:minorTickMark val="none"/>
        <c:tickLblPos val="low"/>
        <c:txPr>
          <a:bodyPr/>
          <a:lstStyle/>
          <a:p>
            <a:pPr>
              <a:defRPr sz="1600" b="1" i="0"/>
            </a:pPr>
            <a:endParaRPr lang="en-US"/>
          </a:p>
        </c:txPr>
        <c:crossAx val="69793280"/>
        <c:crosses val="autoZero"/>
        <c:auto val="1"/>
        <c:lblAlgn val="ctr"/>
        <c:lblOffset val="100"/>
        <c:noMultiLvlLbl val="0"/>
      </c:catAx>
      <c:valAx>
        <c:axId val="69793280"/>
        <c:scaling>
          <c:orientation val="minMax"/>
        </c:scaling>
        <c:delete val="0"/>
        <c:axPos val="b"/>
        <c:majorGridlines/>
        <c:numFmt formatCode="General" sourceLinked="1"/>
        <c:majorTickMark val="out"/>
        <c:minorTickMark val="none"/>
        <c:tickLblPos val="nextTo"/>
        <c:txPr>
          <a:bodyPr/>
          <a:lstStyle/>
          <a:p>
            <a:pPr>
              <a:defRPr sz="1600" b="1" i="0"/>
            </a:pPr>
            <a:endParaRPr lang="en-US"/>
          </a:p>
        </c:txPr>
        <c:crossAx val="69791744"/>
        <c:crosses val="autoZero"/>
        <c:crossBetween val="between"/>
      </c:valAx>
    </c:plotArea>
    <c:legend>
      <c:legendPos val="r"/>
      <c:layout>
        <c:manualLayout>
          <c:xMode val="edge"/>
          <c:yMode val="edge"/>
          <c:x val="0.74542069233646502"/>
          <c:y val="0.43641732283464602"/>
          <c:w val="0.25238781132444899"/>
          <c:h val="0.45339115404061098"/>
        </c:manualLayout>
      </c:layout>
      <c:overlay val="0"/>
      <c:txPr>
        <a:bodyPr/>
        <a:lstStyle/>
        <a:p>
          <a:pPr>
            <a:defRPr sz="1600" b="1" i="0"/>
          </a:pPr>
          <a:endParaRPr lang="en-US"/>
        </a:p>
      </c:txPr>
    </c:legend>
    <c:plotVisOnly val="1"/>
    <c:dispBlanksAs val="gap"/>
    <c:showDLblsOverMax val="0"/>
  </c:chart>
  <c:spPr>
    <a:ln>
      <a:solidFill>
        <a:schemeClr val="tx1"/>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96120003020488"/>
          <c:y val="2.3970150042501099E-2"/>
          <c:w val="0.53515770205263702"/>
          <c:h val="0.87788486846959302"/>
        </c:manualLayout>
      </c:layout>
      <c:barChart>
        <c:barDir val="bar"/>
        <c:grouping val="clustered"/>
        <c:varyColors val="0"/>
        <c:ser>
          <c:idx val="0"/>
          <c:order val="0"/>
          <c:tx>
            <c:strRef>
              <c:f>Sheet1!$B$1</c:f>
              <c:strCache>
                <c:ptCount val="1"/>
                <c:pt idx="0">
                  <c:v>Bias (#cases=102)</c:v>
                </c:pt>
              </c:strCache>
            </c:strRef>
          </c:tx>
          <c:invertIfNegative val="0"/>
          <c:cat>
            <c:strRef>
              <c:f>Sheet1!$A$2:$A$5</c:f>
              <c:strCache>
                <c:ptCount val="4"/>
                <c:pt idx="0">
                  <c:v>TOMS/OMI </c:v>
                </c:pt>
                <c:pt idx="1">
                  <c:v>Col5.2/pCRTM</c:v>
                </c:pt>
                <c:pt idx="2">
                  <c:v>CRTM2/ODPS  no shifts</c:v>
                </c:pt>
                <c:pt idx="3">
                  <c:v>CRTM2/ODPS  with shifts</c:v>
                </c:pt>
              </c:strCache>
            </c:strRef>
          </c:cat>
          <c:val>
            <c:numRef>
              <c:f>Sheet1!$B$2:$B$5</c:f>
              <c:numCache>
                <c:formatCode>General</c:formatCode>
                <c:ptCount val="4"/>
                <c:pt idx="0">
                  <c:v>6.8</c:v>
                </c:pt>
                <c:pt idx="1">
                  <c:v>-16.8</c:v>
                </c:pt>
                <c:pt idx="2">
                  <c:v>-35.5</c:v>
                </c:pt>
                <c:pt idx="3">
                  <c:v>-9.6</c:v>
                </c:pt>
              </c:numCache>
            </c:numRef>
          </c:val>
        </c:ser>
        <c:ser>
          <c:idx val="2"/>
          <c:order val="1"/>
          <c:tx>
            <c:strRef>
              <c:f>Sheet1!$D$1</c:f>
              <c:strCache>
                <c:ptCount val="1"/>
                <c:pt idx="0">
                  <c:v>RMS</c:v>
                </c:pt>
              </c:strCache>
            </c:strRef>
          </c:tx>
          <c:invertIfNegative val="0"/>
          <c:cat>
            <c:strRef>
              <c:f>Sheet1!$A$2:$A$5</c:f>
              <c:strCache>
                <c:ptCount val="4"/>
                <c:pt idx="0">
                  <c:v>TOMS/OMI </c:v>
                </c:pt>
                <c:pt idx="1">
                  <c:v>Col5.2/pCRTM</c:v>
                </c:pt>
                <c:pt idx="2">
                  <c:v>CRTM2/ODPS  no shifts</c:v>
                </c:pt>
                <c:pt idx="3">
                  <c:v>CRTM2/ODPS  with shifts</c:v>
                </c:pt>
              </c:strCache>
            </c:strRef>
          </c:cat>
          <c:val>
            <c:numRef>
              <c:f>Sheet1!$D$2:$D$5</c:f>
              <c:numCache>
                <c:formatCode>General</c:formatCode>
                <c:ptCount val="4"/>
                <c:pt idx="0">
                  <c:v>9.6999999999999993</c:v>
                </c:pt>
                <c:pt idx="1">
                  <c:v>26.1</c:v>
                </c:pt>
                <c:pt idx="2">
                  <c:v>44.4</c:v>
                </c:pt>
                <c:pt idx="3">
                  <c:v>23.6</c:v>
                </c:pt>
              </c:numCache>
            </c:numRef>
          </c:val>
        </c:ser>
        <c:dLbls>
          <c:showLegendKey val="0"/>
          <c:showVal val="0"/>
          <c:showCatName val="0"/>
          <c:showSerName val="0"/>
          <c:showPercent val="0"/>
          <c:showBubbleSize val="0"/>
        </c:dLbls>
        <c:gapWidth val="150"/>
        <c:axId val="69946368"/>
        <c:axId val="69948160"/>
      </c:barChart>
      <c:catAx>
        <c:axId val="69946368"/>
        <c:scaling>
          <c:orientation val="minMax"/>
        </c:scaling>
        <c:delete val="0"/>
        <c:axPos val="l"/>
        <c:majorTickMark val="out"/>
        <c:minorTickMark val="none"/>
        <c:tickLblPos val="low"/>
        <c:txPr>
          <a:bodyPr/>
          <a:lstStyle/>
          <a:p>
            <a:pPr>
              <a:defRPr sz="1600" b="1" i="0"/>
            </a:pPr>
            <a:endParaRPr lang="en-US"/>
          </a:p>
        </c:txPr>
        <c:crossAx val="69948160"/>
        <c:crosses val="autoZero"/>
        <c:auto val="1"/>
        <c:lblAlgn val="ctr"/>
        <c:lblOffset val="100"/>
        <c:noMultiLvlLbl val="0"/>
      </c:catAx>
      <c:valAx>
        <c:axId val="69948160"/>
        <c:scaling>
          <c:orientation val="minMax"/>
        </c:scaling>
        <c:delete val="0"/>
        <c:axPos val="b"/>
        <c:majorGridlines/>
        <c:numFmt formatCode="General" sourceLinked="1"/>
        <c:majorTickMark val="out"/>
        <c:minorTickMark val="none"/>
        <c:tickLblPos val="nextTo"/>
        <c:txPr>
          <a:bodyPr/>
          <a:lstStyle/>
          <a:p>
            <a:pPr>
              <a:defRPr sz="1600" b="1" i="0"/>
            </a:pPr>
            <a:endParaRPr lang="en-US"/>
          </a:p>
        </c:txPr>
        <c:crossAx val="69946368"/>
        <c:crosses val="autoZero"/>
        <c:crossBetween val="between"/>
      </c:valAx>
    </c:plotArea>
    <c:legend>
      <c:legendPos val="r"/>
      <c:layout>
        <c:manualLayout>
          <c:xMode val="edge"/>
          <c:yMode val="edge"/>
          <c:x val="0.76633383328561799"/>
          <c:y val="0.726355771933202"/>
          <c:w val="0.20740005632487099"/>
          <c:h val="0.110392406970252"/>
        </c:manualLayout>
      </c:layout>
      <c:overlay val="0"/>
      <c:txPr>
        <a:bodyPr/>
        <a:lstStyle/>
        <a:p>
          <a:pPr>
            <a:defRPr sz="1600" b="1" i="0"/>
          </a:pPr>
          <a:endParaRPr lang="en-US"/>
        </a:p>
      </c:txPr>
    </c:legend>
    <c:plotVisOnly val="1"/>
    <c:dispBlanksAs val="gap"/>
    <c:showDLblsOverMax val="0"/>
  </c:chart>
  <c:spPr>
    <a:ln>
      <a:solidFill>
        <a:schemeClr val="tx1"/>
      </a:solidFill>
    </a:ln>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401CB380-2F08-4208-8729-8E3A246BCD8D}" type="datetimeFigureOut">
              <a:rPr lang="en-US" smtClean="0"/>
              <a:t>10/29/2014</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5A66E837-CC0B-4302-A287-89A3AF16292D}" type="slidenum">
              <a:rPr lang="en-US" smtClean="0"/>
              <a:t>‹#›</a:t>
            </a:fld>
            <a:endParaRPr lang="en-US"/>
          </a:p>
        </p:txBody>
      </p:sp>
    </p:spTree>
    <p:extLst>
      <p:ext uri="{BB962C8B-B14F-4D97-AF65-F5344CB8AC3E}">
        <p14:creationId xmlns:p14="http://schemas.microsoft.com/office/powerpoint/2010/main" val="1070894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65047490-4451-4CD6-888C-E877C09C8902}" type="datetimeFigureOut">
              <a:rPr lang="en-US" smtClean="0"/>
              <a:t>10/29/2014</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66E48C0E-35D7-49AA-9366-528400B6C811}" type="slidenum">
              <a:rPr lang="en-US" smtClean="0"/>
              <a:t>‹#›</a:t>
            </a:fld>
            <a:endParaRPr lang="en-US"/>
          </a:p>
        </p:txBody>
      </p:sp>
    </p:spTree>
    <p:extLst>
      <p:ext uri="{BB962C8B-B14F-4D97-AF65-F5344CB8AC3E}">
        <p14:creationId xmlns:p14="http://schemas.microsoft.com/office/powerpoint/2010/main" val="304155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defTabSz="927033" eaLnBrk="0" hangingPunct="0">
              <a:defRPr sz="2400">
                <a:solidFill>
                  <a:schemeClr val="tx1"/>
                </a:solidFill>
                <a:latin typeface="Times New Roman" pitchFamily="18" charset="0"/>
              </a:defRPr>
            </a:lvl1pPr>
            <a:lvl2pPr marL="742897" indent="-285730" defTabSz="927033" eaLnBrk="0" hangingPunct="0">
              <a:defRPr sz="2400">
                <a:solidFill>
                  <a:schemeClr val="tx1"/>
                </a:solidFill>
                <a:latin typeface="Times New Roman" pitchFamily="18" charset="0"/>
              </a:defRPr>
            </a:lvl2pPr>
            <a:lvl3pPr marL="1142918" indent="-228584" defTabSz="927033" eaLnBrk="0" hangingPunct="0">
              <a:defRPr sz="2400">
                <a:solidFill>
                  <a:schemeClr val="tx1"/>
                </a:solidFill>
                <a:latin typeface="Times New Roman" pitchFamily="18" charset="0"/>
              </a:defRPr>
            </a:lvl3pPr>
            <a:lvl4pPr marL="1600085" indent="-228584" defTabSz="927033" eaLnBrk="0" hangingPunct="0">
              <a:defRPr sz="2400">
                <a:solidFill>
                  <a:schemeClr val="tx1"/>
                </a:solidFill>
                <a:latin typeface="Times New Roman" pitchFamily="18" charset="0"/>
              </a:defRPr>
            </a:lvl4pPr>
            <a:lvl5pPr marL="2057252" indent="-228584" defTabSz="927033" eaLnBrk="0" hangingPunct="0">
              <a:defRPr sz="2400">
                <a:solidFill>
                  <a:schemeClr val="tx1"/>
                </a:solidFill>
                <a:latin typeface="Times New Roman" pitchFamily="18" charset="0"/>
              </a:defRPr>
            </a:lvl5pPr>
            <a:lvl6pPr marL="2514419" indent="-228584" defTabSz="927033" eaLnBrk="0" fontAlgn="base" hangingPunct="0">
              <a:spcBef>
                <a:spcPct val="0"/>
              </a:spcBef>
              <a:spcAft>
                <a:spcPct val="0"/>
              </a:spcAft>
              <a:defRPr sz="2400">
                <a:solidFill>
                  <a:schemeClr val="tx1"/>
                </a:solidFill>
                <a:latin typeface="Times New Roman" pitchFamily="18" charset="0"/>
              </a:defRPr>
            </a:lvl6pPr>
            <a:lvl7pPr marL="2971585" indent="-228584" defTabSz="927033" eaLnBrk="0" fontAlgn="base" hangingPunct="0">
              <a:spcBef>
                <a:spcPct val="0"/>
              </a:spcBef>
              <a:spcAft>
                <a:spcPct val="0"/>
              </a:spcAft>
              <a:defRPr sz="2400">
                <a:solidFill>
                  <a:schemeClr val="tx1"/>
                </a:solidFill>
                <a:latin typeface="Times New Roman" pitchFamily="18" charset="0"/>
              </a:defRPr>
            </a:lvl7pPr>
            <a:lvl8pPr marL="3428752" indent="-228584" defTabSz="927033" eaLnBrk="0" fontAlgn="base" hangingPunct="0">
              <a:spcBef>
                <a:spcPct val="0"/>
              </a:spcBef>
              <a:spcAft>
                <a:spcPct val="0"/>
              </a:spcAft>
              <a:defRPr sz="2400">
                <a:solidFill>
                  <a:schemeClr val="tx1"/>
                </a:solidFill>
                <a:latin typeface="Times New Roman" pitchFamily="18" charset="0"/>
              </a:defRPr>
            </a:lvl8pPr>
            <a:lvl9pPr marL="3885919" indent="-228584" defTabSz="927033" eaLnBrk="0" fontAlgn="base" hangingPunct="0">
              <a:spcBef>
                <a:spcPct val="0"/>
              </a:spcBef>
              <a:spcAft>
                <a:spcPct val="0"/>
              </a:spcAft>
              <a:defRPr sz="2400">
                <a:solidFill>
                  <a:schemeClr val="tx1"/>
                </a:solidFill>
                <a:latin typeface="Times New Roman" pitchFamily="18" charset="0"/>
              </a:defRPr>
            </a:lvl9pPr>
          </a:lstStyle>
          <a:p>
            <a:pPr eaLnBrk="1" hangingPunct="1"/>
            <a:fld id="{64A76BAD-735A-4C5F-A430-D56072A4F4E7}" type="slidenum">
              <a:rPr lang="en-US" sz="1200">
                <a:solidFill>
                  <a:srgbClr val="000000"/>
                </a:solidFill>
              </a:rPr>
              <a:pPr eaLnBrk="1" hangingPunct="1"/>
              <a:t>10</a:t>
            </a:fld>
            <a:endParaRPr lang="en-US" sz="1200">
              <a:solidFill>
                <a:srgbClr val="000000"/>
              </a:solidFill>
            </a:endParaRPr>
          </a:p>
        </p:txBody>
      </p:sp>
      <p:sp>
        <p:nvSpPr>
          <p:cNvPr id="192515" name="Rectangle 2"/>
          <p:cNvSpPr>
            <a:spLocks noGrp="1" noRot="1" noChangeAspect="1" noChangeArrowheads="1" noTextEdit="1"/>
          </p:cNvSpPr>
          <p:nvPr>
            <p:ph type="sldImg"/>
          </p:nvPr>
        </p:nvSpPr>
        <p:spPr>
          <a:xfrm>
            <a:off x="1160463" y="722313"/>
            <a:ext cx="4675187" cy="3506787"/>
          </a:xfrm>
          <a:ln/>
        </p:spPr>
      </p:sp>
      <p:sp>
        <p:nvSpPr>
          <p:cNvPr id="192516" name="Rectangle 3"/>
          <p:cNvSpPr>
            <a:spLocks noGrp="1" noChangeArrowheads="1"/>
          </p:cNvSpPr>
          <p:nvPr>
            <p:ph type="body" idx="1"/>
          </p:nvPr>
        </p:nvSpPr>
        <p:spPr>
          <a:xfrm>
            <a:off x="287339" y="809625"/>
            <a:ext cx="6419850" cy="7778750"/>
          </a:xfrm>
          <a:noFill/>
        </p:spPr>
        <p:txBody>
          <a:bodyPr/>
          <a:lstStyle/>
          <a:p>
            <a:endParaRPr 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11: </a:t>
            </a:r>
            <a:r>
              <a:rPr lang="en-US" dirty="0"/>
              <a:t> Scatter plot of satellite-based (MODIS and OMI) Total Ozone vs. ground-based Brewer measurements for the year 2007 at Budapest, Hungary with (left) and without  (right) the MODIS H2O/CO2/O3 channel SRF shifts applied. </a:t>
            </a:r>
          </a:p>
          <a:p>
            <a:r>
              <a:rPr lang="en-US" dirty="0"/>
              <a:t> </a:t>
            </a:r>
          </a:p>
          <a:p>
            <a:endParaRPr lang="en-US" dirty="0"/>
          </a:p>
        </p:txBody>
      </p:sp>
      <p:sp>
        <p:nvSpPr>
          <p:cNvPr id="4" name="Slide Number Placeholder 3"/>
          <p:cNvSpPr>
            <a:spLocks noGrp="1"/>
          </p:cNvSpPr>
          <p:nvPr>
            <p:ph type="sldNum" sz="quarter" idx="10"/>
          </p:nvPr>
        </p:nvSpPr>
        <p:spPr/>
        <p:txBody>
          <a:bodyPr/>
          <a:lstStyle/>
          <a:p>
            <a:fld id="{66E48C0E-35D7-49AA-9366-528400B6C811}" type="slidenum">
              <a:rPr lang="en-US" smtClean="0"/>
              <a:t>34</a:t>
            </a:fld>
            <a:endParaRPr lang="en-US"/>
          </a:p>
        </p:txBody>
      </p:sp>
    </p:spTree>
    <p:extLst>
      <p:ext uri="{BB962C8B-B14F-4D97-AF65-F5344CB8AC3E}">
        <p14:creationId xmlns:p14="http://schemas.microsoft.com/office/powerpoint/2010/main" val="3101331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b="1" dirty="0"/>
              <a:t>Figure 12</a:t>
            </a:r>
            <a:r>
              <a:rPr lang="en-US" dirty="0"/>
              <a:t>: Time series of Total Ozone observations for the year 2007 over Budapest, Hungary separated by Aqua (Top) and Terra (bottom) overpass times.  The ECMWF ERA40 daily mean and absolute maximum and minimum TPW for the year 2007 are also plotted in grey. </a:t>
            </a:r>
          </a:p>
          <a:p>
            <a:endParaRPr lang="en-US" dirty="0"/>
          </a:p>
        </p:txBody>
      </p:sp>
      <p:sp>
        <p:nvSpPr>
          <p:cNvPr id="4" name="Slide Number Placeholder 3"/>
          <p:cNvSpPr>
            <a:spLocks noGrp="1"/>
          </p:cNvSpPr>
          <p:nvPr>
            <p:ph type="sldNum" sz="quarter" idx="10"/>
          </p:nvPr>
        </p:nvSpPr>
        <p:spPr/>
        <p:txBody>
          <a:bodyPr/>
          <a:lstStyle/>
          <a:p>
            <a:fld id="{66E48C0E-35D7-49AA-9366-528400B6C811}" type="slidenum">
              <a:rPr lang="en-US" smtClean="0"/>
              <a:t>35</a:t>
            </a:fld>
            <a:endParaRPr lang="en-US"/>
          </a:p>
        </p:txBody>
      </p:sp>
    </p:spTree>
    <p:extLst>
      <p:ext uri="{BB962C8B-B14F-4D97-AF65-F5344CB8AC3E}">
        <p14:creationId xmlns:p14="http://schemas.microsoft.com/office/powerpoint/2010/main" val="512152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a:t>Comparison of TOZ measured by OMI and MODIS (Terra and Aqua) </a:t>
            </a:r>
            <a:r>
              <a:rPr lang="en-US" dirty="0" err="1"/>
              <a:t>vs</a:t>
            </a:r>
            <a:r>
              <a:rPr lang="en-US" dirty="0"/>
              <a:t> the surface Brewer measurements for year 2007 over Budapest, Hungary. Bias, standard deviation, root mean square error and correlation are included. </a:t>
            </a:r>
          </a:p>
          <a:p>
            <a:endParaRPr lang="en-US" dirty="0"/>
          </a:p>
        </p:txBody>
      </p:sp>
      <p:sp>
        <p:nvSpPr>
          <p:cNvPr id="4" name="Slide Number Placeholder 3"/>
          <p:cNvSpPr>
            <a:spLocks noGrp="1"/>
          </p:cNvSpPr>
          <p:nvPr>
            <p:ph type="sldNum" sz="quarter" idx="10"/>
          </p:nvPr>
        </p:nvSpPr>
        <p:spPr/>
        <p:txBody>
          <a:bodyPr/>
          <a:lstStyle/>
          <a:p>
            <a:fld id="{66E48C0E-35D7-49AA-9366-528400B6C811}" type="slidenum">
              <a:rPr lang="en-US" smtClean="0"/>
              <a:t>36</a:t>
            </a:fld>
            <a:endParaRPr lang="en-US"/>
          </a:p>
        </p:txBody>
      </p:sp>
    </p:spTree>
    <p:extLst>
      <p:ext uri="{BB962C8B-B14F-4D97-AF65-F5344CB8AC3E}">
        <p14:creationId xmlns:p14="http://schemas.microsoft.com/office/powerpoint/2010/main" val="3686839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13</a:t>
            </a:r>
            <a:r>
              <a:rPr lang="en-US" dirty="0"/>
              <a:t>: Total Ozone by Aqua/MODIS (left) and OMI (right) on July 8, 2007 at 12:18:55 UTC. </a:t>
            </a:r>
          </a:p>
          <a:p>
            <a:r>
              <a:rPr lang="en-US" dirty="0"/>
              <a:t> </a:t>
            </a:r>
          </a:p>
          <a:p>
            <a:endParaRPr lang="en-US" dirty="0"/>
          </a:p>
        </p:txBody>
      </p:sp>
      <p:sp>
        <p:nvSpPr>
          <p:cNvPr id="4" name="Slide Number Placeholder 3"/>
          <p:cNvSpPr>
            <a:spLocks noGrp="1"/>
          </p:cNvSpPr>
          <p:nvPr>
            <p:ph type="sldNum" sz="quarter" idx="10"/>
          </p:nvPr>
        </p:nvSpPr>
        <p:spPr/>
        <p:txBody>
          <a:bodyPr/>
          <a:lstStyle/>
          <a:p>
            <a:fld id="{66E48C0E-35D7-49AA-9366-528400B6C811}" type="slidenum">
              <a:rPr lang="en-US" smtClean="0"/>
              <a:t>37</a:t>
            </a:fld>
            <a:endParaRPr lang="en-US"/>
          </a:p>
        </p:txBody>
      </p:sp>
    </p:spTree>
    <p:extLst>
      <p:ext uri="{BB962C8B-B14F-4D97-AF65-F5344CB8AC3E}">
        <p14:creationId xmlns:p14="http://schemas.microsoft.com/office/powerpoint/2010/main" val="3524950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b="1" dirty="0"/>
              <a:t>Figure 14</a:t>
            </a:r>
            <a:r>
              <a:rPr lang="en-US" dirty="0"/>
              <a:t>: Total Ozone for August 28</a:t>
            </a:r>
            <a:r>
              <a:rPr lang="en-US" u="sng" dirty="0"/>
              <a:t>,</a:t>
            </a:r>
            <a:r>
              <a:rPr lang="en-US" dirty="0"/>
              <a:t> 2006. Data sources from AIRS</a:t>
            </a:r>
            <a:r>
              <a:rPr lang="en-US" u="sng" dirty="0"/>
              <a:t> (top left)</a:t>
            </a:r>
            <a:r>
              <a:rPr lang="en-US" dirty="0"/>
              <a:t>, TOMS/OMI</a:t>
            </a:r>
            <a:r>
              <a:rPr lang="en-US" u="sng" dirty="0"/>
              <a:t> (top right)</a:t>
            </a:r>
            <a:r>
              <a:rPr lang="en-US" dirty="0"/>
              <a:t>, Terra/MODIS Col5</a:t>
            </a:r>
            <a:r>
              <a:rPr lang="en-US" u="sng" dirty="0"/>
              <a:t> (2</a:t>
            </a:r>
            <a:r>
              <a:rPr lang="en-US" u="sng" baseline="30000" dirty="0"/>
              <a:t>nd</a:t>
            </a:r>
            <a:r>
              <a:rPr lang="en-US" u="sng" dirty="0"/>
              <a:t> row left)</a:t>
            </a:r>
            <a:r>
              <a:rPr lang="en-US" dirty="0"/>
              <a:t>, Terra/MODIS Col6</a:t>
            </a:r>
            <a:r>
              <a:rPr lang="en-US" u="sng" dirty="0"/>
              <a:t> (2</a:t>
            </a:r>
            <a:r>
              <a:rPr lang="en-US" u="sng" baseline="30000" dirty="0"/>
              <a:t>nd</a:t>
            </a:r>
            <a:r>
              <a:rPr lang="en-US" u="sng" dirty="0"/>
              <a:t> row right)</a:t>
            </a:r>
            <a:r>
              <a:rPr lang="en-US" dirty="0"/>
              <a:t>, Aqua/MODIS Col5</a:t>
            </a:r>
            <a:r>
              <a:rPr lang="en-US" u="sng" dirty="0"/>
              <a:t> (3</a:t>
            </a:r>
            <a:r>
              <a:rPr lang="en-US" u="sng" baseline="30000" dirty="0"/>
              <a:t>rd</a:t>
            </a:r>
            <a:r>
              <a:rPr lang="en-US" u="sng" dirty="0"/>
              <a:t> row left)</a:t>
            </a:r>
            <a:r>
              <a:rPr lang="en-US" dirty="0"/>
              <a:t>, Aqua/MODIS Col6 without </a:t>
            </a:r>
            <a:r>
              <a:rPr lang="en-US" u="sng" dirty="0"/>
              <a:t>(3</a:t>
            </a:r>
            <a:r>
              <a:rPr lang="en-US" u="sng" baseline="30000" dirty="0"/>
              <a:t>rd</a:t>
            </a:r>
            <a:r>
              <a:rPr lang="en-US" u="sng" dirty="0"/>
              <a:t> row right) </a:t>
            </a:r>
            <a:r>
              <a:rPr lang="en-US" dirty="0"/>
              <a:t>and with </a:t>
            </a:r>
            <a:r>
              <a:rPr lang="en-US" u="sng" dirty="0"/>
              <a:t>(4</a:t>
            </a:r>
            <a:r>
              <a:rPr lang="en-US" u="sng" baseline="30000" dirty="0"/>
              <a:t>th</a:t>
            </a:r>
            <a:r>
              <a:rPr lang="en-US" u="sng" dirty="0"/>
              <a:t> row) </a:t>
            </a:r>
            <a:r>
              <a:rPr lang="en-US" dirty="0"/>
              <a:t>applying the H2O/CO2 channel spectral shifts. </a:t>
            </a:r>
          </a:p>
          <a:p>
            <a:endParaRPr lang="en-US" dirty="0"/>
          </a:p>
        </p:txBody>
      </p:sp>
      <p:sp>
        <p:nvSpPr>
          <p:cNvPr id="4" name="Slide Number Placeholder 3"/>
          <p:cNvSpPr>
            <a:spLocks noGrp="1"/>
          </p:cNvSpPr>
          <p:nvPr>
            <p:ph type="sldNum" sz="quarter" idx="10"/>
          </p:nvPr>
        </p:nvSpPr>
        <p:spPr/>
        <p:txBody>
          <a:bodyPr/>
          <a:lstStyle/>
          <a:p>
            <a:fld id="{66E48C0E-35D7-49AA-9366-528400B6C811}" type="slidenum">
              <a:rPr lang="en-US" smtClean="0"/>
              <a:t>38</a:t>
            </a:fld>
            <a:endParaRPr lang="en-US"/>
          </a:p>
        </p:txBody>
      </p:sp>
    </p:spTree>
    <p:extLst>
      <p:ext uri="{BB962C8B-B14F-4D97-AF65-F5344CB8AC3E}">
        <p14:creationId xmlns:p14="http://schemas.microsoft.com/office/powerpoint/2010/main" val="2137202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D1CDF6-8B34-4F21-B2BD-E0B1F6EA5C21}" type="slidenum">
              <a:rPr lang="en-US" smtClean="0"/>
              <a:t>47</a:t>
            </a:fld>
            <a:endParaRPr lang="en-US"/>
          </a:p>
        </p:txBody>
      </p:sp>
    </p:spTree>
    <p:extLst>
      <p:ext uri="{BB962C8B-B14F-4D97-AF65-F5344CB8AC3E}">
        <p14:creationId xmlns:p14="http://schemas.microsoft.com/office/powerpoint/2010/main" val="1426188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Anomaly time series of TCWV both from SSM/I and from an average of GPS stations. The time series have been smoothed to remove variability on time scales shorter than 6 months. A linear fit to the SSM/I data is also shown, indicating an increasing trend in water vapor over the 1988–2008 period. </a:t>
            </a:r>
          </a:p>
          <a:p>
            <a:endParaRPr lang="en-US" dirty="0" smtClean="0"/>
          </a:p>
          <a:p>
            <a:r>
              <a:rPr lang="en-US" dirty="0" smtClean="0"/>
              <a:t>Peterson, T. C., and M. O. </a:t>
            </a:r>
            <a:r>
              <a:rPr lang="en-US" dirty="0" err="1" smtClean="0"/>
              <a:t>Baringer</a:t>
            </a:r>
            <a:r>
              <a:rPr lang="en-US" dirty="0" smtClean="0"/>
              <a:t>, Eds., 2009: State of the Climate in 2008. Bull. Amer. Meteor. Soc., 90, S1-S196.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50</a:t>
            </a:fld>
            <a:endParaRPr lang="en-US" altLang="zh-CN"/>
          </a:p>
        </p:txBody>
      </p:sp>
    </p:spTree>
    <p:extLst>
      <p:ext uri="{BB962C8B-B14F-4D97-AF65-F5344CB8AC3E}">
        <p14:creationId xmlns:p14="http://schemas.microsoft.com/office/powerpoint/2010/main" val="2123977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Oceanic Niño Index (ONI) has become the de-facto standard that NOAA uses for identifying El Niño (warm) and La Niña (cool) events in the tropical Pacific.  It is the running 3-month mean SST anomaly for the Niño 3.4 region (i.e., 5oN-5oS, 120o-170oW).  Events are defined as 5 consecutive overlapping 3-month periods at or above the +0.5o anomaly for warm (El Niño) events and at or below the -0.5 anomaly for cold (La Niña) events.  The threshold is further broken down into Weak (with a 0.5 to 0.9 SST anomaly), Moderate (1.0 to 1.4) and Strong (≥ 1.5) events.  For the purpose of this report for an event to be categorized as weak, moderate or strong it must have equaled or exceeded the threshold for at least 3 consecutive overlapping 3-month periods.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51</a:t>
            </a:fld>
            <a:endParaRPr lang="en-US" altLang="zh-CN"/>
          </a:p>
        </p:txBody>
      </p:sp>
    </p:spTree>
    <p:extLst>
      <p:ext uri="{BB962C8B-B14F-4D97-AF65-F5344CB8AC3E}">
        <p14:creationId xmlns:p14="http://schemas.microsoft.com/office/powerpoint/2010/main" val="3991491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a:t>
            </a:r>
            <a:r>
              <a:rPr lang="en-US" dirty="0"/>
              <a:t> Skin Temperature and Surface Air Temperature relationship for the SGP CART site based on clear sky observations between April 2001 and October 2003. Points are colored according to solar azimuth category.</a:t>
            </a:r>
          </a:p>
        </p:txBody>
      </p:sp>
      <p:sp>
        <p:nvSpPr>
          <p:cNvPr id="4" name="Slide Number Placeholder 3"/>
          <p:cNvSpPr>
            <a:spLocks noGrp="1"/>
          </p:cNvSpPr>
          <p:nvPr>
            <p:ph type="sldNum" sz="quarter" idx="10"/>
          </p:nvPr>
        </p:nvSpPr>
        <p:spPr/>
        <p:txBody>
          <a:bodyPr/>
          <a:lstStyle/>
          <a:p>
            <a:fld id="{66E48C0E-35D7-49AA-9366-528400B6C811}" type="slidenum">
              <a:rPr lang="en-US" smtClean="0"/>
              <a:t>55</a:t>
            </a:fld>
            <a:endParaRPr lang="en-US"/>
          </a:p>
        </p:txBody>
      </p:sp>
    </p:spTree>
    <p:extLst>
      <p:ext uri="{BB962C8B-B14F-4D97-AF65-F5344CB8AC3E}">
        <p14:creationId xmlns:p14="http://schemas.microsoft.com/office/powerpoint/2010/main" val="3708013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a:t>TPW retrieved from MOD07 with two different surface </a:t>
            </a:r>
            <a:r>
              <a:rPr lang="en-US" dirty="0" err="1"/>
              <a:t>emissivities</a:t>
            </a:r>
            <a:r>
              <a:rPr lang="en-US" dirty="0"/>
              <a:t> used in the training data (0.95 left, BF center) for all Terra MODIS ascending (nighttime) passes over the Sahara Desert region of Africa on 1 August 2005.  MODIS overpass times range from 20:00 UTC (eastern Sahara) to 23:20UTC (western Sahara).  For comparison, the 00 UTC NCEP-GDAS TPW analysis from 2 August 2005 is shown (right).  The white areas in the MODIS image indicate no retrievals because of either cloudy skies or no MODIS data coverage.  </a:t>
            </a:r>
          </a:p>
          <a:p>
            <a:endParaRPr lang="en-US" dirty="0"/>
          </a:p>
        </p:txBody>
      </p:sp>
      <p:sp>
        <p:nvSpPr>
          <p:cNvPr id="4" name="Slide Number Placeholder 3"/>
          <p:cNvSpPr>
            <a:spLocks noGrp="1"/>
          </p:cNvSpPr>
          <p:nvPr>
            <p:ph type="sldNum" sz="quarter" idx="10"/>
          </p:nvPr>
        </p:nvSpPr>
        <p:spPr/>
        <p:txBody>
          <a:bodyPr/>
          <a:lstStyle/>
          <a:p>
            <a:fld id="{66E48C0E-35D7-49AA-9366-528400B6C811}" type="slidenum">
              <a:rPr lang="en-US" smtClean="0"/>
              <a:t>56</a:t>
            </a:fld>
            <a:endParaRPr lang="en-US"/>
          </a:p>
        </p:txBody>
      </p:sp>
    </p:spTree>
    <p:extLst>
      <p:ext uri="{BB962C8B-B14F-4D97-AF65-F5344CB8AC3E}">
        <p14:creationId xmlns:p14="http://schemas.microsoft.com/office/powerpoint/2010/main" val="1100170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shows the spectral responses of the MODIS infrared bands in relation to an atmospheric emission spectrum computed by a line-by-line </a:t>
            </a:r>
            <a:r>
              <a:rPr lang="en-US" dirty="0" err="1" smtClean="0"/>
              <a:t>radiative</a:t>
            </a:r>
            <a:r>
              <a:rPr lang="en-US" dirty="0" smtClean="0"/>
              <a:t> transfer model (LBL-RTM) for the US standard atmosphere.</a:t>
            </a:r>
          </a:p>
          <a:p>
            <a:endParaRPr lang="en-US" dirty="0"/>
          </a:p>
        </p:txBody>
      </p:sp>
      <p:sp>
        <p:nvSpPr>
          <p:cNvPr id="4" name="Slide Number Placeholder 3"/>
          <p:cNvSpPr>
            <a:spLocks noGrp="1"/>
          </p:cNvSpPr>
          <p:nvPr>
            <p:ph type="sldNum" sz="quarter" idx="10"/>
          </p:nvPr>
        </p:nvSpPr>
        <p:spPr/>
        <p:txBody>
          <a:bodyPr/>
          <a:lstStyle/>
          <a:p>
            <a:fld id="{66E48C0E-35D7-49AA-9366-528400B6C811}" type="slidenum">
              <a:rPr lang="en-US" smtClean="0"/>
              <a:t>16</a:t>
            </a:fld>
            <a:endParaRPr lang="en-US"/>
          </a:p>
        </p:txBody>
      </p:sp>
    </p:spTree>
    <p:extLst>
      <p:ext uri="{BB962C8B-B14F-4D97-AF65-F5344CB8AC3E}">
        <p14:creationId xmlns:p14="http://schemas.microsoft.com/office/powerpoint/2010/main" val="3388750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5</a:t>
            </a:r>
            <a:r>
              <a:rPr lang="en-US" dirty="0"/>
              <a:t>:  MODIS MOD07 TPW for the 5 minute Terra granule beginning at 21:40 UTC on August 1, 2005.  This granule is in the north-central Sahara desert and is also shown in Figure 4, although the color scale range is different.  </a:t>
            </a:r>
            <a:r>
              <a:rPr lang="en-US" dirty="0" err="1"/>
              <a:t>Emissivities</a:t>
            </a:r>
            <a:r>
              <a:rPr lang="en-US" dirty="0"/>
              <a:t> of 0.95 (left), 1.0 (center), and the baseline fit emissivity (right) were applied to the training data used in the regression retrieval algorithm.  </a:t>
            </a:r>
          </a:p>
          <a:p>
            <a:r>
              <a:rPr lang="en-US" dirty="0"/>
              <a:t> </a:t>
            </a:r>
          </a:p>
          <a:p>
            <a:endParaRPr lang="en-US" dirty="0"/>
          </a:p>
        </p:txBody>
      </p:sp>
      <p:sp>
        <p:nvSpPr>
          <p:cNvPr id="4" name="Slide Number Placeholder 3"/>
          <p:cNvSpPr>
            <a:spLocks noGrp="1"/>
          </p:cNvSpPr>
          <p:nvPr>
            <p:ph type="sldNum" sz="quarter" idx="10"/>
          </p:nvPr>
        </p:nvSpPr>
        <p:spPr/>
        <p:txBody>
          <a:bodyPr/>
          <a:lstStyle/>
          <a:p>
            <a:fld id="{66E48C0E-35D7-49AA-9366-528400B6C811}" type="slidenum">
              <a:rPr lang="en-US" smtClean="0"/>
              <a:t>57</a:t>
            </a:fld>
            <a:endParaRPr lang="en-US"/>
          </a:p>
        </p:txBody>
      </p:sp>
    </p:spTree>
    <p:extLst>
      <p:ext uri="{BB962C8B-B14F-4D97-AF65-F5344CB8AC3E}">
        <p14:creationId xmlns:p14="http://schemas.microsoft.com/office/powerpoint/2010/main" val="4084028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b="1" dirty="0"/>
              <a:t>Figure 6</a:t>
            </a:r>
            <a:r>
              <a:rPr lang="en-US" dirty="0"/>
              <a:t>: TPW Bias (ARM SGP MWR minus MODIS MOD07) in mm for 18 different training data configurations. The statistics are shown for all cases (All), but also separated into “dry” (TPW &lt; 15 mm) and “wet” (TPW &gt;= 15mm) cases,. The MOD07 TPW product is vertically integrated from the moisture retrievals (no indication in the legend) , but also can be derived directly during the synthetic regression using as a predictor. The statistics relate to the direct TPW is indicated by “</a:t>
            </a:r>
            <a:r>
              <a:rPr lang="en-US" dirty="0" err="1"/>
              <a:t>dir</a:t>
            </a:r>
            <a:r>
              <a:rPr lang="en-US" dirty="0"/>
              <a:t>” in the legend. </a:t>
            </a:r>
          </a:p>
          <a:p>
            <a:endParaRPr lang="en-US" dirty="0"/>
          </a:p>
        </p:txBody>
      </p:sp>
      <p:sp>
        <p:nvSpPr>
          <p:cNvPr id="4" name="Slide Number Placeholder 3"/>
          <p:cNvSpPr>
            <a:spLocks noGrp="1"/>
          </p:cNvSpPr>
          <p:nvPr>
            <p:ph type="sldNum" sz="quarter" idx="10"/>
          </p:nvPr>
        </p:nvSpPr>
        <p:spPr/>
        <p:txBody>
          <a:bodyPr/>
          <a:lstStyle/>
          <a:p>
            <a:fld id="{66E48C0E-35D7-49AA-9366-528400B6C811}" type="slidenum">
              <a:rPr lang="en-US" smtClean="0"/>
              <a:t>58</a:t>
            </a:fld>
            <a:endParaRPr lang="en-US"/>
          </a:p>
        </p:txBody>
      </p:sp>
    </p:spTree>
    <p:extLst>
      <p:ext uri="{BB962C8B-B14F-4D97-AF65-F5344CB8AC3E}">
        <p14:creationId xmlns:p14="http://schemas.microsoft.com/office/powerpoint/2010/main" val="3111015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b="1" dirty="0"/>
              <a:t>Figure 7</a:t>
            </a:r>
            <a:r>
              <a:rPr lang="en-US" dirty="0"/>
              <a:t>  As in Figure 6 except for TPW RMSE (ARM SGP MWR compared with MODIS MOD07) in mm for 18 different training data configurations.</a:t>
            </a:r>
          </a:p>
          <a:p>
            <a:endParaRPr lang="en-US" dirty="0"/>
          </a:p>
        </p:txBody>
      </p:sp>
      <p:sp>
        <p:nvSpPr>
          <p:cNvPr id="4" name="Slide Number Placeholder 3"/>
          <p:cNvSpPr>
            <a:spLocks noGrp="1"/>
          </p:cNvSpPr>
          <p:nvPr>
            <p:ph type="sldNum" sz="quarter" idx="10"/>
          </p:nvPr>
        </p:nvSpPr>
        <p:spPr/>
        <p:txBody>
          <a:bodyPr/>
          <a:lstStyle/>
          <a:p>
            <a:fld id="{66E48C0E-35D7-49AA-9366-528400B6C811}" type="slidenum">
              <a:rPr lang="en-US" smtClean="0"/>
              <a:t>59</a:t>
            </a:fld>
            <a:endParaRPr lang="en-US"/>
          </a:p>
        </p:txBody>
      </p:sp>
    </p:spTree>
    <p:extLst>
      <p:ext uri="{BB962C8B-B14F-4D97-AF65-F5344CB8AC3E}">
        <p14:creationId xmlns:p14="http://schemas.microsoft.com/office/powerpoint/2010/main" val="4139190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8</a:t>
            </a:r>
            <a:r>
              <a:rPr lang="en-US" dirty="0"/>
              <a:t>: Comparison of total </a:t>
            </a:r>
            <a:r>
              <a:rPr lang="en-US" dirty="0" err="1"/>
              <a:t>precipitable</a:t>
            </a:r>
            <a:r>
              <a:rPr lang="en-US" dirty="0"/>
              <a:t> water (mm) at the ARM SGP site from MODIS (y-axis, red dots original, green dots “direct”): Aqua (left) and Terra (right) with the MWR. Also compared with the MWR are GOES-8 and -12 (blue diamonds) and </a:t>
            </a:r>
            <a:r>
              <a:rPr lang="en-US" dirty="0" err="1"/>
              <a:t>radiosonde</a:t>
            </a:r>
            <a:r>
              <a:rPr lang="en-US" dirty="0"/>
              <a:t> (black x’s).  317 Aqua and 345 Terra manually-selected clear sky cases from launch through 8/2005 are compared using the Collection 6 MODIS MOD07 algorithm.</a:t>
            </a:r>
          </a:p>
          <a:p>
            <a:r>
              <a:rPr lang="en-US" dirty="0"/>
              <a:t> </a:t>
            </a:r>
          </a:p>
          <a:p>
            <a:endParaRPr lang="en-US" dirty="0"/>
          </a:p>
        </p:txBody>
      </p:sp>
      <p:sp>
        <p:nvSpPr>
          <p:cNvPr id="4" name="Slide Number Placeholder 3"/>
          <p:cNvSpPr>
            <a:spLocks noGrp="1"/>
          </p:cNvSpPr>
          <p:nvPr>
            <p:ph type="sldNum" sz="quarter" idx="10"/>
          </p:nvPr>
        </p:nvSpPr>
        <p:spPr/>
        <p:txBody>
          <a:bodyPr/>
          <a:lstStyle/>
          <a:p>
            <a:fld id="{66E48C0E-35D7-49AA-9366-528400B6C811}" type="slidenum">
              <a:rPr lang="en-US" smtClean="0"/>
              <a:t>60</a:t>
            </a:fld>
            <a:endParaRPr lang="en-US"/>
          </a:p>
        </p:txBody>
      </p:sp>
    </p:spTree>
    <p:extLst>
      <p:ext uri="{BB962C8B-B14F-4D97-AF65-F5344CB8AC3E}">
        <p14:creationId xmlns:p14="http://schemas.microsoft.com/office/powerpoint/2010/main" val="507570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b="1" dirty="0"/>
              <a:t>Figure 9: </a:t>
            </a:r>
            <a:r>
              <a:rPr lang="en-US" dirty="0"/>
              <a:t>TPW differences between MWR and MOD07 data (y-axis) vs. the MWR TPW (X-axis) at the ARM SGP site for 317 clear sky cases from Sept 2002 to August 2005. Red stands for the Collection 6 algorithm run without the SRF shift applied and blue indicates the run with the spectral shift application.</a:t>
            </a:r>
          </a:p>
          <a:p>
            <a:endParaRPr lang="en-US" dirty="0"/>
          </a:p>
        </p:txBody>
      </p:sp>
      <p:sp>
        <p:nvSpPr>
          <p:cNvPr id="4" name="Slide Number Placeholder 3"/>
          <p:cNvSpPr>
            <a:spLocks noGrp="1"/>
          </p:cNvSpPr>
          <p:nvPr>
            <p:ph type="sldNum" sz="quarter" idx="10"/>
          </p:nvPr>
        </p:nvSpPr>
        <p:spPr/>
        <p:txBody>
          <a:bodyPr/>
          <a:lstStyle/>
          <a:p>
            <a:fld id="{66E48C0E-35D7-49AA-9366-528400B6C811}" type="slidenum">
              <a:rPr lang="en-US" smtClean="0"/>
              <a:t>61</a:t>
            </a:fld>
            <a:endParaRPr lang="en-US"/>
          </a:p>
        </p:txBody>
      </p:sp>
    </p:spTree>
    <p:extLst>
      <p:ext uri="{BB962C8B-B14F-4D97-AF65-F5344CB8AC3E}">
        <p14:creationId xmlns:p14="http://schemas.microsoft.com/office/powerpoint/2010/main" val="2754103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b="1" dirty="0"/>
              <a:t>Table 9</a:t>
            </a:r>
            <a:r>
              <a:rPr lang="en-US" dirty="0"/>
              <a:t>: Global comparison of Aqua (top) and Terra (bottom) MOD07 Total Ozone (Dobson Unit) with OMI TOMS and AIRS retrievals for two selected days. Collection 6 MODIS TOZ without and with the spectral shifts are also calculated and shown. </a:t>
            </a:r>
          </a:p>
          <a:p>
            <a:endParaRPr lang="en-US" dirty="0"/>
          </a:p>
        </p:txBody>
      </p:sp>
      <p:sp>
        <p:nvSpPr>
          <p:cNvPr id="4" name="Slide Number Placeholder 3"/>
          <p:cNvSpPr>
            <a:spLocks noGrp="1"/>
          </p:cNvSpPr>
          <p:nvPr>
            <p:ph type="sldNum" sz="quarter" idx="10"/>
          </p:nvPr>
        </p:nvSpPr>
        <p:spPr/>
        <p:txBody>
          <a:bodyPr/>
          <a:lstStyle/>
          <a:p>
            <a:fld id="{66E48C0E-35D7-49AA-9366-528400B6C811}" type="slidenum">
              <a:rPr lang="en-US" smtClean="0"/>
              <a:t>62</a:t>
            </a:fld>
            <a:endParaRPr lang="en-US"/>
          </a:p>
        </p:txBody>
      </p:sp>
    </p:spTree>
    <p:extLst>
      <p:ext uri="{BB962C8B-B14F-4D97-AF65-F5344CB8AC3E}">
        <p14:creationId xmlns:p14="http://schemas.microsoft.com/office/powerpoint/2010/main" val="322136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48C0E-35D7-49AA-9366-528400B6C811}" type="slidenum">
              <a:rPr lang="en-US" smtClean="0"/>
              <a:t>17</a:t>
            </a:fld>
            <a:endParaRPr lang="en-US"/>
          </a:p>
        </p:txBody>
      </p:sp>
    </p:spTree>
    <p:extLst>
      <p:ext uri="{BB962C8B-B14F-4D97-AF65-F5344CB8AC3E}">
        <p14:creationId xmlns:p14="http://schemas.microsoft.com/office/powerpoint/2010/main" val="717572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8561392" indent="-38096602"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4790" eaLnBrk="0" fontAlgn="base" hangingPunct="0">
              <a:spcBef>
                <a:spcPct val="0"/>
              </a:spcBef>
              <a:spcAft>
                <a:spcPct val="0"/>
              </a:spcAft>
              <a:defRPr sz="2400">
                <a:solidFill>
                  <a:schemeClr val="tx1"/>
                </a:solidFill>
                <a:latin typeface="Arial" charset="0"/>
                <a:ea typeface="ＭＳ Ｐゴシック" charset="0"/>
              </a:defRPr>
            </a:lvl6pPr>
            <a:lvl7pPr marL="929579" eaLnBrk="0" fontAlgn="base" hangingPunct="0">
              <a:spcBef>
                <a:spcPct val="0"/>
              </a:spcBef>
              <a:spcAft>
                <a:spcPct val="0"/>
              </a:spcAft>
              <a:defRPr sz="2400">
                <a:solidFill>
                  <a:schemeClr val="tx1"/>
                </a:solidFill>
                <a:latin typeface="Arial" charset="0"/>
                <a:ea typeface="ＭＳ Ｐゴシック" charset="0"/>
              </a:defRPr>
            </a:lvl7pPr>
            <a:lvl8pPr marL="1394369" eaLnBrk="0" fontAlgn="base" hangingPunct="0">
              <a:spcBef>
                <a:spcPct val="0"/>
              </a:spcBef>
              <a:spcAft>
                <a:spcPct val="0"/>
              </a:spcAft>
              <a:defRPr sz="2400">
                <a:solidFill>
                  <a:schemeClr val="tx1"/>
                </a:solidFill>
                <a:latin typeface="Arial" charset="0"/>
                <a:ea typeface="ＭＳ Ｐゴシック" charset="0"/>
              </a:defRPr>
            </a:lvl8pPr>
            <a:lvl9pPr marL="185915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prstClr val="black"/>
                </a:solidFill>
              </a:rPr>
              <a:t>8 May 2008</a:t>
            </a:r>
          </a:p>
        </p:txBody>
      </p:sp>
      <p:sp>
        <p:nvSpPr>
          <p:cNvPr id="15363"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8561392" indent="-38096602"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4790" eaLnBrk="0" fontAlgn="base" hangingPunct="0">
              <a:spcBef>
                <a:spcPct val="0"/>
              </a:spcBef>
              <a:spcAft>
                <a:spcPct val="0"/>
              </a:spcAft>
              <a:defRPr sz="2400">
                <a:solidFill>
                  <a:schemeClr val="tx1"/>
                </a:solidFill>
                <a:latin typeface="Arial" charset="0"/>
                <a:ea typeface="ＭＳ Ｐゴシック" charset="0"/>
              </a:defRPr>
            </a:lvl6pPr>
            <a:lvl7pPr marL="929579" eaLnBrk="0" fontAlgn="base" hangingPunct="0">
              <a:spcBef>
                <a:spcPct val="0"/>
              </a:spcBef>
              <a:spcAft>
                <a:spcPct val="0"/>
              </a:spcAft>
              <a:defRPr sz="2400">
                <a:solidFill>
                  <a:schemeClr val="tx1"/>
                </a:solidFill>
                <a:latin typeface="Arial" charset="0"/>
                <a:ea typeface="ＭＳ Ｐゴシック" charset="0"/>
              </a:defRPr>
            </a:lvl7pPr>
            <a:lvl8pPr marL="1394369" eaLnBrk="0" fontAlgn="base" hangingPunct="0">
              <a:spcBef>
                <a:spcPct val="0"/>
              </a:spcBef>
              <a:spcAft>
                <a:spcPct val="0"/>
              </a:spcAft>
              <a:defRPr sz="2400">
                <a:solidFill>
                  <a:schemeClr val="tx1"/>
                </a:solidFill>
                <a:latin typeface="Arial" charset="0"/>
                <a:ea typeface="ＭＳ Ｐゴシック" charset="0"/>
              </a:defRPr>
            </a:lvl8pPr>
            <a:lvl9pPr marL="185915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prstClr val="black"/>
                </a:solidFill>
              </a:rPr>
              <a:t>ITSC-16, Angra dos Reis, Brazil</a:t>
            </a:r>
          </a:p>
        </p:txBody>
      </p:sp>
      <p:sp>
        <p:nvSpPr>
          <p:cNvPr id="1536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8561392" indent="-38096602"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4790" eaLnBrk="0" fontAlgn="base" hangingPunct="0">
              <a:spcBef>
                <a:spcPct val="0"/>
              </a:spcBef>
              <a:spcAft>
                <a:spcPct val="0"/>
              </a:spcAft>
              <a:defRPr sz="2400">
                <a:solidFill>
                  <a:schemeClr val="tx1"/>
                </a:solidFill>
                <a:latin typeface="Arial" charset="0"/>
                <a:ea typeface="ＭＳ Ｐゴシック" charset="0"/>
              </a:defRPr>
            </a:lvl6pPr>
            <a:lvl7pPr marL="929579" eaLnBrk="0" fontAlgn="base" hangingPunct="0">
              <a:spcBef>
                <a:spcPct val="0"/>
              </a:spcBef>
              <a:spcAft>
                <a:spcPct val="0"/>
              </a:spcAft>
              <a:defRPr sz="2400">
                <a:solidFill>
                  <a:schemeClr val="tx1"/>
                </a:solidFill>
                <a:latin typeface="Arial" charset="0"/>
                <a:ea typeface="ＭＳ Ｐゴシック" charset="0"/>
              </a:defRPr>
            </a:lvl7pPr>
            <a:lvl8pPr marL="1394369" eaLnBrk="0" fontAlgn="base" hangingPunct="0">
              <a:spcBef>
                <a:spcPct val="0"/>
              </a:spcBef>
              <a:spcAft>
                <a:spcPct val="0"/>
              </a:spcAft>
              <a:defRPr sz="2400">
                <a:solidFill>
                  <a:schemeClr val="tx1"/>
                </a:solidFill>
                <a:latin typeface="Arial" charset="0"/>
                <a:ea typeface="ＭＳ Ｐゴシック" charset="0"/>
              </a:defRPr>
            </a:lvl8pPr>
            <a:lvl9pPr marL="185915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C81436-247F-9C4A-9891-00A9D693427B}" type="slidenum">
              <a:rPr lang="en-US" sz="1200">
                <a:solidFill>
                  <a:prstClr val="black"/>
                </a:solidFill>
              </a:rPr>
              <a:pPr eaLnBrk="1" hangingPunct="1"/>
              <a:t>20</a:t>
            </a:fld>
            <a:endParaRPr lang="en-US" sz="1200">
              <a:solidFill>
                <a:prstClr val="black"/>
              </a:solidFill>
            </a:endParaRPr>
          </a:p>
        </p:txBody>
      </p:sp>
      <p:sp>
        <p:nvSpPr>
          <p:cNvPr id="1536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Calibri"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Figures</a:t>
            </a:r>
            <a:r>
              <a:rPr lang="en-US" baseline="0" dirty="0" smtClean="0"/>
              <a:t> show statistics over a selected sandy location in Sahara Desert. Similar figs but for latitude zones are presented at the AGU 2012. </a:t>
            </a:r>
          </a:p>
          <a:p>
            <a:r>
              <a:rPr lang="en-US" baseline="0" dirty="0" smtClean="0"/>
              <a:t>Monthly mean Terra and Aqua MODIS  </a:t>
            </a:r>
            <a:r>
              <a:rPr lang="en-US" baseline="0" dirty="0" err="1" smtClean="0"/>
              <a:t>emissivities</a:t>
            </a:r>
            <a:r>
              <a:rPr lang="en-US" baseline="0" dirty="0" smtClean="0"/>
              <a:t> show differences: Generally, Terra gives lower value over the SW range and higher value in the rest of the IR spectra. </a:t>
            </a:r>
          </a:p>
          <a:p>
            <a:endParaRPr lang="en-US" baseline="0" dirty="0" smtClean="0"/>
          </a:p>
          <a:p>
            <a:r>
              <a:rPr lang="en-US" baseline="0" dirty="0" smtClean="0"/>
              <a:t>Anomaly definition here: value – </a:t>
            </a:r>
            <a:r>
              <a:rPr lang="en-US" baseline="0" dirty="0" err="1" smtClean="0"/>
              <a:t>mean_value</a:t>
            </a:r>
            <a:endParaRPr lang="en-US" baseline="0" dirty="0" smtClean="0"/>
          </a:p>
          <a:p>
            <a:endParaRPr lang="en-US" baseline="0" dirty="0" smtClean="0"/>
          </a:p>
          <a:p>
            <a:r>
              <a:rPr lang="en-US" baseline="0" dirty="0" smtClean="0"/>
              <a:t>There was a cloud mask update at 2007 January. It is very visible at higher latitude locations over all wavelength.</a:t>
            </a:r>
          </a:p>
          <a:p>
            <a:endParaRPr lang="en-US" baseline="0" dirty="0" smtClean="0"/>
          </a:p>
          <a:p>
            <a:r>
              <a:rPr lang="en-US" baseline="0" dirty="0" smtClean="0"/>
              <a:t>Decreasing emissivity  can be seen for all three selected wavelengths from 2007. </a:t>
            </a:r>
            <a:endParaRPr lang="en-US" dirty="0"/>
          </a:p>
        </p:txBody>
      </p:sp>
      <p:sp>
        <p:nvSpPr>
          <p:cNvPr id="4" name="Slide Number Placeholder 3"/>
          <p:cNvSpPr>
            <a:spLocks noGrp="1"/>
          </p:cNvSpPr>
          <p:nvPr>
            <p:ph type="sldNum" sz="quarter" idx="10"/>
          </p:nvPr>
        </p:nvSpPr>
        <p:spPr/>
        <p:txBody>
          <a:bodyPr/>
          <a:lstStyle/>
          <a:p>
            <a:fld id="{69D4E873-19F4-8041-A171-C71B4AFC43D8}"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46193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Table 11:</a:t>
            </a:r>
            <a:r>
              <a:rPr lang="en-US" dirty="0"/>
              <a:t> Bias and </a:t>
            </a:r>
            <a:r>
              <a:rPr lang="en-US" dirty="0" err="1"/>
              <a:t>rms</a:t>
            </a:r>
            <a:r>
              <a:rPr lang="en-US" dirty="0"/>
              <a:t> differences between  Aqua MODIS MOD07 TPW and AIRS L2 operational TPW products separated by scene (sea/land) and day – night for:  Aug 28 2006 (2006240) , Aug 14 2001 (2001226), and March 11 2007 (2006070).</a:t>
            </a:r>
          </a:p>
          <a:p>
            <a:r>
              <a:rPr lang="en-US" dirty="0"/>
              <a:t> </a:t>
            </a:r>
          </a:p>
          <a:p>
            <a:endParaRPr lang="en-US" dirty="0"/>
          </a:p>
        </p:txBody>
      </p:sp>
      <p:sp>
        <p:nvSpPr>
          <p:cNvPr id="4" name="Slide Number Placeholder 3"/>
          <p:cNvSpPr>
            <a:spLocks noGrp="1"/>
          </p:cNvSpPr>
          <p:nvPr>
            <p:ph type="sldNum" sz="quarter" idx="10"/>
          </p:nvPr>
        </p:nvSpPr>
        <p:spPr/>
        <p:txBody>
          <a:bodyPr/>
          <a:lstStyle/>
          <a:p>
            <a:fld id="{66E48C0E-35D7-49AA-9366-528400B6C811}" type="slidenum">
              <a:rPr lang="en-US" smtClean="0"/>
              <a:t>29</a:t>
            </a:fld>
            <a:endParaRPr lang="en-US"/>
          </a:p>
        </p:txBody>
      </p:sp>
    </p:spTree>
    <p:extLst>
      <p:ext uri="{BB962C8B-B14F-4D97-AF65-F5344CB8AC3E}">
        <p14:creationId xmlns:p14="http://schemas.microsoft.com/office/powerpoint/2010/main" val="3461920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b="1" dirty="0"/>
              <a:t>Figure 10</a:t>
            </a:r>
            <a:r>
              <a:rPr lang="en-US" dirty="0"/>
              <a:t>: Total </a:t>
            </a:r>
            <a:r>
              <a:rPr lang="en-US" dirty="0" err="1"/>
              <a:t>Precipitable</a:t>
            </a:r>
            <a:r>
              <a:rPr lang="en-US" dirty="0"/>
              <a:t> Water field from July 3, 2003, at 08:00 UTC. </a:t>
            </a:r>
          </a:p>
          <a:p>
            <a:endParaRPr lang="en-US" dirty="0"/>
          </a:p>
        </p:txBody>
      </p:sp>
      <p:sp>
        <p:nvSpPr>
          <p:cNvPr id="4" name="Slide Number Placeholder 3"/>
          <p:cNvSpPr>
            <a:spLocks noGrp="1"/>
          </p:cNvSpPr>
          <p:nvPr>
            <p:ph type="sldNum" sz="quarter" idx="10"/>
          </p:nvPr>
        </p:nvSpPr>
        <p:spPr/>
        <p:txBody>
          <a:bodyPr/>
          <a:lstStyle/>
          <a:p>
            <a:fld id="{66E48C0E-35D7-49AA-9366-528400B6C811}" type="slidenum">
              <a:rPr lang="en-US" smtClean="0"/>
              <a:t>30</a:t>
            </a:fld>
            <a:endParaRPr lang="en-US"/>
          </a:p>
        </p:txBody>
      </p:sp>
    </p:spTree>
    <p:extLst>
      <p:ext uri="{BB962C8B-B14F-4D97-AF65-F5344CB8AC3E}">
        <p14:creationId xmlns:p14="http://schemas.microsoft.com/office/powerpoint/2010/main" val="469038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15:</a:t>
            </a:r>
            <a:r>
              <a:rPr lang="en-US" dirty="0"/>
              <a:t> Comparison </a:t>
            </a:r>
            <a:r>
              <a:rPr lang="en-US" u="sng" dirty="0"/>
              <a:t>of </a:t>
            </a:r>
            <a:r>
              <a:rPr lang="en-US" dirty="0"/>
              <a:t>the official AIRS L2  (top left) standard TPW products and MODIS Collection 5 (top right) and Collection 6  TPW products with spectral shifts </a:t>
            </a:r>
            <a:r>
              <a:rPr lang="en-US" u="sng" dirty="0"/>
              <a:t>applied </a:t>
            </a:r>
            <a:r>
              <a:rPr lang="en-US" dirty="0"/>
              <a:t>(top right)  and without for December 1, 2004.</a:t>
            </a:r>
          </a:p>
          <a:p>
            <a:r>
              <a:rPr lang="en-US" dirty="0"/>
              <a:t> </a:t>
            </a:r>
          </a:p>
          <a:p>
            <a:endParaRPr lang="en-US" dirty="0"/>
          </a:p>
        </p:txBody>
      </p:sp>
      <p:sp>
        <p:nvSpPr>
          <p:cNvPr id="4" name="Slide Number Placeholder 3"/>
          <p:cNvSpPr>
            <a:spLocks noGrp="1"/>
          </p:cNvSpPr>
          <p:nvPr>
            <p:ph type="sldNum" sz="quarter" idx="10"/>
          </p:nvPr>
        </p:nvSpPr>
        <p:spPr/>
        <p:txBody>
          <a:bodyPr/>
          <a:lstStyle/>
          <a:p>
            <a:fld id="{66E48C0E-35D7-49AA-9366-528400B6C811}" type="slidenum">
              <a:rPr lang="en-US" smtClean="0"/>
              <a:t>31</a:t>
            </a:fld>
            <a:endParaRPr lang="en-US"/>
          </a:p>
        </p:txBody>
      </p:sp>
    </p:spTree>
    <p:extLst>
      <p:ext uri="{BB962C8B-B14F-4D97-AF65-F5344CB8AC3E}">
        <p14:creationId xmlns:p14="http://schemas.microsoft.com/office/powerpoint/2010/main" val="2709818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smtClean="0"/>
              <a:t>IASI (earlier AIRS)  vs MODIS BT differences show that MODIS H2O and (Terra only) O3 channels are more opaque while the CO2 channels are less opaque.</a:t>
            </a:r>
          </a:p>
          <a:p>
            <a:pPr>
              <a:buFontTx/>
              <a:buChar char="•"/>
            </a:pPr>
            <a:endParaRPr lang="en-US" smtClean="0"/>
          </a:p>
          <a:p>
            <a:r>
              <a:rPr lang="en-US" smtClean="0">
                <a:solidFill>
                  <a:srgbClr val="FF0000"/>
                </a:solidFill>
              </a:rPr>
              <a:t>TOZ</a:t>
            </a:r>
            <a:r>
              <a:rPr lang="en-US" smtClean="0"/>
              <a:t>: Overall, application of Terra spectral shifts shows significant improvement (reduced bias and rms) for MOD07 TOZ products in both the local (Budapest, Hungary) </a:t>
            </a:r>
          </a:p>
          <a:p>
            <a:r>
              <a:rPr lang="en-US" smtClean="0"/>
              <a:t>and global validation studies. The Aqua TOZ is also positively effected on the global scale by the H20/CO2 spectral shifts. </a:t>
            </a:r>
          </a:p>
          <a:p>
            <a:pPr>
              <a:buFontTx/>
              <a:buChar char="•"/>
            </a:pPr>
            <a:endParaRPr lang="en-US" smtClean="0"/>
          </a:p>
          <a:p>
            <a:r>
              <a:rPr lang="en-US" smtClean="0">
                <a:solidFill>
                  <a:srgbClr val="FF0000"/>
                </a:solidFill>
                <a:latin typeface="Arial" pitchFamily="34" charset="0"/>
              </a:rPr>
              <a:t>TPW:</a:t>
            </a:r>
            <a:r>
              <a:rPr lang="en-US" smtClean="0">
                <a:latin typeface="Arial" pitchFamily="34" charset="0"/>
              </a:rPr>
              <a:t>  Application of spectral shifts improved MOD07 TPW products (reduced bias) for the dry cases at the SGP cart and also over the global scale.</a:t>
            </a:r>
            <a:endParaRPr lang="en-US" smtClean="0">
              <a:latin typeface="Arial" pitchFamily="34" charset="0"/>
              <a:cs typeface="Arial" pitchFamily="34" charset="0"/>
            </a:endParaRPr>
          </a:p>
          <a:p>
            <a:pPr>
              <a:buFontTx/>
              <a:buChar char="•"/>
            </a:pPr>
            <a:endParaRPr lang="en-US" smtClean="0"/>
          </a:p>
          <a:p>
            <a:pPr>
              <a:buFontTx/>
              <a:buChar char="•"/>
            </a:pPr>
            <a:endParaRPr lang="en-US" smtClean="0"/>
          </a:p>
          <a:p>
            <a:endParaRPr lang="en-US" smtClean="0"/>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55283" indent="-290493" eaLnBrk="0" hangingPunct="0">
              <a:defRPr sz="2400">
                <a:solidFill>
                  <a:schemeClr val="tx1"/>
                </a:solidFill>
                <a:latin typeface="Arial" pitchFamily="34" charset="0"/>
                <a:ea typeface="MS PGothic" pitchFamily="34" charset="-128"/>
              </a:defRPr>
            </a:lvl2pPr>
            <a:lvl3pPr marL="1161974" indent="-232395" eaLnBrk="0" hangingPunct="0">
              <a:defRPr sz="2400">
                <a:solidFill>
                  <a:schemeClr val="tx1"/>
                </a:solidFill>
                <a:latin typeface="Arial" pitchFamily="34" charset="0"/>
                <a:ea typeface="MS PGothic" pitchFamily="34" charset="-128"/>
              </a:defRPr>
            </a:lvl3pPr>
            <a:lvl4pPr marL="1626763" indent="-232395" eaLnBrk="0" hangingPunct="0">
              <a:defRPr sz="2400">
                <a:solidFill>
                  <a:schemeClr val="tx1"/>
                </a:solidFill>
                <a:latin typeface="Arial" pitchFamily="34" charset="0"/>
                <a:ea typeface="MS PGothic" pitchFamily="34" charset="-128"/>
              </a:defRPr>
            </a:lvl4pPr>
            <a:lvl5pPr marL="2091553" indent="-232395" eaLnBrk="0" hangingPunct="0">
              <a:defRPr sz="2400">
                <a:solidFill>
                  <a:schemeClr val="tx1"/>
                </a:solidFill>
                <a:latin typeface="Arial" pitchFamily="34" charset="0"/>
                <a:ea typeface="MS PGothic" pitchFamily="34" charset="-128"/>
              </a:defRPr>
            </a:lvl5pPr>
            <a:lvl6pPr marL="2556342" indent="-232395" defTabSz="464790" eaLnBrk="0" fontAlgn="base" hangingPunct="0">
              <a:spcBef>
                <a:spcPct val="0"/>
              </a:spcBef>
              <a:spcAft>
                <a:spcPct val="0"/>
              </a:spcAft>
              <a:defRPr sz="2400">
                <a:solidFill>
                  <a:schemeClr val="tx1"/>
                </a:solidFill>
                <a:latin typeface="Arial" pitchFamily="34" charset="0"/>
                <a:ea typeface="MS PGothic" pitchFamily="34" charset="-128"/>
              </a:defRPr>
            </a:lvl6pPr>
            <a:lvl7pPr marL="3021132" indent="-232395" defTabSz="464790" eaLnBrk="0" fontAlgn="base" hangingPunct="0">
              <a:spcBef>
                <a:spcPct val="0"/>
              </a:spcBef>
              <a:spcAft>
                <a:spcPct val="0"/>
              </a:spcAft>
              <a:defRPr sz="2400">
                <a:solidFill>
                  <a:schemeClr val="tx1"/>
                </a:solidFill>
                <a:latin typeface="Arial" pitchFamily="34" charset="0"/>
                <a:ea typeface="MS PGothic" pitchFamily="34" charset="-128"/>
              </a:defRPr>
            </a:lvl7pPr>
            <a:lvl8pPr marL="3485921" indent="-232395" defTabSz="464790" eaLnBrk="0" fontAlgn="base" hangingPunct="0">
              <a:spcBef>
                <a:spcPct val="0"/>
              </a:spcBef>
              <a:spcAft>
                <a:spcPct val="0"/>
              </a:spcAft>
              <a:defRPr sz="2400">
                <a:solidFill>
                  <a:schemeClr val="tx1"/>
                </a:solidFill>
                <a:latin typeface="Arial" pitchFamily="34" charset="0"/>
                <a:ea typeface="MS PGothic" pitchFamily="34" charset="-128"/>
              </a:defRPr>
            </a:lvl8pPr>
            <a:lvl9pPr marL="3950711" indent="-232395" defTabSz="46479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F715E79-64DB-4EB9-87D1-D380B24764DD}" type="slidenum">
              <a:rPr lang="en-US" sz="1200">
                <a:latin typeface="Calibri" pitchFamily="34" charset="0"/>
              </a:rPr>
              <a:pPr eaLnBrk="1" hangingPunct="1"/>
              <a:t>33</a:t>
            </a:fld>
            <a:endParaRPr lang="en-US"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599FAF-816D-475B-87A7-56FDAE122543}" type="datetimeFigureOut">
              <a:rPr lang="en-US" smtClean="0"/>
              <a:t>10/29/2014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90395C-41BE-46DF-8C6A-A12D01DDB4B1}" type="slidenum">
              <a:rPr lang="en-US" smtClean="0"/>
              <a:t>‹#›</a:t>
            </a:fld>
            <a:endParaRPr lang="en-US"/>
          </a:p>
        </p:txBody>
      </p:sp>
    </p:spTree>
    <p:extLst>
      <p:ext uri="{BB962C8B-B14F-4D97-AF65-F5344CB8AC3E}">
        <p14:creationId xmlns:p14="http://schemas.microsoft.com/office/powerpoint/2010/main" val="445293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599FAF-816D-475B-87A7-56FDAE122543}" type="datetimeFigureOut">
              <a:rPr lang="en-US" smtClean="0"/>
              <a:t>10/29/2014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90395C-41BE-46DF-8C6A-A12D01DDB4B1}" type="slidenum">
              <a:rPr lang="en-US" smtClean="0"/>
              <a:t>‹#›</a:t>
            </a:fld>
            <a:endParaRPr lang="en-US"/>
          </a:p>
        </p:txBody>
      </p:sp>
    </p:spTree>
    <p:extLst>
      <p:ext uri="{BB962C8B-B14F-4D97-AF65-F5344CB8AC3E}">
        <p14:creationId xmlns:p14="http://schemas.microsoft.com/office/powerpoint/2010/main" val="2811276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599FAF-816D-475B-87A7-56FDAE122543}" type="datetimeFigureOut">
              <a:rPr lang="en-US" smtClean="0"/>
              <a:t>10/29/2014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90395C-41BE-46DF-8C6A-A12D01DDB4B1}" type="slidenum">
              <a:rPr lang="en-US" smtClean="0"/>
              <a:t>‹#›</a:t>
            </a:fld>
            <a:endParaRPr lang="en-US"/>
          </a:p>
        </p:txBody>
      </p:sp>
    </p:spTree>
    <p:extLst>
      <p:ext uri="{BB962C8B-B14F-4D97-AF65-F5344CB8AC3E}">
        <p14:creationId xmlns:p14="http://schemas.microsoft.com/office/powerpoint/2010/main" val="1414272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599FAF-816D-475B-87A7-56FDAE122543}" type="datetimeFigureOut">
              <a:rPr lang="en-US" smtClean="0"/>
              <a:t>10/29/2014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90395C-41BE-46DF-8C6A-A12D01DDB4B1}" type="slidenum">
              <a:rPr lang="en-US" smtClean="0"/>
              <a:t>‹#›</a:t>
            </a:fld>
            <a:endParaRPr lang="en-US"/>
          </a:p>
        </p:txBody>
      </p:sp>
    </p:spTree>
    <p:extLst>
      <p:ext uri="{BB962C8B-B14F-4D97-AF65-F5344CB8AC3E}">
        <p14:creationId xmlns:p14="http://schemas.microsoft.com/office/powerpoint/2010/main" val="522720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599FAF-816D-475B-87A7-56FDAE122543}" type="datetimeFigureOut">
              <a:rPr lang="en-US" smtClean="0"/>
              <a:t>10/29/2014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90395C-41BE-46DF-8C6A-A12D01DDB4B1}" type="slidenum">
              <a:rPr lang="en-US" smtClean="0"/>
              <a:t>‹#›</a:t>
            </a:fld>
            <a:endParaRPr lang="en-US"/>
          </a:p>
        </p:txBody>
      </p:sp>
    </p:spTree>
    <p:extLst>
      <p:ext uri="{BB962C8B-B14F-4D97-AF65-F5344CB8AC3E}">
        <p14:creationId xmlns:p14="http://schemas.microsoft.com/office/powerpoint/2010/main" val="85007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599FAF-816D-475B-87A7-56FDAE122543}" type="datetimeFigureOut">
              <a:rPr lang="en-US" smtClean="0"/>
              <a:t>10/29/2014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90395C-41BE-46DF-8C6A-A12D01DDB4B1}" type="slidenum">
              <a:rPr lang="en-US" smtClean="0"/>
              <a:t>‹#›</a:t>
            </a:fld>
            <a:endParaRPr lang="en-US"/>
          </a:p>
        </p:txBody>
      </p:sp>
    </p:spTree>
    <p:extLst>
      <p:ext uri="{BB962C8B-B14F-4D97-AF65-F5344CB8AC3E}">
        <p14:creationId xmlns:p14="http://schemas.microsoft.com/office/powerpoint/2010/main" val="2396147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599FAF-816D-475B-87A7-56FDAE122543}" type="datetimeFigureOut">
              <a:rPr lang="en-US" smtClean="0"/>
              <a:t>10/29/2014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90395C-41BE-46DF-8C6A-A12D01DDB4B1}" type="slidenum">
              <a:rPr lang="en-US" smtClean="0"/>
              <a:t>‹#›</a:t>
            </a:fld>
            <a:endParaRPr lang="en-US"/>
          </a:p>
        </p:txBody>
      </p:sp>
    </p:spTree>
    <p:extLst>
      <p:ext uri="{BB962C8B-B14F-4D97-AF65-F5344CB8AC3E}">
        <p14:creationId xmlns:p14="http://schemas.microsoft.com/office/powerpoint/2010/main" val="2667625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599FAF-816D-475B-87A7-56FDAE122543}" type="datetimeFigureOut">
              <a:rPr lang="en-US" smtClean="0"/>
              <a:t>10/29/2014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90395C-41BE-46DF-8C6A-A12D01DDB4B1}" type="slidenum">
              <a:rPr lang="en-US" smtClean="0"/>
              <a:t>‹#›</a:t>
            </a:fld>
            <a:endParaRPr lang="en-US"/>
          </a:p>
        </p:txBody>
      </p:sp>
    </p:spTree>
    <p:extLst>
      <p:ext uri="{BB962C8B-B14F-4D97-AF65-F5344CB8AC3E}">
        <p14:creationId xmlns:p14="http://schemas.microsoft.com/office/powerpoint/2010/main" val="572728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599FAF-816D-475B-87A7-56FDAE122543}" type="datetimeFigureOut">
              <a:rPr lang="en-US" smtClean="0"/>
              <a:t>10/29/2014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90395C-41BE-46DF-8C6A-A12D01DDB4B1}" type="slidenum">
              <a:rPr lang="en-US" smtClean="0"/>
              <a:t>‹#›</a:t>
            </a:fld>
            <a:endParaRPr lang="en-US"/>
          </a:p>
        </p:txBody>
      </p:sp>
    </p:spTree>
    <p:extLst>
      <p:ext uri="{BB962C8B-B14F-4D97-AF65-F5344CB8AC3E}">
        <p14:creationId xmlns:p14="http://schemas.microsoft.com/office/powerpoint/2010/main" val="2695431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599FAF-816D-475B-87A7-56FDAE122543}" type="datetimeFigureOut">
              <a:rPr lang="en-US" smtClean="0"/>
              <a:t>10/29/2014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90395C-41BE-46DF-8C6A-A12D01DDB4B1}" type="slidenum">
              <a:rPr lang="en-US" smtClean="0"/>
              <a:t>‹#›</a:t>
            </a:fld>
            <a:endParaRPr lang="en-US"/>
          </a:p>
        </p:txBody>
      </p:sp>
    </p:spTree>
    <p:extLst>
      <p:ext uri="{BB962C8B-B14F-4D97-AF65-F5344CB8AC3E}">
        <p14:creationId xmlns:p14="http://schemas.microsoft.com/office/powerpoint/2010/main" val="1062069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599FAF-816D-475B-87A7-56FDAE122543}" type="datetimeFigureOut">
              <a:rPr lang="en-US" smtClean="0"/>
              <a:t>10/29/2014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90395C-41BE-46DF-8C6A-A12D01DDB4B1}" type="slidenum">
              <a:rPr lang="en-US" smtClean="0"/>
              <a:t>‹#›</a:t>
            </a:fld>
            <a:endParaRPr lang="en-US"/>
          </a:p>
        </p:txBody>
      </p:sp>
    </p:spTree>
    <p:extLst>
      <p:ext uri="{BB962C8B-B14F-4D97-AF65-F5344CB8AC3E}">
        <p14:creationId xmlns:p14="http://schemas.microsoft.com/office/powerpoint/2010/main" val="243945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599FAF-816D-475B-87A7-56FDAE122543}" type="datetimeFigureOut">
              <a:rPr lang="en-US" smtClean="0"/>
              <a:t>10/29/2014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0395C-41BE-46DF-8C6A-A12D01DDB4B1}" type="slidenum">
              <a:rPr lang="en-US" smtClean="0"/>
              <a:t>‹#›</a:t>
            </a:fld>
            <a:endParaRPr lang="en-US"/>
          </a:p>
        </p:txBody>
      </p:sp>
    </p:spTree>
    <p:extLst>
      <p:ext uri="{BB962C8B-B14F-4D97-AF65-F5344CB8AC3E}">
        <p14:creationId xmlns:p14="http://schemas.microsoft.com/office/powerpoint/2010/main" val="1003883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w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7.w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2.wmf"/></Relationships>
</file>

<file path=ppt/slides/_rels/slide1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file://localhost/Users/evab/Documents/2nd_emis_wkshop/UWiremis_bf_2002-2006_3.7.gif" TargetMode="External"/><Relationship Id="rId1" Type="http://schemas.microsoft.com/office/2007/relationships/media" Target="file://localhost/Users/evab/Documents/2nd_emis_wkshop/UWiremis_bf_2002-2006_3.7.gif"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hyperlink" Target="http://cimss.ssec.wisc.edu/iremi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50825"/>
            <a:ext cx="9144000" cy="1470025"/>
          </a:xfrm>
        </p:spPr>
        <p:txBody>
          <a:bodyPr/>
          <a:lstStyle/>
          <a:p>
            <a:r>
              <a:rPr lang="en-US" b="1" dirty="0" smtClean="0">
                <a:latin typeface="Times New Roman" pitchFamily="18" charset="0"/>
                <a:cs typeface="Times New Roman" pitchFamily="18" charset="0"/>
              </a:rPr>
              <a:t>MODIS AP (MOD07) Webinar #7</a:t>
            </a:r>
            <a:endParaRPr lang="en-US" b="1" dirty="0">
              <a:latin typeface="Times New Roman" pitchFamily="18" charset="0"/>
              <a:cs typeface="Times New Roman" pitchFamily="18" charset="0"/>
            </a:endParaRPr>
          </a:p>
        </p:txBody>
      </p:sp>
      <p:sp>
        <p:nvSpPr>
          <p:cNvPr id="3" name="Subtitle 2"/>
          <p:cNvSpPr>
            <a:spLocks noGrp="1"/>
          </p:cNvSpPr>
          <p:nvPr>
            <p:ph type="subTitle" idx="1"/>
          </p:nvPr>
        </p:nvSpPr>
        <p:spPr>
          <a:xfrm>
            <a:off x="381000" y="762000"/>
            <a:ext cx="8305800" cy="1752600"/>
          </a:xfrm>
        </p:spPr>
        <p:txBody>
          <a:bodyPr>
            <a:noAutofit/>
          </a:bodyPr>
          <a:lstStyle/>
          <a:p>
            <a:endParaRPr lang="en-US" sz="2800" b="1" dirty="0" smtClean="0">
              <a:solidFill>
                <a:schemeClr val="tx2"/>
              </a:solidFill>
            </a:endParaRPr>
          </a:p>
          <a:p>
            <a:r>
              <a:rPr lang="en-US" sz="2800" b="1" dirty="0" smtClean="0">
                <a:solidFill>
                  <a:schemeClr val="tx2"/>
                </a:solidFill>
              </a:rPr>
              <a:t>Clear Sky Atmospheric Profiles</a:t>
            </a:r>
          </a:p>
          <a:p>
            <a:pPr>
              <a:spcBef>
                <a:spcPts val="0"/>
              </a:spcBef>
            </a:pPr>
            <a:endParaRPr lang="en-US" sz="2800" b="1" dirty="0">
              <a:solidFill>
                <a:schemeClr val="tx2"/>
              </a:solidFill>
            </a:endParaRPr>
          </a:p>
          <a:p>
            <a:r>
              <a:rPr lang="en-US" sz="2800" b="1" dirty="0" smtClean="0">
                <a:solidFill>
                  <a:schemeClr val="tx2"/>
                </a:solidFill>
              </a:rPr>
              <a:t>The Retrieval Problem and Profile Solution</a:t>
            </a:r>
          </a:p>
          <a:p>
            <a:r>
              <a:rPr lang="en-US" sz="2800" b="1" dirty="0" smtClean="0">
                <a:solidFill>
                  <a:schemeClr val="tx2"/>
                </a:solidFill>
              </a:rPr>
              <a:t>Algorithm Adjustments - Resolving Some Early Issues</a:t>
            </a:r>
          </a:p>
          <a:p>
            <a:r>
              <a:rPr lang="en-US" sz="2800" b="1" dirty="0" smtClean="0">
                <a:solidFill>
                  <a:schemeClr val="tx2"/>
                </a:solidFill>
              </a:rPr>
              <a:t>C6 TPW and TOZ Validation</a:t>
            </a:r>
          </a:p>
          <a:p>
            <a:r>
              <a:rPr lang="en-US" sz="2800" b="1" dirty="0" smtClean="0">
                <a:solidFill>
                  <a:schemeClr val="tx2"/>
                </a:solidFill>
              </a:rPr>
              <a:t>Moisture Trends</a:t>
            </a:r>
          </a:p>
          <a:p>
            <a:r>
              <a:rPr lang="en-US" sz="2800" b="1" dirty="0" smtClean="0">
                <a:solidFill>
                  <a:schemeClr val="tx2"/>
                </a:solidFill>
              </a:rPr>
              <a:t>Contents of MOD07 Output File</a:t>
            </a:r>
          </a:p>
          <a:p>
            <a:endParaRPr lang="en-US" sz="2800" b="1" dirty="0" smtClean="0">
              <a:solidFill>
                <a:schemeClr val="tx2"/>
              </a:solidFill>
            </a:endParaRPr>
          </a:p>
          <a:p>
            <a:r>
              <a:rPr lang="en-US" sz="2800" b="1" dirty="0" smtClean="0">
                <a:solidFill>
                  <a:schemeClr val="tx2"/>
                </a:solidFill>
              </a:rPr>
              <a:t>29 October 2014</a:t>
            </a:r>
          </a:p>
          <a:p>
            <a:endParaRPr lang="en-US" sz="2800" dirty="0" smtClean="0"/>
          </a:p>
          <a:p>
            <a:r>
              <a:rPr lang="en-US" sz="2800" dirty="0" smtClean="0">
                <a:solidFill>
                  <a:schemeClr val="tx1"/>
                </a:solidFill>
              </a:rPr>
              <a:t>Eva </a:t>
            </a:r>
            <a:r>
              <a:rPr lang="en-US" sz="2800" dirty="0" err="1" smtClean="0">
                <a:solidFill>
                  <a:schemeClr val="tx1"/>
                </a:solidFill>
              </a:rPr>
              <a:t>Borbas</a:t>
            </a:r>
            <a:r>
              <a:rPr lang="en-US" sz="2800" dirty="0" smtClean="0">
                <a:solidFill>
                  <a:schemeClr val="tx1"/>
                </a:solidFill>
              </a:rPr>
              <a:t>, Suzanne </a:t>
            </a:r>
            <a:r>
              <a:rPr lang="en-US" sz="2800" dirty="0" err="1" smtClean="0">
                <a:solidFill>
                  <a:schemeClr val="tx1"/>
                </a:solidFill>
              </a:rPr>
              <a:t>Seemann</a:t>
            </a:r>
            <a:r>
              <a:rPr lang="en-US" sz="2800" dirty="0" smtClean="0">
                <a:solidFill>
                  <a:schemeClr val="tx1"/>
                </a:solidFill>
              </a:rPr>
              <a:t>, Paul </a:t>
            </a:r>
            <a:r>
              <a:rPr lang="en-US" sz="2800" dirty="0" err="1" smtClean="0">
                <a:solidFill>
                  <a:schemeClr val="tx1"/>
                </a:solidFill>
              </a:rPr>
              <a:t>Menzel</a:t>
            </a:r>
            <a:endParaRPr lang="en-US" sz="2800" dirty="0">
              <a:solidFill>
                <a:schemeClr val="tx1"/>
              </a:solidFill>
            </a:endParaRPr>
          </a:p>
        </p:txBody>
      </p:sp>
    </p:spTree>
    <p:extLst>
      <p:ext uri="{BB962C8B-B14F-4D97-AF65-F5344CB8AC3E}">
        <p14:creationId xmlns:p14="http://schemas.microsoft.com/office/powerpoint/2010/main" val="1523242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2386013" y="633413"/>
            <a:ext cx="180975"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lnSpc>
                <a:spcPct val="70000"/>
              </a:lnSpc>
            </a:pPr>
            <a:endParaRPr lang="en-US" b="1">
              <a:solidFill>
                <a:srgbClr val="FFFF66"/>
              </a:solidFill>
            </a:endParaRPr>
          </a:p>
        </p:txBody>
      </p:sp>
      <p:sp>
        <p:nvSpPr>
          <p:cNvPr id="139267" name="Rectangle 3"/>
          <p:cNvSpPr>
            <a:spLocks noGrp="1" noChangeArrowheads="1"/>
          </p:cNvSpPr>
          <p:nvPr>
            <p:ph type="title"/>
          </p:nvPr>
        </p:nvSpPr>
        <p:spPr/>
        <p:txBody>
          <a:bodyPr/>
          <a:lstStyle/>
          <a:p>
            <a:r>
              <a:rPr lang="en-US" smtClean="0"/>
              <a:t>Weighting Functions</a:t>
            </a:r>
          </a:p>
        </p:txBody>
      </p:sp>
      <p:sp>
        <p:nvSpPr>
          <p:cNvPr id="139268" name="Line 4"/>
          <p:cNvSpPr>
            <a:spLocks noChangeShapeType="1"/>
          </p:cNvSpPr>
          <p:nvPr/>
        </p:nvSpPr>
        <p:spPr bwMode="auto">
          <a:xfrm flipV="1">
            <a:off x="965200" y="1892300"/>
            <a:ext cx="0" cy="4622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endParaRPr lang="en-US"/>
          </a:p>
        </p:txBody>
      </p:sp>
      <p:sp>
        <p:nvSpPr>
          <p:cNvPr id="139269" name="Line 5"/>
          <p:cNvSpPr>
            <a:spLocks noChangeShapeType="1"/>
          </p:cNvSpPr>
          <p:nvPr/>
        </p:nvSpPr>
        <p:spPr bwMode="auto">
          <a:xfrm flipV="1">
            <a:off x="495300" y="5969000"/>
            <a:ext cx="4092575" cy="127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270" name="Rectangle 6"/>
          <p:cNvSpPr>
            <a:spLocks noChangeArrowheads="1"/>
          </p:cNvSpPr>
          <p:nvPr/>
        </p:nvSpPr>
        <p:spPr bwMode="auto">
          <a:xfrm>
            <a:off x="4122738" y="6075363"/>
            <a:ext cx="314325"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lnSpc>
                <a:spcPct val="70000"/>
              </a:lnSpc>
            </a:pPr>
            <a:r>
              <a:rPr lang="en-US" b="1">
                <a:solidFill>
                  <a:srgbClr val="000000"/>
                </a:solidFill>
                <a:sym typeface="Symbol" pitchFamily="18" charset="2"/>
              </a:rPr>
              <a:t></a:t>
            </a:r>
            <a:endParaRPr lang="en-US" b="1">
              <a:solidFill>
                <a:srgbClr val="FFFF66"/>
              </a:solidFill>
            </a:endParaRPr>
          </a:p>
        </p:txBody>
      </p:sp>
      <p:sp>
        <p:nvSpPr>
          <p:cNvPr id="139271" name="Rectangle 7"/>
          <p:cNvSpPr>
            <a:spLocks noChangeArrowheads="1"/>
          </p:cNvSpPr>
          <p:nvPr/>
        </p:nvSpPr>
        <p:spPr bwMode="auto">
          <a:xfrm>
            <a:off x="3490913" y="6107113"/>
            <a:ext cx="333375"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lnSpc>
                <a:spcPct val="70000"/>
              </a:lnSpc>
            </a:pPr>
            <a:r>
              <a:rPr lang="en-US" b="1">
                <a:solidFill>
                  <a:srgbClr val="000000"/>
                </a:solidFill>
              </a:rPr>
              <a:t>1</a:t>
            </a:r>
            <a:endParaRPr lang="en-US" b="1">
              <a:solidFill>
                <a:srgbClr val="FFFF66"/>
              </a:solidFill>
            </a:endParaRPr>
          </a:p>
        </p:txBody>
      </p:sp>
      <p:sp>
        <p:nvSpPr>
          <p:cNvPr id="139272" name="Rectangle 8"/>
          <p:cNvSpPr>
            <a:spLocks noChangeArrowheads="1"/>
          </p:cNvSpPr>
          <p:nvPr/>
        </p:nvSpPr>
        <p:spPr bwMode="auto">
          <a:xfrm>
            <a:off x="528638" y="5662613"/>
            <a:ext cx="417512"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lnSpc>
                <a:spcPct val="70000"/>
              </a:lnSpc>
            </a:pPr>
            <a:r>
              <a:rPr lang="en-US">
                <a:solidFill>
                  <a:srgbClr val="000000"/>
                </a:solidFill>
              </a:rPr>
              <a:t>z</a:t>
            </a:r>
            <a:r>
              <a:rPr lang="en-US" baseline="-25000">
                <a:solidFill>
                  <a:srgbClr val="000000"/>
                </a:solidFill>
              </a:rPr>
              <a:t>1</a:t>
            </a:r>
            <a:endParaRPr lang="en-US" b="1">
              <a:solidFill>
                <a:srgbClr val="FFFF66"/>
              </a:solidFill>
            </a:endParaRPr>
          </a:p>
        </p:txBody>
      </p:sp>
      <p:sp>
        <p:nvSpPr>
          <p:cNvPr id="139273" name="Rectangle 9"/>
          <p:cNvSpPr>
            <a:spLocks noChangeArrowheads="1"/>
          </p:cNvSpPr>
          <p:nvPr/>
        </p:nvSpPr>
        <p:spPr bwMode="auto">
          <a:xfrm>
            <a:off x="541338" y="5408613"/>
            <a:ext cx="417512"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lnSpc>
                <a:spcPct val="70000"/>
              </a:lnSpc>
            </a:pPr>
            <a:r>
              <a:rPr lang="en-US">
                <a:solidFill>
                  <a:srgbClr val="000000"/>
                </a:solidFill>
              </a:rPr>
              <a:t>z</a:t>
            </a:r>
            <a:r>
              <a:rPr lang="en-US" baseline="-25000">
                <a:solidFill>
                  <a:srgbClr val="000000"/>
                </a:solidFill>
              </a:rPr>
              <a:t>2</a:t>
            </a:r>
            <a:endParaRPr lang="en-US" b="1">
              <a:solidFill>
                <a:srgbClr val="FFFF66"/>
              </a:solidFill>
            </a:endParaRPr>
          </a:p>
        </p:txBody>
      </p:sp>
      <p:sp>
        <p:nvSpPr>
          <p:cNvPr id="139274" name="Rectangle 10"/>
          <p:cNvSpPr>
            <a:spLocks noChangeArrowheads="1"/>
          </p:cNvSpPr>
          <p:nvPr/>
        </p:nvSpPr>
        <p:spPr bwMode="auto">
          <a:xfrm>
            <a:off x="468313" y="2284413"/>
            <a:ext cx="463550"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lnSpc>
                <a:spcPct val="70000"/>
              </a:lnSpc>
            </a:pPr>
            <a:r>
              <a:rPr lang="en-US">
                <a:solidFill>
                  <a:srgbClr val="000000"/>
                </a:solidFill>
              </a:rPr>
              <a:t>z</a:t>
            </a:r>
            <a:r>
              <a:rPr lang="en-US" baseline="-25000">
                <a:solidFill>
                  <a:srgbClr val="000000"/>
                </a:solidFill>
              </a:rPr>
              <a:t>N</a:t>
            </a:r>
            <a:endParaRPr lang="en-US" b="1">
              <a:solidFill>
                <a:srgbClr val="FFFF66"/>
              </a:solidFill>
            </a:endParaRPr>
          </a:p>
        </p:txBody>
      </p:sp>
      <p:sp>
        <p:nvSpPr>
          <p:cNvPr id="139275" name="Line 11"/>
          <p:cNvSpPr>
            <a:spLocks noChangeShapeType="1"/>
          </p:cNvSpPr>
          <p:nvPr/>
        </p:nvSpPr>
        <p:spPr bwMode="auto">
          <a:xfrm>
            <a:off x="965200" y="57150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276" name="Line 12"/>
          <p:cNvSpPr>
            <a:spLocks noChangeShapeType="1"/>
          </p:cNvSpPr>
          <p:nvPr/>
        </p:nvSpPr>
        <p:spPr bwMode="auto">
          <a:xfrm>
            <a:off x="965200" y="5486400"/>
            <a:ext cx="3022600" cy="127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277" name="Line 13"/>
          <p:cNvSpPr>
            <a:spLocks noChangeShapeType="1"/>
          </p:cNvSpPr>
          <p:nvPr/>
        </p:nvSpPr>
        <p:spPr bwMode="auto">
          <a:xfrm>
            <a:off x="952500" y="5257800"/>
            <a:ext cx="3022600" cy="127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278" name="Line 14"/>
          <p:cNvSpPr>
            <a:spLocks noChangeShapeType="1"/>
          </p:cNvSpPr>
          <p:nvPr/>
        </p:nvSpPr>
        <p:spPr bwMode="auto">
          <a:xfrm>
            <a:off x="965200" y="50419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279" name="Line 15"/>
          <p:cNvSpPr>
            <a:spLocks noChangeShapeType="1"/>
          </p:cNvSpPr>
          <p:nvPr/>
        </p:nvSpPr>
        <p:spPr bwMode="auto">
          <a:xfrm>
            <a:off x="965200" y="48133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280" name="Line 16"/>
          <p:cNvSpPr>
            <a:spLocks noChangeShapeType="1"/>
          </p:cNvSpPr>
          <p:nvPr/>
        </p:nvSpPr>
        <p:spPr bwMode="auto">
          <a:xfrm>
            <a:off x="965200" y="45847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281" name="Line 17"/>
          <p:cNvSpPr>
            <a:spLocks noChangeShapeType="1"/>
          </p:cNvSpPr>
          <p:nvPr/>
        </p:nvSpPr>
        <p:spPr bwMode="auto">
          <a:xfrm>
            <a:off x="965200" y="43561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282" name="Line 18"/>
          <p:cNvSpPr>
            <a:spLocks noChangeShapeType="1"/>
          </p:cNvSpPr>
          <p:nvPr/>
        </p:nvSpPr>
        <p:spPr bwMode="auto">
          <a:xfrm>
            <a:off x="965200" y="41275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283" name="Line 19"/>
          <p:cNvSpPr>
            <a:spLocks noChangeShapeType="1"/>
          </p:cNvSpPr>
          <p:nvPr/>
        </p:nvSpPr>
        <p:spPr bwMode="auto">
          <a:xfrm>
            <a:off x="965200" y="39116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284" name="Line 20"/>
          <p:cNvSpPr>
            <a:spLocks noChangeShapeType="1"/>
          </p:cNvSpPr>
          <p:nvPr/>
        </p:nvSpPr>
        <p:spPr bwMode="auto">
          <a:xfrm>
            <a:off x="965200" y="37084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285" name="Line 21"/>
          <p:cNvSpPr>
            <a:spLocks noChangeShapeType="1"/>
          </p:cNvSpPr>
          <p:nvPr/>
        </p:nvSpPr>
        <p:spPr bwMode="auto">
          <a:xfrm>
            <a:off x="965200" y="34798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286" name="Line 22"/>
          <p:cNvSpPr>
            <a:spLocks noChangeShapeType="1"/>
          </p:cNvSpPr>
          <p:nvPr/>
        </p:nvSpPr>
        <p:spPr bwMode="auto">
          <a:xfrm>
            <a:off x="952500" y="32639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287" name="Line 23"/>
          <p:cNvSpPr>
            <a:spLocks noChangeShapeType="1"/>
          </p:cNvSpPr>
          <p:nvPr/>
        </p:nvSpPr>
        <p:spPr bwMode="auto">
          <a:xfrm>
            <a:off x="965200" y="30353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288" name="Line 24"/>
          <p:cNvSpPr>
            <a:spLocks noChangeShapeType="1"/>
          </p:cNvSpPr>
          <p:nvPr/>
        </p:nvSpPr>
        <p:spPr bwMode="auto">
          <a:xfrm>
            <a:off x="977900" y="28067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289" name="Line 25"/>
          <p:cNvSpPr>
            <a:spLocks noChangeShapeType="1"/>
          </p:cNvSpPr>
          <p:nvPr/>
        </p:nvSpPr>
        <p:spPr bwMode="auto">
          <a:xfrm>
            <a:off x="965200" y="25781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290" name="Line 26"/>
          <p:cNvSpPr>
            <a:spLocks noChangeShapeType="1"/>
          </p:cNvSpPr>
          <p:nvPr/>
        </p:nvSpPr>
        <p:spPr bwMode="auto">
          <a:xfrm>
            <a:off x="965200" y="23368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291" name="Line 27"/>
          <p:cNvSpPr>
            <a:spLocks noChangeShapeType="1"/>
          </p:cNvSpPr>
          <p:nvPr/>
        </p:nvSpPr>
        <p:spPr bwMode="auto">
          <a:xfrm flipV="1">
            <a:off x="5521325" y="1892300"/>
            <a:ext cx="0" cy="4622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endParaRPr lang="en-US"/>
          </a:p>
        </p:txBody>
      </p:sp>
      <p:sp>
        <p:nvSpPr>
          <p:cNvPr id="139292" name="Line 28"/>
          <p:cNvSpPr>
            <a:spLocks noChangeShapeType="1"/>
          </p:cNvSpPr>
          <p:nvPr/>
        </p:nvSpPr>
        <p:spPr bwMode="auto">
          <a:xfrm flipV="1">
            <a:off x="5051425" y="5969000"/>
            <a:ext cx="4092575" cy="127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293" name="Rectangle 29"/>
          <p:cNvSpPr>
            <a:spLocks noChangeArrowheads="1"/>
          </p:cNvSpPr>
          <p:nvPr/>
        </p:nvSpPr>
        <p:spPr bwMode="auto">
          <a:xfrm>
            <a:off x="8161338" y="6062663"/>
            <a:ext cx="873125"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lnSpc>
                <a:spcPct val="70000"/>
              </a:lnSpc>
            </a:pPr>
            <a:r>
              <a:rPr lang="en-US" b="1">
                <a:solidFill>
                  <a:srgbClr val="000000"/>
                </a:solidFill>
                <a:sym typeface="Symbol" pitchFamily="18" charset="2"/>
              </a:rPr>
              <a:t>d/dz</a:t>
            </a:r>
            <a:endParaRPr lang="en-US" b="1">
              <a:solidFill>
                <a:srgbClr val="FFFF66"/>
              </a:solidFill>
            </a:endParaRPr>
          </a:p>
        </p:txBody>
      </p:sp>
      <p:sp>
        <p:nvSpPr>
          <p:cNvPr id="139294" name="Rectangle 30"/>
          <p:cNvSpPr>
            <a:spLocks noChangeArrowheads="1"/>
          </p:cNvSpPr>
          <p:nvPr/>
        </p:nvSpPr>
        <p:spPr bwMode="auto">
          <a:xfrm>
            <a:off x="5084763" y="5662613"/>
            <a:ext cx="417512"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lnSpc>
                <a:spcPct val="70000"/>
              </a:lnSpc>
            </a:pPr>
            <a:r>
              <a:rPr lang="en-US">
                <a:solidFill>
                  <a:srgbClr val="000000"/>
                </a:solidFill>
              </a:rPr>
              <a:t>z</a:t>
            </a:r>
            <a:r>
              <a:rPr lang="en-US" baseline="-25000">
                <a:solidFill>
                  <a:srgbClr val="000000"/>
                </a:solidFill>
              </a:rPr>
              <a:t>1</a:t>
            </a:r>
            <a:endParaRPr lang="en-US" b="1">
              <a:solidFill>
                <a:srgbClr val="FFFF66"/>
              </a:solidFill>
            </a:endParaRPr>
          </a:p>
        </p:txBody>
      </p:sp>
      <p:sp>
        <p:nvSpPr>
          <p:cNvPr id="139295" name="Rectangle 31"/>
          <p:cNvSpPr>
            <a:spLocks noChangeArrowheads="1"/>
          </p:cNvSpPr>
          <p:nvPr/>
        </p:nvSpPr>
        <p:spPr bwMode="auto">
          <a:xfrm>
            <a:off x="5097463" y="5408613"/>
            <a:ext cx="417512"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lnSpc>
                <a:spcPct val="70000"/>
              </a:lnSpc>
            </a:pPr>
            <a:r>
              <a:rPr lang="en-US">
                <a:solidFill>
                  <a:srgbClr val="000000"/>
                </a:solidFill>
              </a:rPr>
              <a:t>z</a:t>
            </a:r>
            <a:r>
              <a:rPr lang="en-US" baseline="-25000">
                <a:solidFill>
                  <a:srgbClr val="000000"/>
                </a:solidFill>
              </a:rPr>
              <a:t>2</a:t>
            </a:r>
            <a:endParaRPr lang="en-US" b="1">
              <a:solidFill>
                <a:srgbClr val="FFFF66"/>
              </a:solidFill>
            </a:endParaRPr>
          </a:p>
        </p:txBody>
      </p:sp>
      <p:sp>
        <p:nvSpPr>
          <p:cNvPr id="139296" name="Rectangle 32"/>
          <p:cNvSpPr>
            <a:spLocks noChangeArrowheads="1"/>
          </p:cNvSpPr>
          <p:nvPr/>
        </p:nvSpPr>
        <p:spPr bwMode="auto">
          <a:xfrm>
            <a:off x="5024438" y="2284413"/>
            <a:ext cx="463550"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lnSpc>
                <a:spcPct val="70000"/>
              </a:lnSpc>
            </a:pPr>
            <a:r>
              <a:rPr lang="en-US">
                <a:solidFill>
                  <a:srgbClr val="000000"/>
                </a:solidFill>
              </a:rPr>
              <a:t>z</a:t>
            </a:r>
            <a:r>
              <a:rPr lang="en-US" baseline="-25000">
                <a:solidFill>
                  <a:srgbClr val="000000"/>
                </a:solidFill>
              </a:rPr>
              <a:t>N</a:t>
            </a:r>
            <a:endParaRPr lang="en-US" b="1">
              <a:solidFill>
                <a:srgbClr val="FFFF66"/>
              </a:solidFill>
            </a:endParaRPr>
          </a:p>
        </p:txBody>
      </p:sp>
      <p:sp>
        <p:nvSpPr>
          <p:cNvPr id="139297" name="Line 33"/>
          <p:cNvSpPr>
            <a:spLocks noChangeShapeType="1"/>
          </p:cNvSpPr>
          <p:nvPr/>
        </p:nvSpPr>
        <p:spPr bwMode="auto">
          <a:xfrm>
            <a:off x="5521325" y="57150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298" name="Line 34"/>
          <p:cNvSpPr>
            <a:spLocks noChangeShapeType="1"/>
          </p:cNvSpPr>
          <p:nvPr/>
        </p:nvSpPr>
        <p:spPr bwMode="auto">
          <a:xfrm>
            <a:off x="5521325" y="5486400"/>
            <a:ext cx="3022600" cy="127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299" name="Line 35"/>
          <p:cNvSpPr>
            <a:spLocks noChangeShapeType="1"/>
          </p:cNvSpPr>
          <p:nvPr/>
        </p:nvSpPr>
        <p:spPr bwMode="auto">
          <a:xfrm>
            <a:off x="5508625" y="5257800"/>
            <a:ext cx="3022600" cy="127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300" name="Line 36"/>
          <p:cNvSpPr>
            <a:spLocks noChangeShapeType="1"/>
          </p:cNvSpPr>
          <p:nvPr/>
        </p:nvSpPr>
        <p:spPr bwMode="auto">
          <a:xfrm>
            <a:off x="5521325" y="50419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301" name="Line 37"/>
          <p:cNvSpPr>
            <a:spLocks noChangeShapeType="1"/>
          </p:cNvSpPr>
          <p:nvPr/>
        </p:nvSpPr>
        <p:spPr bwMode="auto">
          <a:xfrm>
            <a:off x="5521325" y="48133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302" name="Line 38"/>
          <p:cNvSpPr>
            <a:spLocks noChangeShapeType="1"/>
          </p:cNvSpPr>
          <p:nvPr/>
        </p:nvSpPr>
        <p:spPr bwMode="auto">
          <a:xfrm>
            <a:off x="5521325" y="45847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303" name="Line 39"/>
          <p:cNvSpPr>
            <a:spLocks noChangeShapeType="1"/>
          </p:cNvSpPr>
          <p:nvPr/>
        </p:nvSpPr>
        <p:spPr bwMode="auto">
          <a:xfrm>
            <a:off x="5521325" y="43561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304" name="Line 40"/>
          <p:cNvSpPr>
            <a:spLocks noChangeShapeType="1"/>
          </p:cNvSpPr>
          <p:nvPr/>
        </p:nvSpPr>
        <p:spPr bwMode="auto">
          <a:xfrm>
            <a:off x="5521325" y="41275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305" name="Line 41"/>
          <p:cNvSpPr>
            <a:spLocks noChangeShapeType="1"/>
          </p:cNvSpPr>
          <p:nvPr/>
        </p:nvSpPr>
        <p:spPr bwMode="auto">
          <a:xfrm>
            <a:off x="5521325" y="39116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306" name="Line 42"/>
          <p:cNvSpPr>
            <a:spLocks noChangeShapeType="1"/>
          </p:cNvSpPr>
          <p:nvPr/>
        </p:nvSpPr>
        <p:spPr bwMode="auto">
          <a:xfrm>
            <a:off x="5521325" y="37084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307" name="Line 43"/>
          <p:cNvSpPr>
            <a:spLocks noChangeShapeType="1"/>
          </p:cNvSpPr>
          <p:nvPr/>
        </p:nvSpPr>
        <p:spPr bwMode="auto">
          <a:xfrm>
            <a:off x="5521325" y="34798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308" name="Line 44"/>
          <p:cNvSpPr>
            <a:spLocks noChangeShapeType="1"/>
          </p:cNvSpPr>
          <p:nvPr/>
        </p:nvSpPr>
        <p:spPr bwMode="auto">
          <a:xfrm>
            <a:off x="5508625" y="32639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309" name="Line 45"/>
          <p:cNvSpPr>
            <a:spLocks noChangeShapeType="1"/>
          </p:cNvSpPr>
          <p:nvPr/>
        </p:nvSpPr>
        <p:spPr bwMode="auto">
          <a:xfrm>
            <a:off x="5521325" y="30353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310" name="Line 46"/>
          <p:cNvSpPr>
            <a:spLocks noChangeShapeType="1"/>
          </p:cNvSpPr>
          <p:nvPr/>
        </p:nvSpPr>
        <p:spPr bwMode="auto">
          <a:xfrm>
            <a:off x="5534025" y="28067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311" name="Line 47"/>
          <p:cNvSpPr>
            <a:spLocks noChangeShapeType="1"/>
          </p:cNvSpPr>
          <p:nvPr/>
        </p:nvSpPr>
        <p:spPr bwMode="auto">
          <a:xfrm>
            <a:off x="5521325" y="25781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312" name="Line 48"/>
          <p:cNvSpPr>
            <a:spLocks noChangeShapeType="1"/>
          </p:cNvSpPr>
          <p:nvPr/>
        </p:nvSpPr>
        <p:spPr bwMode="auto">
          <a:xfrm>
            <a:off x="5521325" y="2336800"/>
            <a:ext cx="30226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313" name="Freeform 49"/>
          <p:cNvSpPr>
            <a:spLocks/>
          </p:cNvSpPr>
          <p:nvPr/>
        </p:nvSpPr>
        <p:spPr bwMode="auto">
          <a:xfrm>
            <a:off x="5449888" y="2298700"/>
            <a:ext cx="3187700" cy="2971800"/>
          </a:xfrm>
          <a:custGeom>
            <a:avLst/>
            <a:gdLst>
              <a:gd name="T0" fmla="*/ 2147483647 w 2008"/>
              <a:gd name="T1" fmla="*/ 2147483647 h 2272"/>
              <a:gd name="T2" fmla="*/ 2147483647 w 2008"/>
              <a:gd name="T3" fmla="*/ 2147483647 h 2272"/>
              <a:gd name="T4" fmla="*/ 2147483647 w 2008"/>
              <a:gd name="T5" fmla="*/ 2147483647 h 2272"/>
              <a:gd name="T6" fmla="*/ 2147483647 w 2008"/>
              <a:gd name="T7" fmla="*/ 2147483647 h 2272"/>
              <a:gd name="T8" fmla="*/ 2147483647 w 2008"/>
              <a:gd name="T9" fmla="*/ 2147483647 h 2272"/>
              <a:gd name="T10" fmla="*/ 2147483647 w 2008"/>
              <a:gd name="T11" fmla="*/ 0 h 2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8" h="2272">
                <a:moveTo>
                  <a:pt x="47" y="2272"/>
                </a:moveTo>
                <a:cubicBezTo>
                  <a:pt x="746" y="2127"/>
                  <a:pt x="1446" y="1983"/>
                  <a:pt x="1727" y="1856"/>
                </a:cubicBezTo>
                <a:cubicBezTo>
                  <a:pt x="2008" y="1729"/>
                  <a:pt x="1934" y="1628"/>
                  <a:pt x="1735" y="1512"/>
                </a:cubicBezTo>
                <a:cubicBezTo>
                  <a:pt x="1536" y="1396"/>
                  <a:pt x="811" y="1341"/>
                  <a:pt x="535" y="1160"/>
                </a:cubicBezTo>
                <a:cubicBezTo>
                  <a:pt x="259" y="979"/>
                  <a:pt x="158" y="617"/>
                  <a:pt x="79" y="424"/>
                </a:cubicBezTo>
                <a:cubicBezTo>
                  <a:pt x="0" y="231"/>
                  <a:pt x="66" y="71"/>
                  <a:pt x="63" y="0"/>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314" name="Line 50"/>
          <p:cNvSpPr>
            <a:spLocks noChangeShapeType="1"/>
          </p:cNvSpPr>
          <p:nvPr/>
        </p:nvSpPr>
        <p:spPr bwMode="auto">
          <a:xfrm flipH="1" flipV="1">
            <a:off x="965200" y="5435600"/>
            <a:ext cx="0" cy="660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315" name="Freeform 51"/>
          <p:cNvSpPr>
            <a:spLocks/>
          </p:cNvSpPr>
          <p:nvPr/>
        </p:nvSpPr>
        <p:spPr bwMode="auto">
          <a:xfrm flipH="1">
            <a:off x="938213" y="2413000"/>
            <a:ext cx="2770187" cy="3086100"/>
          </a:xfrm>
          <a:custGeom>
            <a:avLst/>
            <a:gdLst>
              <a:gd name="T0" fmla="*/ 2147483647 w 1711"/>
              <a:gd name="T1" fmla="*/ 2147483647 h 2056"/>
              <a:gd name="T2" fmla="*/ 2147483647 w 1711"/>
              <a:gd name="T3" fmla="*/ 2147483647 h 2056"/>
              <a:gd name="T4" fmla="*/ 2147483647 w 1711"/>
              <a:gd name="T5" fmla="*/ 2147483647 h 2056"/>
              <a:gd name="T6" fmla="*/ 2147483647 w 1711"/>
              <a:gd name="T7" fmla="*/ 2147483647 h 2056"/>
              <a:gd name="T8" fmla="*/ 2147483647 w 1711"/>
              <a:gd name="T9" fmla="*/ 2147483647 h 2056"/>
              <a:gd name="T10" fmla="*/ 0 w 1711"/>
              <a:gd name="T11" fmla="*/ 0 h 2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1" h="2056">
                <a:moveTo>
                  <a:pt x="1688" y="2056"/>
                </a:moveTo>
                <a:cubicBezTo>
                  <a:pt x="1693" y="2006"/>
                  <a:pt x="1699" y="1957"/>
                  <a:pt x="1688" y="1920"/>
                </a:cubicBezTo>
                <a:cubicBezTo>
                  <a:pt x="1677" y="1883"/>
                  <a:pt x="1711" y="1909"/>
                  <a:pt x="1624" y="1832"/>
                </a:cubicBezTo>
                <a:cubicBezTo>
                  <a:pt x="1537" y="1755"/>
                  <a:pt x="1381" y="1580"/>
                  <a:pt x="1168" y="1456"/>
                </a:cubicBezTo>
                <a:cubicBezTo>
                  <a:pt x="955" y="1332"/>
                  <a:pt x="539" y="1331"/>
                  <a:pt x="344" y="1088"/>
                </a:cubicBezTo>
                <a:cubicBezTo>
                  <a:pt x="149" y="845"/>
                  <a:pt x="74" y="422"/>
                  <a:pt x="0" y="0"/>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316" name="Line 52"/>
          <p:cNvSpPr>
            <a:spLocks noChangeShapeType="1"/>
          </p:cNvSpPr>
          <p:nvPr/>
        </p:nvSpPr>
        <p:spPr bwMode="auto">
          <a:xfrm>
            <a:off x="5524500" y="5257800"/>
            <a:ext cx="0" cy="7366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endParaRPr lang="en-US"/>
          </a:p>
        </p:txBody>
      </p:sp>
      <p:sp>
        <p:nvSpPr>
          <p:cNvPr id="139317" name="Slide Number Placeholder 1"/>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5C77DC1-95A9-4095-9436-924B62C09BB6}" type="slidenum">
              <a:rPr lang="en-US" sz="1400" smtClean="0">
                <a:solidFill>
                  <a:srgbClr val="000000"/>
                </a:solidFill>
              </a:rPr>
              <a:pPr eaLnBrk="1" hangingPunct="1"/>
              <a:t>10</a:t>
            </a:fld>
            <a:endParaRPr lang="en-US" sz="1400" smtClean="0">
              <a:solidFill>
                <a:srgbClr val="000000"/>
              </a:solidFill>
            </a:endParaRPr>
          </a:p>
        </p:txBody>
      </p:sp>
    </p:spTree>
    <p:extLst>
      <p:ext uri="{BB962C8B-B14F-4D97-AF65-F5344CB8AC3E}">
        <p14:creationId xmlns:p14="http://schemas.microsoft.com/office/powerpoint/2010/main" val="42616982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zoom4"/>
          <p:cNvPicPr>
            <a:picLocks noChangeAspect="1" noChangeArrowheads="1"/>
          </p:cNvPicPr>
          <p:nvPr/>
        </p:nvPicPr>
        <p:blipFill>
          <a:blip r:embed="rId3">
            <a:extLst>
              <a:ext uri="{28A0092B-C50C-407E-A947-70E740481C1C}">
                <a14:useLocalDpi xmlns:a14="http://schemas.microsoft.com/office/drawing/2010/main" val="0"/>
              </a:ext>
            </a:extLst>
          </a:blip>
          <a:srcRect l="79454" t="9186" r="17773" b="54523"/>
          <a:stretch>
            <a:fillRect/>
          </a:stretch>
        </p:blipFill>
        <p:spPr bwMode="auto">
          <a:xfrm>
            <a:off x="2289175" y="1258888"/>
            <a:ext cx="20637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3"/>
          <p:cNvSpPr txBox="1">
            <a:spLocks noChangeArrowheads="1"/>
          </p:cNvSpPr>
          <p:nvPr/>
        </p:nvSpPr>
        <p:spPr bwMode="auto">
          <a:xfrm>
            <a:off x="4918075" y="191135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endParaRPr lang="en-US">
              <a:solidFill>
                <a:srgbClr val="000000"/>
              </a:solidFill>
            </a:endParaRPr>
          </a:p>
        </p:txBody>
      </p:sp>
      <p:pic>
        <p:nvPicPr>
          <p:cNvPr id="58372" name="Picture 4" descr="zoom4"/>
          <p:cNvPicPr>
            <a:picLocks noChangeAspect="1" noChangeArrowheads="1"/>
          </p:cNvPicPr>
          <p:nvPr/>
        </p:nvPicPr>
        <p:blipFill>
          <a:blip r:embed="rId3">
            <a:extLst>
              <a:ext uri="{28A0092B-C50C-407E-A947-70E740481C1C}">
                <a14:useLocalDpi xmlns:a14="http://schemas.microsoft.com/office/drawing/2010/main" val="0"/>
              </a:ext>
            </a:extLst>
          </a:blip>
          <a:srcRect l="79454" t="9186" r="17773" b="54523"/>
          <a:stretch>
            <a:fillRect/>
          </a:stretch>
        </p:blipFill>
        <p:spPr bwMode="auto">
          <a:xfrm>
            <a:off x="1641475" y="4268788"/>
            <a:ext cx="142557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descr="zoom4"/>
          <p:cNvPicPr>
            <a:picLocks noChangeAspect="1" noChangeArrowheads="1"/>
          </p:cNvPicPr>
          <p:nvPr/>
        </p:nvPicPr>
        <p:blipFill>
          <a:blip r:embed="rId3">
            <a:extLst>
              <a:ext uri="{28A0092B-C50C-407E-A947-70E740481C1C}">
                <a14:useLocalDpi xmlns:a14="http://schemas.microsoft.com/office/drawing/2010/main" val="0"/>
              </a:ext>
            </a:extLst>
          </a:blip>
          <a:srcRect l="79454" t="9186" r="17773" b="54523"/>
          <a:stretch>
            <a:fillRect/>
          </a:stretch>
        </p:blipFill>
        <p:spPr bwMode="auto">
          <a:xfrm>
            <a:off x="2022475" y="2763838"/>
            <a:ext cx="73977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6"/>
          <p:cNvSpPr txBox="1">
            <a:spLocks noChangeArrowheads="1"/>
          </p:cNvSpPr>
          <p:nvPr/>
        </p:nvSpPr>
        <p:spPr bwMode="auto">
          <a:xfrm>
            <a:off x="2615280" y="1528625"/>
            <a:ext cx="1175003" cy="3881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lnSpc>
                <a:spcPct val="70000"/>
              </a:lnSpc>
              <a:spcBef>
                <a:spcPct val="0"/>
              </a:spcBef>
              <a:spcAft>
                <a:spcPct val="0"/>
              </a:spcAft>
            </a:pPr>
            <a:endParaRPr lang="en-US" b="1" baseline="-25000" dirty="0" smtClean="0">
              <a:solidFill>
                <a:srgbClr val="000000"/>
              </a:solidFill>
            </a:endParaRPr>
          </a:p>
          <a:p>
            <a:pPr algn="ctr" eaLnBrk="0" fontAlgn="base" hangingPunct="0">
              <a:lnSpc>
                <a:spcPct val="70000"/>
              </a:lnSpc>
              <a:spcBef>
                <a:spcPct val="0"/>
              </a:spcBef>
              <a:spcAft>
                <a:spcPct val="0"/>
              </a:spcAft>
            </a:pPr>
            <a:r>
              <a:rPr lang="en-US" b="1" dirty="0" smtClean="0">
                <a:solidFill>
                  <a:srgbClr val="000000"/>
                </a:solidFill>
              </a:rPr>
              <a:t>k</a:t>
            </a:r>
            <a:r>
              <a:rPr lang="el-GR" b="1" baseline="-25000" dirty="0" smtClean="0">
                <a:solidFill>
                  <a:srgbClr val="000000"/>
                </a:solidFill>
              </a:rPr>
              <a:t>λ</a:t>
            </a:r>
            <a:endParaRPr lang="en-US" b="1" baseline="-25000" dirty="0" smtClean="0">
              <a:solidFill>
                <a:srgbClr val="000000"/>
              </a:solidFill>
            </a:endParaRPr>
          </a:p>
          <a:p>
            <a:pPr algn="ctr" eaLnBrk="0" fontAlgn="base" hangingPunct="0">
              <a:lnSpc>
                <a:spcPct val="70000"/>
              </a:lnSpc>
              <a:spcBef>
                <a:spcPct val="0"/>
              </a:spcBef>
              <a:spcAft>
                <a:spcPct val="0"/>
              </a:spcAft>
            </a:pPr>
            <a:r>
              <a:rPr lang="en-US" b="1" dirty="0" smtClean="0">
                <a:solidFill>
                  <a:srgbClr val="000000"/>
                </a:solidFill>
              </a:rPr>
              <a:t>high z</a:t>
            </a:r>
          </a:p>
          <a:p>
            <a:pPr algn="ctr" eaLnBrk="0" fontAlgn="base" hangingPunct="0">
              <a:lnSpc>
                <a:spcPct val="70000"/>
              </a:lnSpc>
              <a:spcBef>
                <a:spcPct val="0"/>
              </a:spcBef>
              <a:spcAft>
                <a:spcPct val="0"/>
              </a:spcAft>
            </a:pPr>
            <a:r>
              <a:rPr lang="en-US" b="1" dirty="0" smtClean="0">
                <a:solidFill>
                  <a:srgbClr val="000000"/>
                </a:solidFill>
              </a:rPr>
              <a:t>(low p) </a:t>
            </a:r>
            <a:endParaRPr lang="en-US" b="1" dirty="0">
              <a:solidFill>
                <a:srgbClr val="000000"/>
              </a:solidFill>
            </a:endParaRPr>
          </a:p>
          <a:p>
            <a:pPr algn="ctr" eaLnBrk="0" fontAlgn="base" hangingPunct="0">
              <a:lnSpc>
                <a:spcPct val="70000"/>
              </a:lnSpc>
              <a:spcBef>
                <a:spcPct val="0"/>
              </a:spcBef>
              <a:spcAft>
                <a:spcPct val="0"/>
              </a:spcAft>
            </a:pPr>
            <a:endParaRPr lang="en-US" b="1" dirty="0">
              <a:solidFill>
                <a:srgbClr val="000000"/>
              </a:solidFill>
            </a:endParaRPr>
          </a:p>
          <a:p>
            <a:pPr algn="ctr" eaLnBrk="0" fontAlgn="base" hangingPunct="0">
              <a:lnSpc>
                <a:spcPct val="70000"/>
              </a:lnSpc>
              <a:spcBef>
                <a:spcPct val="0"/>
              </a:spcBef>
              <a:spcAft>
                <a:spcPct val="0"/>
              </a:spcAft>
            </a:pPr>
            <a:endParaRPr lang="en-US" b="1" dirty="0">
              <a:solidFill>
                <a:srgbClr val="000000"/>
              </a:solidFill>
            </a:endParaRPr>
          </a:p>
          <a:p>
            <a:pPr algn="ctr" eaLnBrk="0" fontAlgn="base" hangingPunct="0">
              <a:lnSpc>
                <a:spcPct val="70000"/>
              </a:lnSpc>
              <a:spcBef>
                <a:spcPct val="0"/>
              </a:spcBef>
              <a:spcAft>
                <a:spcPct val="0"/>
              </a:spcAft>
            </a:pPr>
            <a:endParaRPr lang="en-US" b="1" dirty="0">
              <a:solidFill>
                <a:srgbClr val="000000"/>
              </a:solidFill>
            </a:endParaRPr>
          </a:p>
          <a:p>
            <a:pPr algn="ctr" eaLnBrk="0" fontAlgn="base" hangingPunct="0">
              <a:lnSpc>
                <a:spcPct val="70000"/>
              </a:lnSpc>
              <a:spcBef>
                <a:spcPct val="0"/>
              </a:spcBef>
              <a:spcAft>
                <a:spcPct val="0"/>
              </a:spcAft>
            </a:pPr>
            <a:r>
              <a:rPr lang="en-US" b="1" dirty="0" smtClean="0">
                <a:solidFill>
                  <a:srgbClr val="000000"/>
                </a:solidFill>
              </a:rPr>
              <a:t>k</a:t>
            </a:r>
            <a:r>
              <a:rPr lang="el-GR" b="1" baseline="-25000" dirty="0" smtClean="0">
                <a:solidFill>
                  <a:srgbClr val="000000"/>
                </a:solidFill>
              </a:rPr>
              <a:t>λ</a:t>
            </a:r>
            <a:endParaRPr lang="en-US" b="1" dirty="0">
              <a:solidFill>
                <a:srgbClr val="000000"/>
              </a:solidFill>
            </a:endParaRPr>
          </a:p>
          <a:p>
            <a:pPr algn="ctr" eaLnBrk="0" fontAlgn="base" hangingPunct="0">
              <a:lnSpc>
                <a:spcPct val="70000"/>
              </a:lnSpc>
              <a:spcBef>
                <a:spcPct val="0"/>
              </a:spcBef>
              <a:spcAft>
                <a:spcPct val="0"/>
              </a:spcAft>
            </a:pPr>
            <a:r>
              <a:rPr lang="en-US" b="1" dirty="0" smtClean="0">
                <a:solidFill>
                  <a:srgbClr val="000000"/>
                </a:solidFill>
              </a:rPr>
              <a:t>mid z</a:t>
            </a:r>
            <a:endParaRPr lang="en-US" b="1" dirty="0">
              <a:solidFill>
                <a:srgbClr val="000000"/>
              </a:solidFill>
            </a:endParaRPr>
          </a:p>
          <a:p>
            <a:pPr algn="ctr" eaLnBrk="0" fontAlgn="base" hangingPunct="0">
              <a:lnSpc>
                <a:spcPct val="70000"/>
              </a:lnSpc>
              <a:spcBef>
                <a:spcPct val="0"/>
              </a:spcBef>
              <a:spcAft>
                <a:spcPct val="0"/>
              </a:spcAft>
            </a:pPr>
            <a:endParaRPr lang="en-US" b="1" dirty="0">
              <a:solidFill>
                <a:srgbClr val="000000"/>
              </a:solidFill>
            </a:endParaRPr>
          </a:p>
          <a:p>
            <a:pPr algn="ctr" eaLnBrk="0" fontAlgn="base" hangingPunct="0">
              <a:lnSpc>
                <a:spcPct val="70000"/>
              </a:lnSpc>
              <a:spcBef>
                <a:spcPct val="0"/>
              </a:spcBef>
              <a:spcAft>
                <a:spcPct val="0"/>
              </a:spcAft>
            </a:pPr>
            <a:endParaRPr lang="en-US" b="1" dirty="0">
              <a:solidFill>
                <a:srgbClr val="000000"/>
              </a:solidFill>
            </a:endParaRPr>
          </a:p>
          <a:p>
            <a:pPr algn="ctr" eaLnBrk="0" fontAlgn="base" hangingPunct="0">
              <a:lnSpc>
                <a:spcPct val="70000"/>
              </a:lnSpc>
              <a:spcBef>
                <a:spcPct val="0"/>
              </a:spcBef>
              <a:spcAft>
                <a:spcPct val="0"/>
              </a:spcAft>
            </a:pPr>
            <a:endParaRPr lang="en-US" b="1" dirty="0">
              <a:solidFill>
                <a:srgbClr val="000000"/>
              </a:solidFill>
            </a:endParaRPr>
          </a:p>
          <a:p>
            <a:pPr algn="ctr" eaLnBrk="0" fontAlgn="base" hangingPunct="0">
              <a:lnSpc>
                <a:spcPct val="70000"/>
              </a:lnSpc>
              <a:spcBef>
                <a:spcPct val="0"/>
              </a:spcBef>
              <a:spcAft>
                <a:spcPct val="0"/>
              </a:spcAft>
            </a:pPr>
            <a:endParaRPr lang="en-US" b="1" dirty="0">
              <a:solidFill>
                <a:srgbClr val="000000"/>
              </a:solidFill>
            </a:endParaRPr>
          </a:p>
          <a:p>
            <a:pPr algn="ctr" eaLnBrk="0" fontAlgn="base" hangingPunct="0">
              <a:lnSpc>
                <a:spcPct val="70000"/>
              </a:lnSpc>
              <a:spcBef>
                <a:spcPct val="0"/>
              </a:spcBef>
              <a:spcAft>
                <a:spcPct val="0"/>
              </a:spcAft>
            </a:pPr>
            <a:r>
              <a:rPr lang="en-US" b="1" dirty="0" smtClean="0">
                <a:solidFill>
                  <a:srgbClr val="000000"/>
                </a:solidFill>
              </a:rPr>
              <a:t>k</a:t>
            </a:r>
            <a:r>
              <a:rPr lang="el-GR" b="1" baseline="-25000" dirty="0" smtClean="0">
                <a:solidFill>
                  <a:srgbClr val="000000"/>
                </a:solidFill>
              </a:rPr>
              <a:t>λ</a:t>
            </a:r>
            <a:endParaRPr lang="en-US" b="1" dirty="0">
              <a:solidFill>
                <a:srgbClr val="000000"/>
              </a:solidFill>
            </a:endParaRPr>
          </a:p>
          <a:p>
            <a:pPr algn="ctr" eaLnBrk="0" fontAlgn="base" hangingPunct="0">
              <a:lnSpc>
                <a:spcPct val="70000"/>
              </a:lnSpc>
              <a:spcBef>
                <a:spcPct val="0"/>
              </a:spcBef>
              <a:spcAft>
                <a:spcPct val="0"/>
              </a:spcAft>
            </a:pPr>
            <a:r>
              <a:rPr lang="en-US" b="1" dirty="0" smtClean="0">
                <a:solidFill>
                  <a:srgbClr val="000000"/>
                </a:solidFill>
              </a:rPr>
              <a:t>low z</a:t>
            </a:r>
            <a:endParaRPr lang="en-US" b="1" dirty="0">
              <a:solidFill>
                <a:srgbClr val="000000"/>
              </a:solidFill>
            </a:endParaRPr>
          </a:p>
        </p:txBody>
      </p:sp>
      <p:sp>
        <p:nvSpPr>
          <p:cNvPr id="58375" name="Text Box 7"/>
          <p:cNvSpPr txBox="1">
            <a:spLocks noChangeArrowheads="1"/>
          </p:cNvSpPr>
          <p:nvPr/>
        </p:nvSpPr>
        <p:spPr bwMode="auto">
          <a:xfrm>
            <a:off x="2019300" y="6013450"/>
            <a:ext cx="649288"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lnSpc>
                <a:spcPct val="70000"/>
              </a:lnSpc>
              <a:spcBef>
                <a:spcPct val="0"/>
              </a:spcBef>
              <a:spcAft>
                <a:spcPct val="0"/>
              </a:spcAft>
            </a:pPr>
            <a:r>
              <a:rPr lang="en-US" b="1">
                <a:solidFill>
                  <a:srgbClr val="000000"/>
                </a:solidFill>
                <a:sym typeface="Symbol" pitchFamily="18" charset="2"/>
              </a:rPr>
              <a:t></a:t>
            </a:r>
            <a:endParaRPr lang="en-US" b="1">
              <a:solidFill>
                <a:srgbClr val="000000"/>
              </a:solidFill>
            </a:endParaRPr>
          </a:p>
        </p:txBody>
      </p:sp>
      <p:sp>
        <p:nvSpPr>
          <p:cNvPr id="58376" name="Text Box 8"/>
          <p:cNvSpPr txBox="1">
            <a:spLocks noChangeArrowheads="1"/>
          </p:cNvSpPr>
          <p:nvPr/>
        </p:nvSpPr>
        <p:spPr bwMode="auto">
          <a:xfrm>
            <a:off x="1954213" y="755650"/>
            <a:ext cx="1235075"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lnSpc>
                <a:spcPct val="70000"/>
              </a:lnSpc>
              <a:spcBef>
                <a:spcPct val="0"/>
              </a:spcBef>
              <a:spcAft>
                <a:spcPct val="0"/>
              </a:spcAft>
            </a:pPr>
            <a:r>
              <a:rPr lang="en-US" b="1">
                <a:solidFill>
                  <a:srgbClr val="000000"/>
                </a:solidFill>
                <a:sym typeface="Symbol" pitchFamily="18" charset="2"/>
              </a:rPr>
              <a:t>ABC</a:t>
            </a:r>
          </a:p>
          <a:p>
            <a:pPr algn="ctr" eaLnBrk="0" fontAlgn="base" hangingPunct="0">
              <a:lnSpc>
                <a:spcPct val="70000"/>
              </a:lnSpc>
              <a:spcBef>
                <a:spcPct val="0"/>
              </a:spcBef>
              <a:spcAft>
                <a:spcPct val="0"/>
              </a:spcAft>
            </a:pPr>
            <a:r>
              <a:rPr lang="en-US" b="1">
                <a:solidFill>
                  <a:srgbClr val="000000"/>
                </a:solidFill>
                <a:sym typeface="Symbol" pitchFamily="18" charset="2"/>
              </a:rPr>
              <a:t></a:t>
            </a:r>
            <a:endParaRPr lang="en-US" b="1">
              <a:solidFill>
                <a:srgbClr val="000000"/>
              </a:solidFill>
            </a:endParaRPr>
          </a:p>
          <a:p>
            <a:pPr algn="ctr" eaLnBrk="0" fontAlgn="base" hangingPunct="0">
              <a:lnSpc>
                <a:spcPct val="70000"/>
              </a:lnSpc>
              <a:spcBef>
                <a:spcPct val="0"/>
              </a:spcBef>
              <a:spcAft>
                <a:spcPct val="0"/>
              </a:spcAft>
            </a:pPr>
            <a:endParaRPr lang="en-US" b="1">
              <a:solidFill>
                <a:srgbClr val="000000"/>
              </a:solidFill>
            </a:endParaRPr>
          </a:p>
        </p:txBody>
      </p:sp>
      <p:graphicFrame>
        <p:nvGraphicFramePr>
          <p:cNvPr id="58377" name="Object 9"/>
          <p:cNvGraphicFramePr>
            <a:graphicFrameLocks noChangeAspect="1"/>
          </p:cNvGraphicFramePr>
          <p:nvPr/>
        </p:nvGraphicFramePr>
        <p:xfrm>
          <a:off x="4057650" y="1006475"/>
          <a:ext cx="2667000" cy="5851525"/>
        </p:xfrm>
        <a:graphic>
          <a:graphicData uri="http://schemas.openxmlformats.org/presentationml/2006/ole">
            <mc:AlternateContent xmlns:mc="http://schemas.openxmlformats.org/markup-compatibility/2006">
              <mc:Choice xmlns:v="urn:schemas-microsoft-com:vml" Requires="v">
                <p:oleObj spid="_x0000_s25714" name="Document" r:id="rId4" imgW="4562856" imgH="2880360" progId="Word.Document.8">
                  <p:embed/>
                </p:oleObj>
              </mc:Choice>
              <mc:Fallback>
                <p:oleObj name="Document" r:id="rId4" imgW="4562856" imgH="288036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71243"/>
                      <a:stretch>
                        <a:fillRect/>
                      </a:stretch>
                    </p:blipFill>
                    <p:spPr bwMode="auto">
                      <a:xfrm>
                        <a:off x="4057650" y="1006475"/>
                        <a:ext cx="2667000"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378" name="Rectangle 10"/>
          <p:cNvSpPr>
            <a:spLocks noChangeArrowheads="1"/>
          </p:cNvSpPr>
          <p:nvPr/>
        </p:nvSpPr>
        <p:spPr bwMode="auto">
          <a:xfrm>
            <a:off x="6629400" y="5276850"/>
            <a:ext cx="838200" cy="8572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eaLnBrk="0" fontAlgn="base" hangingPunct="0">
              <a:spcBef>
                <a:spcPct val="0"/>
              </a:spcBef>
              <a:spcAft>
                <a:spcPct val="0"/>
              </a:spcAft>
            </a:pPr>
            <a:endParaRPr lang="en-US" sz="2400">
              <a:solidFill>
                <a:srgbClr val="000000"/>
              </a:solidFill>
            </a:endParaRPr>
          </a:p>
        </p:txBody>
      </p:sp>
      <p:sp>
        <p:nvSpPr>
          <p:cNvPr id="58379" name="Rectangle 11"/>
          <p:cNvSpPr>
            <a:spLocks noChangeArrowheads="1"/>
          </p:cNvSpPr>
          <p:nvPr/>
        </p:nvSpPr>
        <p:spPr bwMode="auto">
          <a:xfrm>
            <a:off x="5905500" y="4800600"/>
            <a:ext cx="533400" cy="6413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pPr eaLnBrk="0" fontAlgn="base" hangingPunct="0">
              <a:spcBef>
                <a:spcPct val="0"/>
              </a:spcBef>
              <a:spcAft>
                <a:spcPct val="0"/>
              </a:spcAft>
            </a:pPr>
            <a:endParaRPr lang="en-US" sz="2400">
              <a:solidFill>
                <a:srgbClr val="000000"/>
              </a:solidFill>
            </a:endParaRPr>
          </a:p>
        </p:txBody>
      </p:sp>
      <p:sp>
        <p:nvSpPr>
          <p:cNvPr id="58380" name="Rectangle 12"/>
          <p:cNvSpPr>
            <a:spLocks noChangeArrowheads="1"/>
          </p:cNvSpPr>
          <p:nvPr/>
        </p:nvSpPr>
        <p:spPr bwMode="auto">
          <a:xfrm>
            <a:off x="5600700" y="5124450"/>
            <a:ext cx="361950" cy="2667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eaLnBrk="0" fontAlgn="base" hangingPunct="0">
              <a:spcBef>
                <a:spcPct val="0"/>
              </a:spcBef>
              <a:spcAft>
                <a:spcPct val="0"/>
              </a:spcAft>
            </a:pPr>
            <a:endParaRPr lang="en-US" sz="2400">
              <a:solidFill>
                <a:srgbClr val="000000"/>
              </a:solidFill>
            </a:endParaRPr>
          </a:p>
        </p:txBody>
      </p:sp>
      <p:sp>
        <p:nvSpPr>
          <p:cNvPr id="58381" name="Rectangle 13"/>
          <p:cNvSpPr>
            <a:spLocks noChangeArrowheads="1"/>
          </p:cNvSpPr>
          <p:nvPr/>
        </p:nvSpPr>
        <p:spPr bwMode="auto">
          <a:xfrm>
            <a:off x="6210300" y="5410200"/>
            <a:ext cx="209550" cy="1333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eaLnBrk="0" fontAlgn="base" hangingPunct="0">
              <a:spcBef>
                <a:spcPct val="0"/>
              </a:spcBef>
              <a:spcAft>
                <a:spcPct val="0"/>
              </a:spcAft>
            </a:pPr>
            <a:endParaRPr lang="en-US" sz="2400">
              <a:solidFill>
                <a:srgbClr val="000000"/>
              </a:solidFill>
            </a:endParaRPr>
          </a:p>
        </p:txBody>
      </p:sp>
      <p:sp>
        <p:nvSpPr>
          <p:cNvPr id="58382" name="Rectangle 14"/>
          <p:cNvSpPr>
            <a:spLocks noChangeArrowheads="1"/>
          </p:cNvSpPr>
          <p:nvPr/>
        </p:nvSpPr>
        <p:spPr bwMode="auto">
          <a:xfrm>
            <a:off x="5429250" y="4171950"/>
            <a:ext cx="323850" cy="6096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eaLnBrk="0" fontAlgn="base" hangingPunct="0">
              <a:spcBef>
                <a:spcPct val="0"/>
              </a:spcBef>
              <a:spcAft>
                <a:spcPct val="0"/>
              </a:spcAft>
            </a:pPr>
            <a:endParaRPr lang="en-US" sz="2400">
              <a:solidFill>
                <a:srgbClr val="000000"/>
              </a:solidFill>
            </a:endParaRPr>
          </a:p>
        </p:txBody>
      </p:sp>
      <p:sp>
        <p:nvSpPr>
          <p:cNvPr id="58383" name="Rectangle 15"/>
          <p:cNvSpPr>
            <a:spLocks noChangeArrowheads="1"/>
          </p:cNvSpPr>
          <p:nvPr/>
        </p:nvSpPr>
        <p:spPr bwMode="auto">
          <a:xfrm>
            <a:off x="5295900" y="4533900"/>
            <a:ext cx="152400" cy="5143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eaLnBrk="0" fontAlgn="base" hangingPunct="0">
              <a:spcBef>
                <a:spcPct val="0"/>
              </a:spcBef>
              <a:spcAft>
                <a:spcPct val="0"/>
              </a:spcAft>
            </a:pPr>
            <a:endParaRPr lang="en-US" sz="2400">
              <a:solidFill>
                <a:srgbClr val="000000"/>
              </a:solidFill>
            </a:endParaRPr>
          </a:p>
        </p:txBody>
      </p:sp>
      <p:sp>
        <p:nvSpPr>
          <p:cNvPr id="58384" name="Rectangle 16"/>
          <p:cNvSpPr>
            <a:spLocks noChangeArrowheads="1"/>
          </p:cNvSpPr>
          <p:nvPr/>
        </p:nvSpPr>
        <p:spPr bwMode="auto">
          <a:xfrm>
            <a:off x="5340350" y="4114800"/>
            <a:ext cx="88900" cy="2667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eaLnBrk="0" fontAlgn="base" hangingPunct="0">
              <a:spcBef>
                <a:spcPct val="0"/>
              </a:spcBef>
              <a:spcAft>
                <a:spcPct val="0"/>
              </a:spcAft>
            </a:pPr>
            <a:endParaRPr lang="en-US" sz="2400">
              <a:solidFill>
                <a:srgbClr val="000000"/>
              </a:solidFill>
            </a:endParaRPr>
          </a:p>
        </p:txBody>
      </p:sp>
      <p:sp>
        <p:nvSpPr>
          <p:cNvPr id="58385" name="Rectangle 17"/>
          <p:cNvSpPr>
            <a:spLocks noChangeArrowheads="1"/>
          </p:cNvSpPr>
          <p:nvPr/>
        </p:nvSpPr>
        <p:spPr bwMode="auto">
          <a:xfrm>
            <a:off x="6572250" y="5467350"/>
            <a:ext cx="88900" cy="1714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eaLnBrk="0" fontAlgn="base" hangingPunct="0">
              <a:spcBef>
                <a:spcPct val="0"/>
              </a:spcBef>
              <a:spcAft>
                <a:spcPct val="0"/>
              </a:spcAft>
            </a:pPr>
            <a:endParaRPr lang="en-US" sz="2400">
              <a:solidFill>
                <a:srgbClr val="000000"/>
              </a:solidFill>
            </a:endParaRPr>
          </a:p>
        </p:txBody>
      </p:sp>
      <p:sp>
        <p:nvSpPr>
          <p:cNvPr id="58386" name="Rectangle 18"/>
          <p:cNvSpPr>
            <a:spLocks noChangeArrowheads="1"/>
          </p:cNvSpPr>
          <p:nvPr/>
        </p:nvSpPr>
        <p:spPr bwMode="auto">
          <a:xfrm>
            <a:off x="6419850" y="5162550"/>
            <a:ext cx="88900" cy="1905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eaLnBrk="0" fontAlgn="base" hangingPunct="0">
              <a:spcBef>
                <a:spcPct val="0"/>
              </a:spcBef>
              <a:spcAft>
                <a:spcPct val="0"/>
              </a:spcAft>
            </a:pPr>
            <a:endParaRPr lang="en-US" sz="2400">
              <a:solidFill>
                <a:srgbClr val="000000"/>
              </a:solidFill>
            </a:endParaRPr>
          </a:p>
        </p:txBody>
      </p:sp>
      <p:sp>
        <p:nvSpPr>
          <p:cNvPr id="58387" name="Rectangle 19"/>
          <p:cNvSpPr>
            <a:spLocks noChangeArrowheads="1"/>
          </p:cNvSpPr>
          <p:nvPr/>
        </p:nvSpPr>
        <p:spPr bwMode="auto">
          <a:xfrm>
            <a:off x="5829300" y="4857750"/>
            <a:ext cx="88900" cy="1714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eaLnBrk="0" fontAlgn="base" hangingPunct="0">
              <a:spcBef>
                <a:spcPct val="0"/>
              </a:spcBef>
              <a:spcAft>
                <a:spcPct val="0"/>
              </a:spcAft>
            </a:pPr>
            <a:endParaRPr lang="en-US" sz="2400">
              <a:solidFill>
                <a:srgbClr val="000000"/>
              </a:solidFill>
            </a:endParaRPr>
          </a:p>
        </p:txBody>
      </p:sp>
      <p:sp>
        <p:nvSpPr>
          <p:cNvPr id="58388" name="Text Box 20"/>
          <p:cNvSpPr txBox="1">
            <a:spLocks noChangeArrowheads="1"/>
          </p:cNvSpPr>
          <p:nvPr/>
        </p:nvSpPr>
        <p:spPr bwMode="auto">
          <a:xfrm>
            <a:off x="7058025" y="2568575"/>
            <a:ext cx="401638" cy="290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lnSpc>
                <a:spcPct val="70000"/>
              </a:lnSpc>
              <a:spcBef>
                <a:spcPct val="0"/>
              </a:spcBef>
              <a:spcAft>
                <a:spcPct val="0"/>
              </a:spcAft>
            </a:pPr>
            <a:r>
              <a:rPr lang="en-US" b="1">
                <a:solidFill>
                  <a:srgbClr val="000000"/>
                </a:solidFill>
              </a:rPr>
              <a:t>A</a:t>
            </a:r>
          </a:p>
          <a:p>
            <a:pPr algn="ctr" eaLnBrk="0" fontAlgn="base" hangingPunct="0">
              <a:lnSpc>
                <a:spcPct val="70000"/>
              </a:lnSpc>
              <a:spcBef>
                <a:spcPct val="0"/>
              </a:spcBef>
              <a:spcAft>
                <a:spcPct val="0"/>
              </a:spcAft>
            </a:pPr>
            <a:endParaRPr lang="en-US" b="1">
              <a:solidFill>
                <a:srgbClr val="000000"/>
              </a:solidFill>
            </a:endParaRPr>
          </a:p>
          <a:p>
            <a:pPr algn="ctr" eaLnBrk="0" fontAlgn="base" hangingPunct="0">
              <a:lnSpc>
                <a:spcPct val="70000"/>
              </a:lnSpc>
              <a:spcBef>
                <a:spcPct val="0"/>
              </a:spcBef>
              <a:spcAft>
                <a:spcPct val="0"/>
              </a:spcAft>
            </a:pPr>
            <a:endParaRPr lang="en-US" b="1">
              <a:solidFill>
                <a:srgbClr val="000000"/>
              </a:solidFill>
            </a:endParaRPr>
          </a:p>
          <a:p>
            <a:pPr algn="ctr" eaLnBrk="0" fontAlgn="base" hangingPunct="0">
              <a:lnSpc>
                <a:spcPct val="70000"/>
              </a:lnSpc>
              <a:spcBef>
                <a:spcPct val="0"/>
              </a:spcBef>
              <a:spcAft>
                <a:spcPct val="0"/>
              </a:spcAft>
            </a:pPr>
            <a:endParaRPr lang="en-US" b="1">
              <a:solidFill>
                <a:srgbClr val="000000"/>
              </a:solidFill>
            </a:endParaRPr>
          </a:p>
          <a:p>
            <a:pPr algn="ctr" eaLnBrk="0" fontAlgn="base" hangingPunct="0">
              <a:lnSpc>
                <a:spcPct val="70000"/>
              </a:lnSpc>
              <a:spcBef>
                <a:spcPct val="0"/>
              </a:spcBef>
              <a:spcAft>
                <a:spcPct val="0"/>
              </a:spcAft>
            </a:pPr>
            <a:endParaRPr lang="en-US" b="1">
              <a:solidFill>
                <a:srgbClr val="000000"/>
              </a:solidFill>
            </a:endParaRPr>
          </a:p>
          <a:p>
            <a:pPr algn="ctr" eaLnBrk="0" fontAlgn="base" hangingPunct="0">
              <a:lnSpc>
                <a:spcPct val="70000"/>
              </a:lnSpc>
              <a:spcBef>
                <a:spcPct val="0"/>
              </a:spcBef>
              <a:spcAft>
                <a:spcPct val="0"/>
              </a:spcAft>
            </a:pPr>
            <a:r>
              <a:rPr lang="en-US" b="1">
                <a:solidFill>
                  <a:srgbClr val="000000"/>
                </a:solidFill>
              </a:rPr>
              <a:t>B</a:t>
            </a:r>
          </a:p>
          <a:p>
            <a:pPr algn="ctr" eaLnBrk="0" fontAlgn="base" hangingPunct="0">
              <a:lnSpc>
                <a:spcPct val="70000"/>
              </a:lnSpc>
              <a:spcBef>
                <a:spcPct val="0"/>
              </a:spcBef>
              <a:spcAft>
                <a:spcPct val="0"/>
              </a:spcAft>
            </a:pPr>
            <a:endParaRPr lang="en-US" b="1">
              <a:solidFill>
                <a:srgbClr val="000000"/>
              </a:solidFill>
            </a:endParaRPr>
          </a:p>
          <a:p>
            <a:pPr algn="ctr" eaLnBrk="0" fontAlgn="base" hangingPunct="0">
              <a:lnSpc>
                <a:spcPct val="70000"/>
              </a:lnSpc>
              <a:spcBef>
                <a:spcPct val="0"/>
              </a:spcBef>
              <a:spcAft>
                <a:spcPct val="0"/>
              </a:spcAft>
            </a:pPr>
            <a:endParaRPr lang="en-US" b="1">
              <a:solidFill>
                <a:srgbClr val="000000"/>
              </a:solidFill>
            </a:endParaRPr>
          </a:p>
          <a:p>
            <a:pPr algn="ctr" eaLnBrk="0" fontAlgn="base" hangingPunct="0">
              <a:lnSpc>
                <a:spcPct val="70000"/>
              </a:lnSpc>
              <a:spcBef>
                <a:spcPct val="0"/>
              </a:spcBef>
              <a:spcAft>
                <a:spcPct val="0"/>
              </a:spcAft>
            </a:pPr>
            <a:endParaRPr lang="en-US" b="1">
              <a:solidFill>
                <a:srgbClr val="000000"/>
              </a:solidFill>
            </a:endParaRPr>
          </a:p>
          <a:p>
            <a:pPr algn="ctr" eaLnBrk="0" fontAlgn="base" hangingPunct="0">
              <a:lnSpc>
                <a:spcPct val="70000"/>
              </a:lnSpc>
              <a:spcBef>
                <a:spcPct val="0"/>
              </a:spcBef>
              <a:spcAft>
                <a:spcPct val="0"/>
              </a:spcAft>
            </a:pPr>
            <a:endParaRPr lang="en-US" b="1">
              <a:solidFill>
                <a:srgbClr val="000000"/>
              </a:solidFill>
            </a:endParaRPr>
          </a:p>
          <a:p>
            <a:pPr algn="ctr" eaLnBrk="0" fontAlgn="base" hangingPunct="0">
              <a:lnSpc>
                <a:spcPct val="70000"/>
              </a:lnSpc>
              <a:spcBef>
                <a:spcPct val="0"/>
              </a:spcBef>
              <a:spcAft>
                <a:spcPct val="0"/>
              </a:spcAft>
            </a:pPr>
            <a:r>
              <a:rPr lang="en-US" b="1">
                <a:solidFill>
                  <a:srgbClr val="000000"/>
                </a:solidFill>
              </a:rPr>
              <a:t>C</a:t>
            </a:r>
          </a:p>
        </p:txBody>
      </p:sp>
      <p:sp>
        <p:nvSpPr>
          <p:cNvPr id="58389" name="Rectangle 21"/>
          <p:cNvSpPr>
            <a:spLocks noChangeArrowheads="1"/>
          </p:cNvSpPr>
          <p:nvPr/>
        </p:nvSpPr>
        <p:spPr bwMode="auto">
          <a:xfrm>
            <a:off x="5734050" y="4572000"/>
            <a:ext cx="88900" cy="1333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eaLnBrk="0" fontAlgn="base" hangingPunct="0">
              <a:spcBef>
                <a:spcPct val="0"/>
              </a:spcBef>
              <a:spcAft>
                <a:spcPct val="0"/>
              </a:spcAft>
            </a:pPr>
            <a:endParaRPr lang="en-US" sz="2400">
              <a:solidFill>
                <a:srgbClr val="000000"/>
              </a:solidFill>
            </a:endParaRPr>
          </a:p>
        </p:txBody>
      </p:sp>
      <p:sp>
        <p:nvSpPr>
          <p:cNvPr id="58390" name="Rectangle 22"/>
          <p:cNvSpPr>
            <a:spLocks noChangeArrowheads="1"/>
          </p:cNvSpPr>
          <p:nvPr/>
        </p:nvSpPr>
        <p:spPr bwMode="auto">
          <a:xfrm>
            <a:off x="5410200" y="4781550"/>
            <a:ext cx="95250" cy="2286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eaLnBrk="0" fontAlgn="base" hangingPunct="0">
              <a:spcBef>
                <a:spcPct val="0"/>
              </a:spcBef>
              <a:spcAft>
                <a:spcPct val="0"/>
              </a:spcAft>
            </a:pPr>
            <a:endParaRPr lang="en-US" sz="2400">
              <a:solidFill>
                <a:srgbClr val="000000"/>
              </a:solidFill>
            </a:endParaRPr>
          </a:p>
        </p:txBody>
      </p:sp>
      <p:sp>
        <p:nvSpPr>
          <p:cNvPr id="58391" name="Text Box 23"/>
          <p:cNvSpPr txBox="1">
            <a:spLocks noChangeArrowheads="1"/>
          </p:cNvSpPr>
          <p:nvPr/>
        </p:nvSpPr>
        <p:spPr bwMode="auto">
          <a:xfrm>
            <a:off x="17296" y="168275"/>
            <a:ext cx="9134810" cy="34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lnSpc>
                <a:spcPct val="70000"/>
              </a:lnSpc>
              <a:spcBef>
                <a:spcPct val="0"/>
              </a:spcBef>
              <a:spcAft>
                <a:spcPct val="0"/>
              </a:spcAft>
            </a:pPr>
            <a:r>
              <a:rPr lang="en-US" b="1" dirty="0">
                <a:solidFill>
                  <a:srgbClr val="000000"/>
                </a:solidFill>
              </a:rPr>
              <a:t>line broadening with pressure </a:t>
            </a:r>
            <a:r>
              <a:rPr lang="en-US" b="1" dirty="0" smtClean="0">
                <a:solidFill>
                  <a:srgbClr val="000000"/>
                </a:solidFill>
              </a:rPr>
              <a:t>explains </a:t>
            </a:r>
            <a:r>
              <a:rPr lang="en-US" b="1" dirty="0">
                <a:solidFill>
                  <a:srgbClr val="000000"/>
                </a:solidFill>
              </a:rPr>
              <a:t>weighting </a:t>
            </a:r>
            <a:r>
              <a:rPr lang="en-US" b="1" dirty="0" smtClean="0">
                <a:solidFill>
                  <a:srgbClr val="000000"/>
                </a:solidFill>
              </a:rPr>
              <a:t>function locations</a:t>
            </a:r>
            <a:endParaRPr lang="en-US" b="1" dirty="0">
              <a:solidFill>
                <a:srgbClr val="000000"/>
              </a:solidFill>
            </a:endParaRPr>
          </a:p>
        </p:txBody>
      </p:sp>
      <p:graphicFrame>
        <p:nvGraphicFramePr>
          <p:cNvPr id="58392" name="Object 24"/>
          <p:cNvGraphicFramePr>
            <a:graphicFrameLocks noChangeAspect="1"/>
          </p:cNvGraphicFramePr>
          <p:nvPr/>
        </p:nvGraphicFramePr>
        <p:xfrm>
          <a:off x="285750" y="2271713"/>
          <a:ext cx="1257300" cy="2605087"/>
        </p:xfrm>
        <a:graphic>
          <a:graphicData uri="http://schemas.openxmlformats.org/presentationml/2006/ole">
            <mc:AlternateContent xmlns:mc="http://schemas.openxmlformats.org/markup-compatibility/2006">
              <mc:Choice xmlns:v="urn:schemas-microsoft-com:vml" Requires="v">
                <p:oleObj spid="_x0000_s25715" name="Slide" r:id="rId6" imgW="4572000" imgH="3429000" progId="PowerPoint.Slide.8">
                  <p:embed/>
                </p:oleObj>
              </mc:Choice>
              <mc:Fallback>
                <p:oleObj name="Slide" r:id="rId6" imgW="4572000" imgH="3429000" progId="PowerPoint.Slid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67500" t="43889" r="14999" b="7777"/>
                      <a:stretch>
                        <a:fillRect/>
                      </a:stretch>
                    </p:blipFill>
                    <p:spPr bwMode="auto">
                      <a:xfrm>
                        <a:off x="285750" y="2271713"/>
                        <a:ext cx="1257300" cy="2605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393" name="Text Box 25"/>
          <p:cNvSpPr txBox="1">
            <a:spLocks noChangeArrowheads="1"/>
          </p:cNvSpPr>
          <p:nvPr/>
        </p:nvSpPr>
        <p:spPr bwMode="auto">
          <a:xfrm>
            <a:off x="504825" y="4949825"/>
            <a:ext cx="1009650" cy="111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lnSpc>
                <a:spcPct val="70000"/>
              </a:lnSpc>
              <a:spcBef>
                <a:spcPct val="0"/>
              </a:spcBef>
              <a:spcAft>
                <a:spcPct val="0"/>
              </a:spcAft>
            </a:pPr>
            <a:endParaRPr lang="en-US" b="1">
              <a:solidFill>
                <a:srgbClr val="000000"/>
              </a:solidFill>
              <a:sym typeface="Symbol" pitchFamily="18" charset="2"/>
            </a:endParaRPr>
          </a:p>
          <a:p>
            <a:pPr algn="ctr" eaLnBrk="0" fontAlgn="base" hangingPunct="0">
              <a:lnSpc>
                <a:spcPct val="70000"/>
              </a:lnSpc>
              <a:spcBef>
                <a:spcPct val="0"/>
              </a:spcBef>
              <a:spcAft>
                <a:spcPct val="0"/>
              </a:spcAft>
            </a:pPr>
            <a:r>
              <a:rPr lang="en-US" b="1">
                <a:solidFill>
                  <a:srgbClr val="000000"/>
                </a:solidFill>
                <a:sym typeface="Symbol" pitchFamily="18" charset="2"/>
              </a:rPr>
              <a:t> ABC</a:t>
            </a:r>
          </a:p>
          <a:p>
            <a:pPr algn="ctr" eaLnBrk="0" fontAlgn="base" hangingPunct="0">
              <a:lnSpc>
                <a:spcPct val="70000"/>
              </a:lnSpc>
              <a:spcBef>
                <a:spcPct val="0"/>
              </a:spcBef>
              <a:spcAft>
                <a:spcPct val="0"/>
              </a:spcAft>
            </a:pPr>
            <a:endParaRPr lang="en-US" b="1">
              <a:solidFill>
                <a:srgbClr val="FFFF66"/>
              </a:solidFill>
            </a:endParaRPr>
          </a:p>
        </p:txBody>
      </p:sp>
      <p:sp>
        <p:nvSpPr>
          <p:cNvPr id="58394" name="Rectangle 26"/>
          <p:cNvSpPr>
            <a:spLocks noChangeArrowheads="1"/>
          </p:cNvSpPr>
          <p:nvPr/>
        </p:nvSpPr>
        <p:spPr bwMode="auto">
          <a:xfrm>
            <a:off x="5600700" y="5048250"/>
            <a:ext cx="152400" cy="1905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eaLnBrk="0" fontAlgn="base" hangingPunct="0">
              <a:spcBef>
                <a:spcPct val="0"/>
              </a:spcBef>
              <a:spcAft>
                <a:spcPct val="0"/>
              </a:spcAft>
            </a:pPr>
            <a:endParaRPr lang="en-US" sz="2400">
              <a:solidFill>
                <a:srgbClr val="000000"/>
              </a:solidFill>
            </a:endParaRPr>
          </a:p>
        </p:txBody>
      </p:sp>
      <p:sp>
        <p:nvSpPr>
          <p:cNvPr id="58395" name="Rectangle 27"/>
          <p:cNvSpPr>
            <a:spLocks noChangeArrowheads="1"/>
          </p:cNvSpPr>
          <p:nvPr/>
        </p:nvSpPr>
        <p:spPr bwMode="auto">
          <a:xfrm>
            <a:off x="5524500" y="5124450"/>
            <a:ext cx="114300" cy="952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eaLnBrk="0" fontAlgn="base" hangingPunct="0">
              <a:spcBef>
                <a:spcPct val="0"/>
              </a:spcBef>
              <a:spcAft>
                <a:spcPct val="0"/>
              </a:spcAft>
            </a:pPr>
            <a:endParaRPr lang="en-US" sz="2400">
              <a:solidFill>
                <a:srgbClr val="000000"/>
              </a:solidFill>
            </a:endParaRPr>
          </a:p>
        </p:txBody>
      </p:sp>
      <p:sp>
        <p:nvSpPr>
          <p:cNvPr id="58396" name="Rectangle 28"/>
          <p:cNvSpPr>
            <a:spLocks noChangeArrowheads="1"/>
          </p:cNvSpPr>
          <p:nvPr/>
        </p:nvSpPr>
        <p:spPr bwMode="auto">
          <a:xfrm>
            <a:off x="5295900" y="3733800"/>
            <a:ext cx="95250" cy="2476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eaLnBrk="0" fontAlgn="base" hangingPunct="0">
              <a:spcBef>
                <a:spcPct val="0"/>
              </a:spcBef>
              <a:spcAft>
                <a:spcPct val="0"/>
              </a:spcAft>
            </a:pPr>
            <a:endParaRPr lang="en-US" sz="2400">
              <a:solidFill>
                <a:srgbClr val="000000"/>
              </a:solidFill>
            </a:endParaRPr>
          </a:p>
        </p:txBody>
      </p:sp>
      <p:sp>
        <p:nvSpPr>
          <p:cNvPr id="58397" name="Rectangle 29"/>
          <p:cNvSpPr>
            <a:spLocks noChangeArrowheads="1"/>
          </p:cNvSpPr>
          <p:nvPr/>
        </p:nvSpPr>
        <p:spPr bwMode="auto">
          <a:xfrm>
            <a:off x="5238750" y="3333750"/>
            <a:ext cx="95250" cy="6667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eaLnBrk="0" fontAlgn="base" hangingPunct="0">
              <a:spcBef>
                <a:spcPct val="0"/>
              </a:spcBef>
              <a:spcAft>
                <a:spcPct val="0"/>
              </a:spcAft>
            </a:pPr>
            <a:endParaRPr lang="en-US" sz="2400">
              <a:solidFill>
                <a:srgbClr val="000000"/>
              </a:solidFill>
            </a:endParaRPr>
          </a:p>
        </p:txBody>
      </p:sp>
      <p:sp>
        <p:nvSpPr>
          <p:cNvPr id="3" name="Slide Number Placeholder 2"/>
          <p:cNvSpPr>
            <a:spLocks noGrp="1"/>
          </p:cNvSpPr>
          <p:nvPr>
            <p:ph type="sldNum" sz="quarter" idx="12"/>
          </p:nvPr>
        </p:nvSpPr>
        <p:spPr/>
        <p:txBody>
          <a:bodyPr/>
          <a:lstStyle/>
          <a:p>
            <a:pPr>
              <a:defRPr/>
            </a:pPr>
            <a:fld id="{05F704AB-F095-4A06-8055-F042EFCCEA11}" type="slidenum">
              <a:rPr lang="en-US" smtClean="0">
                <a:solidFill>
                  <a:srgbClr val="000000"/>
                </a:solidFill>
              </a:rPr>
              <a:pPr>
                <a:defRPr/>
              </a:pPr>
              <a:t>11</a:t>
            </a:fld>
            <a:endParaRPr lang="en-US">
              <a:solidFill>
                <a:srgbClr val="000000"/>
              </a:solidFill>
            </a:endParaRPr>
          </a:p>
        </p:txBody>
      </p:sp>
      <p:sp>
        <p:nvSpPr>
          <p:cNvPr id="2" name="TextBox 1"/>
          <p:cNvSpPr txBox="1"/>
          <p:nvPr/>
        </p:nvSpPr>
        <p:spPr>
          <a:xfrm>
            <a:off x="4538996" y="228600"/>
            <a:ext cx="4528804" cy="1569660"/>
          </a:xfrm>
          <a:prstGeom prst="rect">
            <a:avLst/>
          </a:prstGeom>
          <a:noFill/>
        </p:spPr>
        <p:txBody>
          <a:bodyPr wrap="none" rtlCol="0">
            <a:spAutoFit/>
          </a:bodyPr>
          <a:lstStyle/>
          <a:p>
            <a:pPr eaLnBrk="0" fontAlgn="base" hangingPunct="0">
              <a:spcBef>
                <a:spcPct val="0"/>
              </a:spcBef>
              <a:spcAft>
                <a:spcPct val="0"/>
              </a:spcAft>
            </a:pPr>
            <a:r>
              <a:rPr lang="en-US" sz="2400" dirty="0">
                <a:solidFill>
                  <a:srgbClr val="000000"/>
                </a:solidFill>
              </a:rPr>
              <a:t>		</a:t>
            </a:r>
          </a:p>
          <a:p>
            <a:pPr eaLnBrk="0" fontAlgn="base" hangingPunct="0">
              <a:spcBef>
                <a:spcPct val="0"/>
              </a:spcBef>
              <a:spcAft>
                <a:spcPct val="0"/>
              </a:spcAft>
            </a:pPr>
            <a:r>
              <a:rPr lang="en-US" sz="2400" dirty="0">
                <a:solidFill>
                  <a:srgbClr val="000000"/>
                </a:solidFill>
              </a:rPr>
              <a:t>				- k</a:t>
            </a:r>
            <a:r>
              <a:rPr lang="en-US" sz="2400" baseline="-25000" dirty="0">
                <a:solidFill>
                  <a:srgbClr val="000000"/>
                </a:solidFill>
                <a:sym typeface="Symbol" pitchFamily="18" charset="2"/>
              </a:rPr>
              <a:t></a:t>
            </a:r>
            <a:r>
              <a:rPr lang="en-US" sz="2400" baseline="-25000" dirty="0">
                <a:solidFill>
                  <a:srgbClr val="000000"/>
                </a:solidFill>
              </a:rPr>
              <a:t> </a:t>
            </a:r>
            <a:r>
              <a:rPr lang="en-US" sz="2400" dirty="0">
                <a:solidFill>
                  <a:srgbClr val="000000"/>
                </a:solidFill>
              </a:rPr>
              <a:t>u</a:t>
            </a:r>
          </a:p>
          <a:p>
            <a:pPr eaLnBrk="0" fontAlgn="base" hangingPunct="0">
              <a:spcBef>
                <a:spcPct val="0"/>
              </a:spcBef>
              <a:spcAft>
                <a:spcPct val="0"/>
              </a:spcAft>
            </a:pPr>
            <a:r>
              <a:rPr lang="en-US" sz="2400" dirty="0">
                <a:solidFill>
                  <a:srgbClr val="000000"/>
                </a:solidFill>
              </a:rPr>
              <a:t>	 </a:t>
            </a:r>
            <a:r>
              <a:rPr lang="en-US" sz="2400" dirty="0">
                <a:solidFill>
                  <a:srgbClr val="000000"/>
                </a:solidFill>
                <a:sym typeface="Symbol" pitchFamily="18" charset="2"/>
              </a:rPr>
              <a:t>d</a:t>
            </a:r>
            <a:r>
              <a:rPr lang="en-US" sz="2400" baseline="-25000" dirty="0">
                <a:solidFill>
                  <a:srgbClr val="000000"/>
                </a:solidFill>
                <a:sym typeface="Symbol" pitchFamily="18" charset="2"/>
              </a:rPr>
              <a:t></a:t>
            </a:r>
            <a:r>
              <a:rPr lang="en-US" sz="2400" dirty="0">
                <a:solidFill>
                  <a:srgbClr val="000000"/>
                </a:solidFill>
              </a:rPr>
              <a:t> /</a:t>
            </a:r>
            <a:r>
              <a:rPr lang="en-US" sz="2400" dirty="0" err="1">
                <a:solidFill>
                  <a:srgbClr val="000000"/>
                </a:solidFill>
              </a:rPr>
              <a:t>dp</a:t>
            </a:r>
            <a:r>
              <a:rPr lang="en-US" sz="2400" dirty="0">
                <a:solidFill>
                  <a:srgbClr val="000000"/>
                </a:solidFill>
              </a:rPr>
              <a:t>    where </a:t>
            </a:r>
            <a:r>
              <a:rPr lang="en-US" sz="2400" dirty="0">
                <a:solidFill>
                  <a:srgbClr val="000000"/>
                </a:solidFill>
                <a:sym typeface="Symbol" pitchFamily="18" charset="2"/>
              </a:rPr>
              <a:t></a:t>
            </a:r>
            <a:r>
              <a:rPr lang="en-US" sz="2400" baseline="-25000" dirty="0">
                <a:solidFill>
                  <a:srgbClr val="000000"/>
                </a:solidFill>
                <a:sym typeface="Symbol" pitchFamily="18" charset="2"/>
              </a:rPr>
              <a:t></a:t>
            </a:r>
            <a:r>
              <a:rPr lang="en-US" sz="2400" dirty="0">
                <a:solidFill>
                  <a:srgbClr val="000000"/>
                </a:solidFill>
              </a:rPr>
              <a:t> =  e</a:t>
            </a:r>
          </a:p>
          <a:p>
            <a:pPr eaLnBrk="0" fontAlgn="base" hangingPunct="0">
              <a:spcBef>
                <a:spcPct val="0"/>
              </a:spcBef>
              <a:spcAft>
                <a:spcPct val="0"/>
              </a:spcAft>
            </a:pPr>
            <a:endParaRPr lang="en-US" sz="2400" dirty="0">
              <a:solidFill>
                <a:srgbClr val="000000"/>
              </a:solidFill>
            </a:endParaRPr>
          </a:p>
        </p:txBody>
      </p:sp>
      <p:cxnSp>
        <p:nvCxnSpPr>
          <p:cNvPr id="5" name="Straight Arrow Connector 4"/>
          <p:cNvCxnSpPr/>
          <p:nvPr/>
        </p:nvCxnSpPr>
        <p:spPr bwMode="auto">
          <a:xfrm flipH="1">
            <a:off x="6419850" y="512763"/>
            <a:ext cx="838994" cy="500667"/>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a:off x="1295400" y="755650"/>
            <a:ext cx="727075" cy="11557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9255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4" descr="r7"/>
          <p:cNvPicPr>
            <a:picLocks noChangeAspect="1" noChangeArrowheads="1"/>
          </p:cNvPicPr>
          <p:nvPr/>
        </p:nvPicPr>
        <p:blipFill>
          <a:blip r:embed="rId2">
            <a:extLst>
              <a:ext uri="{28A0092B-C50C-407E-A947-70E740481C1C}">
                <a14:useLocalDpi xmlns:a14="http://schemas.microsoft.com/office/drawing/2010/main" val="0"/>
              </a:ext>
            </a:extLst>
          </a:blip>
          <a:srcRect l="17365" r="13179" b="26160"/>
          <a:stretch>
            <a:fillRect/>
          </a:stretch>
        </p:blipFill>
        <p:spPr bwMode="auto">
          <a:xfrm>
            <a:off x="533400" y="1524000"/>
            <a:ext cx="42672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Line 5"/>
          <p:cNvSpPr>
            <a:spLocks noChangeShapeType="1"/>
          </p:cNvSpPr>
          <p:nvPr/>
        </p:nvSpPr>
        <p:spPr bwMode="auto">
          <a:xfrm>
            <a:off x="5181600" y="1600200"/>
            <a:ext cx="76200" cy="403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08" name="Line 6"/>
          <p:cNvSpPr>
            <a:spLocks noChangeShapeType="1"/>
          </p:cNvSpPr>
          <p:nvPr/>
        </p:nvSpPr>
        <p:spPr bwMode="auto">
          <a:xfrm>
            <a:off x="5257800" y="5638800"/>
            <a:ext cx="2895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09" name="Text Box 7"/>
          <p:cNvSpPr txBox="1">
            <a:spLocks noChangeArrowheads="1"/>
          </p:cNvSpPr>
          <p:nvPr/>
        </p:nvSpPr>
        <p:spPr bwMode="auto">
          <a:xfrm>
            <a:off x="4876800" y="2465388"/>
            <a:ext cx="3048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a:solidFill>
                  <a:srgbClr val="000000"/>
                </a:solidFill>
              </a:rPr>
              <a:t>H</a:t>
            </a:r>
            <a:endParaRPr lang="en-US">
              <a:solidFill>
                <a:srgbClr val="000000"/>
              </a:solidFill>
            </a:endParaRPr>
          </a:p>
          <a:p>
            <a:pPr algn="ctr"/>
            <a:r>
              <a:rPr lang="en-US" b="1">
                <a:solidFill>
                  <a:srgbClr val="000000"/>
                </a:solidFill>
              </a:rPr>
              <a:t>e</a:t>
            </a:r>
          </a:p>
          <a:p>
            <a:pPr algn="ctr"/>
            <a:r>
              <a:rPr lang="en-US" b="1">
                <a:solidFill>
                  <a:srgbClr val="000000"/>
                </a:solidFill>
              </a:rPr>
              <a:t>i</a:t>
            </a:r>
          </a:p>
          <a:p>
            <a:pPr algn="ctr"/>
            <a:r>
              <a:rPr lang="en-US" b="1">
                <a:solidFill>
                  <a:srgbClr val="000000"/>
                </a:solidFill>
              </a:rPr>
              <a:t>g</a:t>
            </a:r>
          </a:p>
          <a:p>
            <a:pPr algn="ctr"/>
            <a:r>
              <a:rPr lang="en-US" b="1">
                <a:solidFill>
                  <a:srgbClr val="000000"/>
                </a:solidFill>
              </a:rPr>
              <a:t>h</a:t>
            </a:r>
          </a:p>
          <a:p>
            <a:pPr algn="ctr"/>
            <a:r>
              <a:rPr lang="en-US" b="1">
                <a:solidFill>
                  <a:srgbClr val="000000"/>
                </a:solidFill>
              </a:rPr>
              <a:t>t</a:t>
            </a:r>
          </a:p>
          <a:p>
            <a:pPr algn="ctr"/>
            <a:endParaRPr lang="en-US" b="1">
              <a:solidFill>
                <a:srgbClr val="000000"/>
              </a:solidFill>
            </a:endParaRPr>
          </a:p>
        </p:txBody>
      </p:sp>
      <p:sp>
        <p:nvSpPr>
          <p:cNvPr id="149510" name="Line 8"/>
          <p:cNvSpPr>
            <a:spLocks noChangeShapeType="1"/>
          </p:cNvSpPr>
          <p:nvPr/>
        </p:nvSpPr>
        <p:spPr bwMode="auto">
          <a:xfrm>
            <a:off x="1143000" y="1600200"/>
            <a:ext cx="0" cy="3886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11" name="Text Box 9"/>
          <p:cNvSpPr txBox="1">
            <a:spLocks noChangeArrowheads="1"/>
          </p:cNvSpPr>
          <p:nvPr/>
        </p:nvSpPr>
        <p:spPr bwMode="auto">
          <a:xfrm>
            <a:off x="636588" y="1601788"/>
            <a:ext cx="404812"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a:solidFill>
                  <a:srgbClr val="000000"/>
                </a:solidFill>
              </a:rPr>
              <a:t>A</a:t>
            </a:r>
          </a:p>
          <a:p>
            <a:pPr algn="ctr"/>
            <a:r>
              <a:rPr lang="en-US" b="1">
                <a:solidFill>
                  <a:srgbClr val="000000"/>
                </a:solidFill>
              </a:rPr>
              <a:t>b</a:t>
            </a:r>
          </a:p>
          <a:p>
            <a:pPr algn="ctr"/>
            <a:r>
              <a:rPr lang="en-US" b="1">
                <a:solidFill>
                  <a:srgbClr val="000000"/>
                </a:solidFill>
              </a:rPr>
              <a:t>s</a:t>
            </a:r>
          </a:p>
          <a:p>
            <a:pPr algn="ctr"/>
            <a:r>
              <a:rPr lang="en-US" b="1">
                <a:solidFill>
                  <a:srgbClr val="000000"/>
                </a:solidFill>
              </a:rPr>
              <a:t>o</a:t>
            </a:r>
          </a:p>
          <a:p>
            <a:pPr algn="ctr"/>
            <a:r>
              <a:rPr lang="en-US" b="1">
                <a:solidFill>
                  <a:srgbClr val="000000"/>
                </a:solidFill>
              </a:rPr>
              <a:t>r</a:t>
            </a:r>
          </a:p>
          <a:p>
            <a:pPr algn="ctr"/>
            <a:r>
              <a:rPr lang="en-US" b="1">
                <a:solidFill>
                  <a:srgbClr val="000000"/>
                </a:solidFill>
              </a:rPr>
              <a:t>p</a:t>
            </a:r>
          </a:p>
          <a:p>
            <a:pPr algn="ctr"/>
            <a:r>
              <a:rPr lang="en-US" b="1">
                <a:solidFill>
                  <a:srgbClr val="000000"/>
                </a:solidFill>
              </a:rPr>
              <a:t>t</a:t>
            </a:r>
          </a:p>
          <a:p>
            <a:pPr algn="ctr"/>
            <a:r>
              <a:rPr lang="en-US" b="1">
                <a:solidFill>
                  <a:srgbClr val="000000"/>
                </a:solidFill>
              </a:rPr>
              <a:t>i</a:t>
            </a:r>
          </a:p>
          <a:p>
            <a:pPr algn="ctr"/>
            <a:r>
              <a:rPr lang="en-US" b="1">
                <a:solidFill>
                  <a:srgbClr val="000000"/>
                </a:solidFill>
              </a:rPr>
              <a:t>o</a:t>
            </a:r>
          </a:p>
          <a:p>
            <a:pPr algn="ctr"/>
            <a:r>
              <a:rPr lang="en-US" b="1">
                <a:solidFill>
                  <a:srgbClr val="000000"/>
                </a:solidFill>
              </a:rPr>
              <a:t>n</a:t>
            </a:r>
          </a:p>
          <a:p>
            <a:pPr algn="ctr"/>
            <a:endParaRPr lang="en-US">
              <a:solidFill>
                <a:srgbClr val="000000"/>
              </a:solidFill>
            </a:endParaRPr>
          </a:p>
        </p:txBody>
      </p:sp>
      <p:sp>
        <p:nvSpPr>
          <p:cNvPr id="149512" name="Text Box 10"/>
          <p:cNvSpPr txBox="1">
            <a:spLocks noChangeArrowheads="1"/>
          </p:cNvSpPr>
          <p:nvPr/>
        </p:nvSpPr>
        <p:spPr bwMode="auto">
          <a:xfrm>
            <a:off x="1225550" y="5715000"/>
            <a:ext cx="327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a:solidFill>
                  <a:srgbClr val="000000"/>
                </a:solidFill>
              </a:rPr>
              <a:t>Wavenumber</a:t>
            </a:r>
            <a:endParaRPr lang="en-US">
              <a:solidFill>
                <a:srgbClr val="000000"/>
              </a:solidFill>
            </a:endParaRPr>
          </a:p>
        </p:txBody>
      </p:sp>
      <p:sp>
        <p:nvSpPr>
          <p:cNvPr id="149513" name="Text Box 11"/>
          <p:cNvSpPr txBox="1">
            <a:spLocks noChangeArrowheads="1"/>
          </p:cNvSpPr>
          <p:nvPr/>
        </p:nvSpPr>
        <p:spPr bwMode="auto">
          <a:xfrm>
            <a:off x="5334000" y="57531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a:solidFill>
                  <a:srgbClr val="000000"/>
                </a:solidFill>
              </a:rPr>
              <a:t>Energy Contribution</a:t>
            </a:r>
          </a:p>
        </p:txBody>
      </p:sp>
      <p:sp>
        <p:nvSpPr>
          <p:cNvPr id="149514" name="Line 12"/>
          <p:cNvSpPr>
            <a:spLocks noChangeShapeType="1"/>
          </p:cNvSpPr>
          <p:nvPr/>
        </p:nvSpPr>
        <p:spPr bwMode="auto">
          <a:xfrm>
            <a:off x="5638800" y="1524000"/>
            <a:ext cx="304800" cy="45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15" name="Line 13"/>
          <p:cNvSpPr>
            <a:spLocks noChangeShapeType="1"/>
          </p:cNvSpPr>
          <p:nvPr/>
        </p:nvSpPr>
        <p:spPr bwMode="auto">
          <a:xfrm>
            <a:off x="5943600" y="1981200"/>
            <a:ext cx="99060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16" name="Line 14"/>
          <p:cNvSpPr>
            <a:spLocks noChangeShapeType="1"/>
          </p:cNvSpPr>
          <p:nvPr/>
        </p:nvSpPr>
        <p:spPr bwMode="auto">
          <a:xfrm>
            <a:off x="6934200" y="2286000"/>
            <a:ext cx="15240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17" name="Line 15"/>
          <p:cNvSpPr>
            <a:spLocks noChangeShapeType="1"/>
          </p:cNvSpPr>
          <p:nvPr/>
        </p:nvSpPr>
        <p:spPr bwMode="auto">
          <a:xfrm flipH="1">
            <a:off x="7010400" y="2438400"/>
            <a:ext cx="7620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18" name="Line 16"/>
          <p:cNvSpPr>
            <a:spLocks noChangeShapeType="1"/>
          </p:cNvSpPr>
          <p:nvPr/>
        </p:nvSpPr>
        <p:spPr bwMode="auto">
          <a:xfrm flipH="1">
            <a:off x="6629400" y="2590800"/>
            <a:ext cx="38100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19" name="Line 17"/>
          <p:cNvSpPr>
            <a:spLocks noChangeShapeType="1"/>
          </p:cNvSpPr>
          <p:nvPr/>
        </p:nvSpPr>
        <p:spPr bwMode="auto">
          <a:xfrm flipH="1">
            <a:off x="5791200" y="2819400"/>
            <a:ext cx="83820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20" name="Line 18"/>
          <p:cNvSpPr>
            <a:spLocks noChangeShapeType="1"/>
          </p:cNvSpPr>
          <p:nvPr/>
        </p:nvSpPr>
        <p:spPr bwMode="auto">
          <a:xfrm flipH="1">
            <a:off x="5486400" y="3124200"/>
            <a:ext cx="30480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21" name="Line 19"/>
          <p:cNvSpPr>
            <a:spLocks noChangeShapeType="1"/>
          </p:cNvSpPr>
          <p:nvPr/>
        </p:nvSpPr>
        <p:spPr bwMode="auto">
          <a:xfrm flipH="1">
            <a:off x="5334000" y="3429000"/>
            <a:ext cx="15240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22" name="Line 20"/>
          <p:cNvSpPr>
            <a:spLocks noChangeShapeType="1"/>
          </p:cNvSpPr>
          <p:nvPr/>
        </p:nvSpPr>
        <p:spPr bwMode="auto">
          <a:xfrm flipH="1">
            <a:off x="5257800" y="3733800"/>
            <a:ext cx="762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23" name="Line 21"/>
          <p:cNvSpPr>
            <a:spLocks noChangeShapeType="1"/>
          </p:cNvSpPr>
          <p:nvPr/>
        </p:nvSpPr>
        <p:spPr bwMode="auto">
          <a:xfrm>
            <a:off x="7620000" y="3657600"/>
            <a:ext cx="1524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24" name="Line 22"/>
          <p:cNvSpPr>
            <a:spLocks noChangeShapeType="1"/>
          </p:cNvSpPr>
          <p:nvPr/>
        </p:nvSpPr>
        <p:spPr bwMode="auto">
          <a:xfrm flipH="1">
            <a:off x="7010400" y="3886200"/>
            <a:ext cx="6096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25" name="Line 23"/>
          <p:cNvSpPr>
            <a:spLocks noChangeShapeType="1"/>
          </p:cNvSpPr>
          <p:nvPr/>
        </p:nvSpPr>
        <p:spPr bwMode="auto">
          <a:xfrm flipH="1">
            <a:off x="6019800" y="4038600"/>
            <a:ext cx="9906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26" name="Line 24"/>
          <p:cNvSpPr>
            <a:spLocks noChangeShapeType="1"/>
          </p:cNvSpPr>
          <p:nvPr/>
        </p:nvSpPr>
        <p:spPr bwMode="auto">
          <a:xfrm flipH="1">
            <a:off x="5638800" y="4343400"/>
            <a:ext cx="3810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27" name="Line 25"/>
          <p:cNvSpPr>
            <a:spLocks noChangeShapeType="1"/>
          </p:cNvSpPr>
          <p:nvPr/>
        </p:nvSpPr>
        <p:spPr bwMode="auto">
          <a:xfrm flipH="1">
            <a:off x="5257800" y="4572000"/>
            <a:ext cx="3810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28" name="Line 26"/>
          <p:cNvSpPr>
            <a:spLocks noChangeShapeType="1"/>
          </p:cNvSpPr>
          <p:nvPr/>
        </p:nvSpPr>
        <p:spPr bwMode="auto">
          <a:xfrm flipH="1">
            <a:off x="5257800" y="5181600"/>
            <a:ext cx="228600" cy="45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29" name="Line 27"/>
          <p:cNvSpPr>
            <a:spLocks noChangeShapeType="1"/>
          </p:cNvSpPr>
          <p:nvPr/>
        </p:nvSpPr>
        <p:spPr bwMode="auto">
          <a:xfrm flipH="1" flipV="1">
            <a:off x="7391400" y="3505200"/>
            <a:ext cx="2286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30" name="Line 28"/>
          <p:cNvSpPr>
            <a:spLocks noChangeShapeType="1"/>
          </p:cNvSpPr>
          <p:nvPr/>
        </p:nvSpPr>
        <p:spPr bwMode="auto">
          <a:xfrm flipH="1" flipV="1">
            <a:off x="6629400" y="3200400"/>
            <a:ext cx="7620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31" name="Line 29"/>
          <p:cNvSpPr>
            <a:spLocks noChangeShapeType="1"/>
          </p:cNvSpPr>
          <p:nvPr/>
        </p:nvSpPr>
        <p:spPr bwMode="auto">
          <a:xfrm flipH="1" flipV="1">
            <a:off x="5943600" y="2743200"/>
            <a:ext cx="6858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32" name="Line 30"/>
          <p:cNvSpPr>
            <a:spLocks noChangeShapeType="1"/>
          </p:cNvSpPr>
          <p:nvPr/>
        </p:nvSpPr>
        <p:spPr bwMode="auto">
          <a:xfrm flipH="1" flipV="1">
            <a:off x="5486400" y="228600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33" name="Line 31"/>
          <p:cNvSpPr>
            <a:spLocks noChangeShapeType="1"/>
          </p:cNvSpPr>
          <p:nvPr/>
        </p:nvSpPr>
        <p:spPr bwMode="auto">
          <a:xfrm flipH="1" flipV="1">
            <a:off x="5257800" y="1600200"/>
            <a:ext cx="22860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34" name="Line 32"/>
          <p:cNvSpPr>
            <a:spLocks noChangeShapeType="1"/>
          </p:cNvSpPr>
          <p:nvPr/>
        </p:nvSpPr>
        <p:spPr bwMode="auto">
          <a:xfrm flipV="1">
            <a:off x="7620000" y="373380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35" name="Line 33"/>
          <p:cNvSpPr>
            <a:spLocks noChangeShapeType="1"/>
          </p:cNvSpPr>
          <p:nvPr/>
        </p:nvSpPr>
        <p:spPr bwMode="auto">
          <a:xfrm flipH="1">
            <a:off x="8305800" y="4572000"/>
            <a:ext cx="7620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36" name="Line 34"/>
          <p:cNvSpPr>
            <a:spLocks noChangeShapeType="1"/>
          </p:cNvSpPr>
          <p:nvPr/>
        </p:nvSpPr>
        <p:spPr bwMode="auto">
          <a:xfrm flipH="1">
            <a:off x="7315200" y="4724400"/>
            <a:ext cx="99060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37" name="Line 35"/>
          <p:cNvSpPr>
            <a:spLocks noChangeShapeType="1"/>
          </p:cNvSpPr>
          <p:nvPr/>
        </p:nvSpPr>
        <p:spPr bwMode="auto">
          <a:xfrm flipH="1">
            <a:off x="6019800" y="4876800"/>
            <a:ext cx="129540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38" name="Line 36"/>
          <p:cNvSpPr>
            <a:spLocks noChangeShapeType="1"/>
          </p:cNvSpPr>
          <p:nvPr/>
        </p:nvSpPr>
        <p:spPr bwMode="auto">
          <a:xfrm flipH="1">
            <a:off x="5486400" y="5029200"/>
            <a:ext cx="53340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39" name="Line 37"/>
          <p:cNvSpPr>
            <a:spLocks noChangeShapeType="1"/>
          </p:cNvSpPr>
          <p:nvPr/>
        </p:nvSpPr>
        <p:spPr bwMode="auto">
          <a:xfrm flipH="1" flipV="1">
            <a:off x="8229600" y="4495800"/>
            <a:ext cx="15240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0" name="Line 38"/>
          <p:cNvSpPr>
            <a:spLocks noChangeShapeType="1"/>
          </p:cNvSpPr>
          <p:nvPr/>
        </p:nvSpPr>
        <p:spPr bwMode="auto">
          <a:xfrm flipH="1" flipV="1">
            <a:off x="7467600" y="4267200"/>
            <a:ext cx="76200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1" name="Line 39"/>
          <p:cNvSpPr>
            <a:spLocks noChangeShapeType="1"/>
          </p:cNvSpPr>
          <p:nvPr/>
        </p:nvSpPr>
        <p:spPr bwMode="auto">
          <a:xfrm flipH="1" flipV="1">
            <a:off x="6553200" y="3962400"/>
            <a:ext cx="91440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2" name="Line 40"/>
          <p:cNvSpPr>
            <a:spLocks noChangeShapeType="1"/>
          </p:cNvSpPr>
          <p:nvPr/>
        </p:nvSpPr>
        <p:spPr bwMode="auto">
          <a:xfrm flipH="1" flipV="1">
            <a:off x="5715000" y="3505200"/>
            <a:ext cx="838200" cy="45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3" name="Line 41"/>
          <p:cNvSpPr>
            <a:spLocks noChangeShapeType="1"/>
          </p:cNvSpPr>
          <p:nvPr/>
        </p:nvSpPr>
        <p:spPr bwMode="auto">
          <a:xfrm flipH="1" flipV="1">
            <a:off x="5486400" y="3276600"/>
            <a:ext cx="22860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4" name="Line 42"/>
          <p:cNvSpPr>
            <a:spLocks noChangeShapeType="1"/>
          </p:cNvSpPr>
          <p:nvPr/>
        </p:nvSpPr>
        <p:spPr bwMode="auto">
          <a:xfrm flipH="1" flipV="1">
            <a:off x="5334000" y="2971800"/>
            <a:ext cx="15240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5" name="Line 43"/>
          <p:cNvSpPr>
            <a:spLocks noChangeShapeType="1"/>
          </p:cNvSpPr>
          <p:nvPr/>
        </p:nvSpPr>
        <p:spPr bwMode="auto">
          <a:xfrm flipH="1" flipV="1">
            <a:off x="5257800" y="2362200"/>
            <a:ext cx="762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6" name="Line 44"/>
          <p:cNvSpPr>
            <a:spLocks noChangeShapeType="1"/>
          </p:cNvSpPr>
          <p:nvPr/>
        </p:nvSpPr>
        <p:spPr bwMode="auto">
          <a:xfrm flipH="1" flipV="1">
            <a:off x="5181600" y="1524000"/>
            <a:ext cx="76200" cy="838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7" name="Line 45"/>
          <p:cNvSpPr>
            <a:spLocks noChangeShapeType="1"/>
          </p:cNvSpPr>
          <p:nvPr/>
        </p:nvSpPr>
        <p:spPr bwMode="auto">
          <a:xfrm>
            <a:off x="2971800" y="2286000"/>
            <a:ext cx="36576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8" name="Line 46"/>
          <p:cNvSpPr>
            <a:spLocks noChangeShapeType="1"/>
          </p:cNvSpPr>
          <p:nvPr/>
        </p:nvSpPr>
        <p:spPr bwMode="auto">
          <a:xfrm flipV="1">
            <a:off x="3276600" y="3733800"/>
            <a:ext cx="3962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9" name="Line 47"/>
          <p:cNvSpPr>
            <a:spLocks noChangeShapeType="1"/>
          </p:cNvSpPr>
          <p:nvPr/>
        </p:nvSpPr>
        <p:spPr bwMode="auto">
          <a:xfrm flipV="1">
            <a:off x="3733800" y="4648200"/>
            <a:ext cx="41148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50" name="Text Box 51"/>
          <p:cNvSpPr txBox="1">
            <a:spLocks noChangeArrowheads="1"/>
          </p:cNvSpPr>
          <p:nvPr/>
        </p:nvSpPr>
        <p:spPr bwMode="auto">
          <a:xfrm>
            <a:off x="184150" y="168275"/>
            <a:ext cx="88011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lnSpc>
                <a:spcPct val="70000"/>
              </a:lnSpc>
            </a:pPr>
            <a:r>
              <a:rPr lang="en-US" b="1">
                <a:solidFill>
                  <a:srgbClr val="000000"/>
                </a:solidFill>
              </a:rPr>
              <a:t>line broadening with pressure helps to explain weighting functions</a:t>
            </a:r>
          </a:p>
        </p:txBody>
      </p:sp>
      <p:sp>
        <p:nvSpPr>
          <p:cNvPr id="149551" name="Rectangle 53"/>
          <p:cNvSpPr>
            <a:spLocks noChangeArrowheads="1"/>
          </p:cNvSpPr>
          <p:nvPr/>
        </p:nvSpPr>
        <p:spPr bwMode="auto">
          <a:xfrm>
            <a:off x="533400" y="762000"/>
            <a:ext cx="3886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50000"/>
              </a:lnSpc>
              <a:spcBef>
                <a:spcPct val="50000"/>
              </a:spcBef>
            </a:pPr>
            <a:r>
              <a:rPr lang="en-US" sz="2000">
                <a:solidFill>
                  <a:srgbClr val="000000"/>
                </a:solidFill>
              </a:rPr>
              <a:t>	                         - k</a:t>
            </a:r>
            <a:r>
              <a:rPr lang="en-US" baseline="-25000">
                <a:solidFill>
                  <a:srgbClr val="000000"/>
                </a:solidFill>
                <a:sym typeface="Symbol" pitchFamily="18" charset="2"/>
              </a:rPr>
              <a:t></a:t>
            </a:r>
            <a:r>
              <a:rPr lang="en-US" sz="2000" baseline="-25000">
                <a:solidFill>
                  <a:srgbClr val="000000"/>
                </a:solidFill>
              </a:rPr>
              <a:t> </a:t>
            </a:r>
            <a:r>
              <a:rPr lang="en-US" sz="2000">
                <a:solidFill>
                  <a:srgbClr val="000000"/>
                </a:solidFill>
              </a:rPr>
              <a:t>u (z)</a:t>
            </a:r>
          </a:p>
          <a:p>
            <a:pPr eaLnBrk="0" hangingPunct="0">
              <a:spcBef>
                <a:spcPct val="50000"/>
              </a:spcBef>
            </a:pPr>
            <a:r>
              <a:rPr lang="en-US" sz="2000">
                <a:solidFill>
                  <a:srgbClr val="000000"/>
                </a:solidFill>
              </a:rPr>
              <a:t>	</a:t>
            </a:r>
            <a:r>
              <a:rPr lang="en-US" sz="2000">
                <a:solidFill>
                  <a:srgbClr val="000000"/>
                </a:solidFill>
                <a:sym typeface="Symbol" pitchFamily="18" charset="2"/>
              </a:rPr>
              <a:t></a:t>
            </a:r>
            <a:r>
              <a:rPr lang="en-US" sz="2000" baseline="-25000">
                <a:solidFill>
                  <a:srgbClr val="000000"/>
                </a:solidFill>
                <a:sym typeface="Symbol" pitchFamily="18" charset="2"/>
              </a:rPr>
              <a:t></a:t>
            </a:r>
            <a:r>
              <a:rPr lang="en-US" sz="2000">
                <a:solidFill>
                  <a:srgbClr val="000000"/>
                </a:solidFill>
              </a:rPr>
              <a:t> (z </a:t>
            </a:r>
            <a:r>
              <a:rPr lang="en-US" sz="2000">
                <a:solidFill>
                  <a:srgbClr val="000000"/>
                </a:solidFill>
                <a:sym typeface="Symbol" pitchFamily="18" charset="2"/>
              </a:rPr>
              <a:t></a:t>
            </a:r>
            <a:r>
              <a:rPr lang="en-US" sz="2000">
                <a:solidFill>
                  <a:srgbClr val="000000"/>
                </a:solidFill>
              </a:rPr>
              <a:t> </a:t>
            </a:r>
            <a:r>
              <a:rPr lang="en-US" sz="2000">
                <a:solidFill>
                  <a:srgbClr val="000000"/>
                </a:solidFill>
                <a:sym typeface="Symbol" pitchFamily="18" charset="2"/>
              </a:rPr>
              <a:t></a:t>
            </a:r>
            <a:r>
              <a:rPr lang="en-US" sz="2000">
                <a:solidFill>
                  <a:srgbClr val="000000"/>
                </a:solidFill>
              </a:rPr>
              <a:t> ) =  e</a:t>
            </a:r>
          </a:p>
          <a:p>
            <a:pPr eaLnBrk="0" hangingPunct="0">
              <a:lnSpc>
                <a:spcPct val="50000"/>
              </a:lnSpc>
              <a:spcBef>
                <a:spcPct val="50000"/>
              </a:spcBef>
            </a:pPr>
            <a:endParaRPr lang="en-US" sz="2000">
              <a:solidFill>
                <a:srgbClr val="000000"/>
              </a:solidFill>
            </a:endParaRPr>
          </a:p>
          <a:p>
            <a:pPr eaLnBrk="0" hangingPunct="0">
              <a:lnSpc>
                <a:spcPct val="50000"/>
              </a:lnSpc>
              <a:spcBef>
                <a:spcPct val="50000"/>
              </a:spcBef>
            </a:pPr>
            <a:endParaRPr lang="en-US" sz="2000">
              <a:solidFill>
                <a:srgbClr val="000000"/>
              </a:solidFill>
            </a:endParaRPr>
          </a:p>
          <a:p>
            <a:pPr eaLnBrk="0" hangingPunct="0">
              <a:lnSpc>
                <a:spcPct val="50000"/>
              </a:lnSpc>
              <a:spcBef>
                <a:spcPct val="50000"/>
              </a:spcBef>
            </a:pPr>
            <a:r>
              <a:rPr lang="en-US" sz="2000">
                <a:solidFill>
                  <a:srgbClr val="000000"/>
                </a:solidFill>
              </a:rPr>
              <a:t>				</a:t>
            </a:r>
          </a:p>
        </p:txBody>
      </p:sp>
      <p:sp>
        <p:nvSpPr>
          <p:cNvPr id="149552" name="Slide Number Placeholder 1"/>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746D47B-DC16-46A2-A700-75D183E5FE8C}" type="slidenum">
              <a:rPr lang="en-US" sz="1400" smtClean="0">
                <a:solidFill>
                  <a:srgbClr val="000000"/>
                </a:solidFill>
              </a:rPr>
              <a:pPr eaLnBrk="1" hangingPunct="1"/>
              <a:t>12</a:t>
            </a:fld>
            <a:endParaRPr lang="en-US" sz="1400" smtClean="0">
              <a:solidFill>
                <a:srgbClr val="000000"/>
              </a:solidFill>
            </a:endParaRPr>
          </a:p>
        </p:txBody>
      </p:sp>
    </p:spTree>
    <p:extLst>
      <p:ext uri="{BB962C8B-B14F-4D97-AF65-F5344CB8AC3E}">
        <p14:creationId xmlns:p14="http://schemas.microsoft.com/office/powerpoint/2010/main" val="16396796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4" descr="laws3"/>
          <p:cNvPicPr>
            <a:picLocks noChangeAspect="1" noChangeArrowheads="1"/>
          </p:cNvPicPr>
          <p:nvPr/>
        </p:nvPicPr>
        <p:blipFill>
          <a:blip r:embed="rId2">
            <a:extLst>
              <a:ext uri="{28A0092B-C50C-407E-A947-70E740481C1C}">
                <a14:useLocalDpi xmlns:a14="http://schemas.microsoft.com/office/drawing/2010/main" val="0"/>
              </a:ext>
            </a:extLst>
          </a:blip>
          <a:srcRect t="7256" r="49486" b="58957"/>
          <a:stretch>
            <a:fillRect/>
          </a:stretch>
        </p:blipFill>
        <p:spPr bwMode="auto">
          <a:xfrm>
            <a:off x="4267200" y="1066800"/>
            <a:ext cx="4572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Line 5"/>
          <p:cNvSpPr>
            <a:spLocks noChangeShapeType="1"/>
          </p:cNvSpPr>
          <p:nvPr/>
        </p:nvSpPr>
        <p:spPr bwMode="auto">
          <a:xfrm>
            <a:off x="685800" y="1752600"/>
            <a:ext cx="0" cy="3733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32" name="Line 6"/>
          <p:cNvSpPr>
            <a:spLocks noChangeShapeType="1"/>
          </p:cNvSpPr>
          <p:nvPr/>
        </p:nvSpPr>
        <p:spPr bwMode="auto">
          <a:xfrm>
            <a:off x="685800" y="5486400"/>
            <a:ext cx="3505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33" name="Text Box 7"/>
          <p:cNvSpPr txBox="1">
            <a:spLocks noChangeArrowheads="1"/>
          </p:cNvSpPr>
          <p:nvPr/>
        </p:nvSpPr>
        <p:spPr bwMode="auto">
          <a:xfrm>
            <a:off x="968375" y="5486400"/>
            <a:ext cx="2994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a:solidFill>
                  <a:srgbClr val="000000"/>
                </a:solidFill>
              </a:rPr>
              <a:t>Tau</a:t>
            </a:r>
          </a:p>
        </p:txBody>
      </p:sp>
      <p:sp>
        <p:nvSpPr>
          <p:cNvPr id="150534" name="Text Box 8"/>
          <p:cNvSpPr txBox="1">
            <a:spLocks noChangeArrowheads="1"/>
          </p:cNvSpPr>
          <p:nvPr/>
        </p:nvSpPr>
        <p:spPr bwMode="auto">
          <a:xfrm>
            <a:off x="179388" y="1846263"/>
            <a:ext cx="404812"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srgbClr val="000000"/>
              </a:solidFill>
            </a:endParaRPr>
          </a:p>
          <a:p>
            <a:pPr algn="ctr"/>
            <a:endParaRPr lang="en-US">
              <a:solidFill>
                <a:srgbClr val="000000"/>
              </a:solidFill>
            </a:endParaRPr>
          </a:p>
          <a:p>
            <a:pPr algn="ctr"/>
            <a:r>
              <a:rPr lang="en-US" b="1">
                <a:solidFill>
                  <a:srgbClr val="000000"/>
                </a:solidFill>
              </a:rPr>
              <a:t>H</a:t>
            </a:r>
          </a:p>
          <a:p>
            <a:pPr algn="ctr"/>
            <a:r>
              <a:rPr lang="en-US" b="1">
                <a:solidFill>
                  <a:srgbClr val="000000"/>
                </a:solidFill>
              </a:rPr>
              <a:t>e</a:t>
            </a:r>
          </a:p>
          <a:p>
            <a:pPr algn="ctr"/>
            <a:r>
              <a:rPr lang="en-US" b="1">
                <a:solidFill>
                  <a:srgbClr val="000000"/>
                </a:solidFill>
              </a:rPr>
              <a:t>i</a:t>
            </a:r>
          </a:p>
          <a:p>
            <a:pPr algn="ctr"/>
            <a:r>
              <a:rPr lang="en-US" b="1">
                <a:solidFill>
                  <a:srgbClr val="000000"/>
                </a:solidFill>
              </a:rPr>
              <a:t>g</a:t>
            </a:r>
          </a:p>
          <a:p>
            <a:pPr algn="ctr"/>
            <a:r>
              <a:rPr lang="en-US" b="1">
                <a:solidFill>
                  <a:srgbClr val="000000"/>
                </a:solidFill>
              </a:rPr>
              <a:t>h</a:t>
            </a:r>
          </a:p>
          <a:p>
            <a:pPr algn="ctr"/>
            <a:r>
              <a:rPr lang="en-US" b="1">
                <a:solidFill>
                  <a:srgbClr val="000000"/>
                </a:solidFill>
              </a:rPr>
              <a:t>t</a:t>
            </a:r>
          </a:p>
          <a:p>
            <a:pPr algn="ctr"/>
            <a:endParaRPr lang="en-US" b="1">
              <a:solidFill>
                <a:srgbClr val="000000"/>
              </a:solidFill>
            </a:endParaRPr>
          </a:p>
          <a:p>
            <a:pPr algn="ctr"/>
            <a:endParaRPr lang="en-US" b="1">
              <a:solidFill>
                <a:srgbClr val="000000"/>
              </a:solidFill>
            </a:endParaRPr>
          </a:p>
        </p:txBody>
      </p:sp>
      <p:sp>
        <p:nvSpPr>
          <p:cNvPr id="150535" name="Line 9"/>
          <p:cNvSpPr>
            <a:spLocks noChangeShapeType="1"/>
          </p:cNvSpPr>
          <p:nvPr/>
        </p:nvSpPr>
        <p:spPr bwMode="auto">
          <a:xfrm>
            <a:off x="3886200" y="1905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36" name="Line 10"/>
          <p:cNvSpPr>
            <a:spLocks noChangeShapeType="1"/>
          </p:cNvSpPr>
          <p:nvPr/>
        </p:nvSpPr>
        <p:spPr bwMode="auto">
          <a:xfrm>
            <a:off x="2438400" y="33528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37" name="Line 11"/>
          <p:cNvSpPr>
            <a:spLocks noChangeShapeType="1"/>
          </p:cNvSpPr>
          <p:nvPr/>
        </p:nvSpPr>
        <p:spPr bwMode="auto">
          <a:xfrm>
            <a:off x="2438400" y="32766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38" name="Line 12"/>
          <p:cNvSpPr>
            <a:spLocks noChangeShapeType="1"/>
          </p:cNvSpPr>
          <p:nvPr/>
        </p:nvSpPr>
        <p:spPr bwMode="auto">
          <a:xfrm>
            <a:off x="3886200" y="1828800"/>
            <a:ext cx="0" cy="533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39" name="Line 13"/>
          <p:cNvSpPr>
            <a:spLocks noChangeShapeType="1"/>
          </p:cNvSpPr>
          <p:nvPr/>
        </p:nvSpPr>
        <p:spPr bwMode="auto">
          <a:xfrm flipH="1">
            <a:off x="3733800" y="2362200"/>
            <a:ext cx="1524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40" name="Line 14"/>
          <p:cNvSpPr>
            <a:spLocks noChangeShapeType="1"/>
          </p:cNvSpPr>
          <p:nvPr/>
        </p:nvSpPr>
        <p:spPr bwMode="auto">
          <a:xfrm flipH="1">
            <a:off x="3048000" y="2743200"/>
            <a:ext cx="6858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41" name="Line 15"/>
          <p:cNvSpPr>
            <a:spLocks noChangeShapeType="1"/>
          </p:cNvSpPr>
          <p:nvPr/>
        </p:nvSpPr>
        <p:spPr bwMode="auto">
          <a:xfrm flipH="1">
            <a:off x="2057400" y="3200400"/>
            <a:ext cx="9906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42" name="Line 16"/>
          <p:cNvSpPr>
            <a:spLocks noChangeShapeType="1"/>
          </p:cNvSpPr>
          <p:nvPr/>
        </p:nvSpPr>
        <p:spPr bwMode="auto">
          <a:xfrm flipH="1">
            <a:off x="1371600" y="3505200"/>
            <a:ext cx="6858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43" name="Line 17"/>
          <p:cNvSpPr>
            <a:spLocks noChangeShapeType="1"/>
          </p:cNvSpPr>
          <p:nvPr/>
        </p:nvSpPr>
        <p:spPr bwMode="auto">
          <a:xfrm flipH="1">
            <a:off x="914400" y="3810000"/>
            <a:ext cx="4572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44" name="Line 18"/>
          <p:cNvSpPr>
            <a:spLocks noChangeShapeType="1"/>
          </p:cNvSpPr>
          <p:nvPr/>
        </p:nvSpPr>
        <p:spPr bwMode="auto">
          <a:xfrm flipH="1">
            <a:off x="685800" y="4038600"/>
            <a:ext cx="2286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45" name="Line 19"/>
          <p:cNvSpPr>
            <a:spLocks noChangeShapeType="1"/>
          </p:cNvSpPr>
          <p:nvPr/>
        </p:nvSpPr>
        <p:spPr bwMode="auto">
          <a:xfrm>
            <a:off x="2514600" y="3505200"/>
            <a:ext cx="36576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46" name="Line 20"/>
          <p:cNvSpPr>
            <a:spLocks noChangeShapeType="1"/>
          </p:cNvSpPr>
          <p:nvPr/>
        </p:nvSpPr>
        <p:spPr bwMode="auto">
          <a:xfrm flipH="1">
            <a:off x="3733800" y="1752600"/>
            <a:ext cx="152400" cy="533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47" name="Line 21"/>
          <p:cNvSpPr>
            <a:spLocks noChangeShapeType="1"/>
          </p:cNvSpPr>
          <p:nvPr/>
        </p:nvSpPr>
        <p:spPr bwMode="auto">
          <a:xfrm flipH="1">
            <a:off x="2667000" y="2286000"/>
            <a:ext cx="1066800" cy="533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48" name="Line 22"/>
          <p:cNvSpPr>
            <a:spLocks noChangeShapeType="1"/>
          </p:cNvSpPr>
          <p:nvPr/>
        </p:nvSpPr>
        <p:spPr bwMode="auto">
          <a:xfrm flipH="1">
            <a:off x="1371600" y="2819400"/>
            <a:ext cx="129540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49" name="Line 23"/>
          <p:cNvSpPr>
            <a:spLocks noChangeShapeType="1"/>
          </p:cNvSpPr>
          <p:nvPr/>
        </p:nvSpPr>
        <p:spPr bwMode="auto">
          <a:xfrm flipH="1">
            <a:off x="914400" y="3124200"/>
            <a:ext cx="45720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50" name="Line 24"/>
          <p:cNvSpPr>
            <a:spLocks noChangeShapeType="1"/>
          </p:cNvSpPr>
          <p:nvPr/>
        </p:nvSpPr>
        <p:spPr bwMode="auto">
          <a:xfrm flipH="1">
            <a:off x="685800" y="3429000"/>
            <a:ext cx="22860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51" name="Line 25"/>
          <p:cNvSpPr>
            <a:spLocks noChangeShapeType="1"/>
          </p:cNvSpPr>
          <p:nvPr/>
        </p:nvSpPr>
        <p:spPr bwMode="auto">
          <a:xfrm>
            <a:off x="2362200" y="2971800"/>
            <a:ext cx="38862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52" name="Line 26"/>
          <p:cNvSpPr>
            <a:spLocks noChangeShapeType="1"/>
          </p:cNvSpPr>
          <p:nvPr/>
        </p:nvSpPr>
        <p:spPr bwMode="auto">
          <a:xfrm flipH="1">
            <a:off x="3810000" y="2362200"/>
            <a:ext cx="76200" cy="1600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53" name="Line 27"/>
          <p:cNvSpPr>
            <a:spLocks noChangeShapeType="1"/>
          </p:cNvSpPr>
          <p:nvPr/>
        </p:nvSpPr>
        <p:spPr bwMode="auto">
          <a:xfrm flipH="1">
            <a:off x="3352800" y="3962400"/>
            <a:ext cx="457200" cy="533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54" name="Line 28"/>
          <p:cNvSpPr>
            <a:spLocks noChangeShapeType="1"/>
          </p:cNvSpPr>
          <p:nvPr/>
        </p:nvSpPr>
        <p:spPr bwMode="auto">
          <a:xfrm flipH="1">
            <a:off x="1219200" y="4495800"/>
            <a:ext cx="21336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55" name="Line 29"/>
          <p:cNvSpPr>
            <a:spLocks noChangeShapeType="1"/>
          </p:cNvSpPr>
          <p:nvPr/>
        </p:nvSpPr>
        <p:spPr bwMode="auto">
          <a:xfrm flipH="1">
            <a:off x="914400" y="4953000"/>
            <a:ext cx="30480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56" name="Line 30"/>
          <p:cNvSpPr>
            <a:spLocks noChangeShapeType="1"/>
          </p:cNvSpPr>
          <p:nvPr/>
        </p:nvSpPr>
        <p:spPr bwMode="auto">
          <a:xfrm flipH="1">
            <a:off x="762000" y="5181600"/>
            <a:ext cx="15240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57" name="Line 31"/>
          <p:cNvSpPr>
            <a:spLocks noChangeShapeType="1"/>
          </p:cNvSpPr>
          <p:nvPr/>
        </p:nvSpPr>
        <p:spPr bwMode="auto">
          <a:xfrm flipV="1">
            <a:off x="2133600" y="4876800"/>
            <a:ext cx="44196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58" name="Line 32"/>
          <p:cNvSpPr>
            <a:spLocks noChangeShapeType="1"/>
          </p:cNvSpPr>
          <p:nvPr/>
        </p:nvSpPr>
        <p:spPr bwMode="auto">
          <a:xfrm>
            <a:off x="3810000" y="53340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59" name="Text Box 33"/>
          <p:cNvSpPr txBox="1">
            <a:spLocks noChangeArrowheads="1"/>
          </p:cNvSpPr>
          <p:nvPr/>
        </p:nvSpPr>
        <p:spPr bwMode="auto">
          <a:xfrm>
            <a:off x="3429000" y="54864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a:solidFill>
                  <a:srgbClr val="000000"/>
                </a:solidFill>
              </a:rPr>
              <a:t>100%</a:t>
            </a:r>
          </a:p>
        </p:txBody>
      </p:sp>
      <p:sp>
        <p:nvSpPr>
          <p:cNvPr id="150560" name="Text Box 34"/>
          <p:cNvSpPr txBox="1">
            <a:spLocks noChangeArrowheads="1"/>
          </p:cNvSpPr>
          <p:nvPr/>
        </p:nvSpPr>
        <p:spPr bwMode="auto">
          <a:xfrm>
            <a:off x="365125" y="5486400"/>
            <a:ext cx="701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a:solidFill>
                  <a:srgbClr val="000000"/>
                </a:solidFill>
              </a:rPr>
              <a:t>0</a:t>
            </a:r>
            <a:endParaRPr lang="en-US">
              <a:solidFill>
                <a:srgbClr val="000000"/>
              </a:solidFill>
            </a:endParaRPr>
          </a:p>
        </p:txBody>
      </p:sp>
      <p:sp>
        <p:nvSpPr>
          <p:cNvPr id="150561" name="Text Box 35"/>
          <p:cNvSpPr txBox="1">
            <a:spLocks noChangeArrowheads="1"/>
          </p:cNvSpPr>
          <p:nvPr/>
        </p:nvSpPr>
        <p:spPr bwMode="auto">
          <a:xfrm>
            <a:off x="7239000" y="56007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a:solidFill>
                  <a:srgbClr val="000000"/>
                </a:solidFill>
              </a:rPr>
              <a:t>=dTau/dHt</a:t>
            </a:r>
            <a:endParaRPr lang="en-US">
              <a:solidFill>
                <a:srgbClr val="000000"/>
              </a:solidFill>
            </a:endParaRPr>
          </a:p>
        </p:txBody>
      </p:sp>
      <p:sp>
        <p:nvSpPr>
          <p:cNvPr id="150562" name="Text Box 37"/>
          <p:cNvSpPr txBox="1">
            <a:spLocks noChangeArrowheads="1"/>
          </p:cNvSpPr>
          <p:nvPr/>
        </p:nvSpPr>
        <p:spPr bwMode="auto">
          <a:xfrm>
            <a:off x="877888" y="2286000"/>
            <a:ext cx="145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a:solidFill>
                  <a:srgbClr val="000000"/>
                </a:solidFill>
              </a:rPr>
              <a:t>Wet Atm</a:t>
            </a:r>
            <a:r>
              <a:rPr lang="en-US">
                <a:solidFill>
                  <a:srgbClr val="000000"/>
                </a:solidFill>
              </a:rPr>
              <a:t>.</a:t>
            </a:r>
          </a:p>
        </p:txBody>
      </p:sp>
      <p:sp>
        <p:nvSpPr>
          <p:cNvPr id="150563" name="Text Box 38"/>
          <p:cNvSpPr txBox="1">
            <a:spLocks noChangeArrowheads="1"/>
          </p:cNvSpPr>
          <p:nvPr/>
        </p:nvSpPr>
        <p:spPr bwMode="auto">
          <a:xfrm>
            <a:off x="1274763" y="4191000"/>
            <a:ext cx="1420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a:solidFill>
                  <a:srgbClr val="000000"/>
                </a:solidFill>
              </a:rPr>
              <a:t>Dry Atm.</a:t>
            </a:r>
          </a:p>
        </p:txBody>
      </p:sp>
      <p:sp>
        <p:nvSpPr>
          <p:cNvPr id="150564" name="Text Box 39"/>
          <p:cNvSpPr txBox="1">
            <a:spLocks noChangeArrowheads="1"/>
          </p:cNvSpPr>
          <p:nvPr/>
        </p:nvSpPr>
        <p:spPr bwMode="auto">
          <a:xfrm>
            <a:off x="7391400" y="4876800"/>
            <a:ext cx="12192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a:solidFill>
                  <a:srgbClr val="000000"/>
                </a:solidFill>
              </a:rPr>
              <a:t>Dry</a:t>
            </a:r>
          </a:p>
        </p:txBody>
      </p:sp>
      <p:sp>
        <p:nvSpPr>
          <p:cNvPr id="150565" name="Text Box 40"/>
          <p:cNvSpPr txBox="1">
            <a:spLocks noChangeArrowheads="1"/>
          </p:cNvSpPr>
          <p:nvPr/>
        </p:nvSpPr>
        <p:spPr bwMode="auto">
          <a:xfrm>
            <a:off x="7010400" y="2552700"/>
            <a:ext cx="990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a:solidFill>
                  <a:srgbClr val="000000"/>
                </a:solidFill>
              </a:rPr>
              <a:t>Wet</a:t>
            </a:r>
            <a:endParaRPr lang="en-US">
              <a:solidFill>
                <a:srgbClr val="000000"/>
              </a:solidFill>
            </a:endParaRPr>
          </a:p>
        </p:txBody>
      </p:sp>
      <p:sp>
        <p:nvSpPr>
          <p:cNvPr id="150566" name="Text Box 41"/>
          <p:cNvSpPr txBox="1">
            <a:spLocks noChangeArrowheads="1"/>
          </p:cNvSpPr>
          <p:nvPr/>
        </p:nvSpPr>
        <p:spPr bwMode="auto">
          <a:xfrm>
            <a:off x="7086600" y="3429000"/>
            <a:ext cx="15240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a:solidFill>
                  <a:srgbClr val="000000"/>
                </a:solidFill>
              </a:rPr>
              <a:t>Moderate</a:t>
            </a:r>
          </a:p>
        </p:txBody>
      </p:sp>
      <p:sp>
        <p:nvSpPr>
          <p:cNvPr id="150567" name="Text Box 42"/>
          <p:cNvSpPr txBox="1">
            <a:spLocks noChangeArrowheads="1"/>
          </p:cNvSpPr>
          <p:nvPr/>
        </p:nvSpPr>
        <p:spPr bwMode="auto">
          <a:xfrm>
            <a:off x="700088" y="3276600"/>
            <a:ext cx="2043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a:solidFill>
                  <a:srgbClr val="000000"/>
                </a:solidFill>
              </a:rPr>
              <a:t>Moderate</a:t>
            </a:r>
          </a:p>
        </p:txBody>
      </p:sp>
      <p:sp>
        <p:nvSpPr>
          <p:cNvPr id="150568" name="Text Box 46"/>
          <p:cNvSpPr txBox="1">
            <a:spLocks noChangeArrowheads="1"/>
          </p:cNvSpPr>
          <p:nvPr/>
        </p:nvSpPr>
        <p:spPr bwMode="auto">
          <a:xfrm>
            <a:off x="0" y="-112802"/>
            <a:ext cx="9144000" cy="12003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dirty="0">
                <a:solidFill>
                  <a:srgbClr val="000000"/>
                </a:solidFill>
              </a:rPr>
              <a:t>For a given water vapor spectral channel the weighting function </a:t>
            </a:r>
            <a:r>
              <a:rPr lang="en-US" b="1" dirty="0" smtClean="0">
                <a:solidFill>
                  <a:srgbClr val="000000"/>
                </a:solidFill>
              </a:rPr>
              <a:t>location depends </a:t>
            </a:r>
            <a:r>
              <a:rPr lang="en-US" b="1" dirty="0">
                <a:solidFill>
                  <a:srgbClr val="000000"/>
                </a:solidFill>
              </a:rPr>
              <a:t>on the amount of water vapor in the atmospheric column</a:t>
            </a:r>
          </a:p>
        </p:txBody>
      </p:sp>
      <p:sp>
        <p:nvSpPr>
          <p:cNvPr id="150569" name="Text Box 47"/>
          <p:cNvSpPr txBox="1">
            <a:spLocks noChangeArrowheads="1"/>
          </p:cNvSpPr>
          <p:nvPr/>
        </p:nvSpPr>
        <p:spPr bwMode="auto">
          <a:xfrm>
            <a:off x="0" y="6194425"/>
            <a:ext cx="9144000"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b="1">
                <a:solidFill>
                  <a:srgbClr val="000000"/>
                </a:solidFill>
              </a:rPr>
              <a:t>CO2 is about the same everywhere, the weighting function for a given CO2 spectral channel is the same everywhere</a:t>
            </a:r>
          </a:p>
        </p:txBody>
      </p:sp>
      <p:sp>
        <p:nvSpPr>
          <p:cNvPr id="150570" name="Slide Number Placeholder 1"/>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9FD071-ED95-452C-A1BA-832F517187E4}" type="slidenum">
              <a:rPr lang="en-US" sz="1400" smtClean="0">
                <a:solidFill>
                  <a:srgbClr val="000000"/>
                </a:solidFill>
              </a:rPr>
              <a:pPr eaLnBrk="1" hangingPunct="1"/>
              <a:t>13</a:t>
            </a:fld>
            <a:endParaRPr lang="en-US" sz="1400" smtClean="0">
              <a:solidFill>
                <a:srgbClr val="000000"/>
              </a:solidFill>
            </a:endParaRPr>
          </a:p>
        </p:txBody>
      </p:sp>
    </p:spTree>
    <p:extLst>
      <p:ext uri="{BB962C8B-B14F-4D97-AF65-F5344CB8AC3E}">
        <p14:creationId xmlns:p14="http://schemas.microsoft.com/office/powerpoint/2010/main" val="3866124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441325" y="228600"/>
            <a:ext cx="8397875"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dirty="0">
                <a:solidFill>
                  <a:srgbClr val="000000"/>
                </a:solidFill>
              </a:rPr>
              <a:t>When reflection from the earth surface is also considered, the </a:t>
            </a:r>
            <a:r>
              <a:rPr lang="en-US" sz="2000" dirty="0" err="1">
                <a:solidFill>
                  <a:srgbClr val="000000"/>
                </a:solidFill>
              </a:rPr>
              <a:t>Radiative</a:t>
            </a:r>
            <a:r>
              <a:rPr lang="en-US" sz="2000" dirty="0">
                <a:solidFill>
                  <a:srgbClr val="000000"/>
                </a:solidFill>
              </a:rPr>
              <a:t> Transfer Equation for infrared radiation can be written</a:t>
            </a:r>
          </a:p>
          <a:p>
            <a:pPr>
              <a:lnSpc>
                <a:spcPct val="50000"/>
              </a:lnSpc>
            </a:pPr>
            <a:endParaRPr lang="en-US" sz="2000" dirty="0">
              <a:solidFill>
                <a:srgbClr val="000000"/>
              </a:solidFill>
            </a:endParaRPr>
          </a:p>
          <a:p>
            <a:r>
              <a:rPr lang="en-US" sz="2000" dirty="0">
                <a:solidFill>
                  <a:srgbClr val="000000"/>
                </a:solidFill>
              </a:rPr>
              <a:t>			           o             </a:t>
            </a:r>
          </a:p>
          <a:p>
            <a:r>
              <a:rPr lang="en-US" sz="2000" dirty="0">
                <a:solidFill>
                  <a:srgbClr val="000000"/>
                </a:solidFill>
              </a:rPr>
              <a:t>	I</a:t>
            </a:r>
            <a:r>
              <a:rPr lang="en-US" sz="2000" baseline="-25000" dirty="0">
                <a:solidFill>
                  <a:srgbClr val="000000"/>
                </a:solidFill>
                <a:sym typeface="Symbol" pitchFamily="18" charset="2"/>
              </a:rPr>
              <a:t></a:t>
            </a:r>
            <a:r>
              <a:rPr lang="en-US" sz="2000" dirty="0">
                <a:solidFill>
                  <a:srgbClr val="000000"/>
                </a:solidFill>
              </a:rPr>
              <a:t>  =  </a:t>
            </a:r>
            <a:r>
              <a:rPr lang="en-US" sz="2000" b="1" dirty="0">
                <a:solidFill>
                  <a:srgbClr val="FF0000"/>
                </a:solidFill>
                <a:sym typeface="Symbol" pitchFamily="18" charset="2"/>
              </a:rPr>
              <a:t></a:t>
            </a:r>
            <a:r>
              <a:rPr lang="en-US" sz="2000" b="1" baseline="-25000" dirty="0">
                <a:solidFill>
                  <a:srgbClr val="FF0000"/>
                </a:solidFill>
                <a:sym typeface="Symbol" pitchFamily="18" charset="2"/>
              </a:rPr>
              <a:t></a:t>
            </a:r>
            <a:r>
              <a:rPr lang="en-US" sz="2000" b="1" baseline="30000" dirty="0" err="1">
                <a:solidFill>
                  <a:srgbClr val="FF0000"/>
                </a:solidFill>
              </a:rPr>
              <a:t>sfc</a:t>
            </a:r>
            <a:r>
              <a:rPr lang="en-US" sz="2000" b="1" dirty="0">
                <a:solidFill>
                  <a:srgbClr val="FF0000"/>
                </a:solidFill>
              </a:rPr>
              <a:t> </a:t>
            </a:r>
            <a:r>
              <a:rPr lang="en-US" sz="2000" dirty="0">
                <a:solidFill>
                  <a:srgbClr val="000000"/>
                </a:solidFill>
              </a:rPr>
              <a:t>B</a:t>
            </a:r>
            <a:r>
              <a:rPr lang="en-US" sz="2000" baseline="-25000" dirty="0">
                <a:solidFill>
                  <a:srgbClr val="000000"/>
                </a:solidFill>
                <a:sym typeface="Symbol" pitchFamily="18" charset="2"/>
              </a:rPr>
              <a:t></a:t>
            </a:r>
            <a:r>
              <a:rPr lang="en-US" sz="2000" dirty="0">
                <a:solidFill>
                  <a:srgbClr val="000000"/>
                </a:solidFill>
              </a:rPr>
              <a:t>(</a:t>
            </a:r>
            <a:r>
              <a:rPr lang="en-US" sz="2000" dirty="0" err="1">
                <a:solidFill>
                  <a:srgbClr val="000000"/>
                </a:solidFill>
              </a:rPr>
              <a:t>T</a:t>
            </a:r>
            <a:r>
              <a:rPr lang="en-US" sz="2000" baseline="-25000" dirty="0" err="1">
                <a:solidFill>
                  <a:srgbClr val="000000"/>
                </a:solidFill>
              </a:rPr>
              <a:t>s</a:t>
            </a:r>
            <a:r>
              <a:rPr lang="en-US" sz="2000" dirty="0">
                <a:solidFill>
                  <a:srgbClr val="000000"/>
                </a:solidFill>
              </a:rPr>
              <a:t>) </a:t>
            </a:r>
            <a:r>
              <a:rPr lang="en-US" sz="2000" dirty="0">
                <a:solidFill>
                  <a:srgbClr val="000000"/>
                </a:solidFill>
                <a:sym typeface="Symbol" pitchFamily="18" charset="2"/>
              </a:rPr>
              <a:t></a:t>
            </a:r>
            <a:r>
              <a:rPr lang="en-US" sz="2000" baseline="-25000" dirty="0">
                <a:solidFill>
                  <a:srgbClr val="000000"/>
                </a:solidFill>
                <a:sym typeface="Symbol" pitchFamily="18" charset="2"/>
              </a:rPr>
              <a:t></a:t>
            </a:r>
            <a:r>
              <a:rPr lang="en-US" sz="2000" dirty="0">
                <a:solidFill>
                  <a:srgbClr val="000000"/>
                </a:solidFill>
              </a:rPr>
              <a:t>(</a:t>
            </a:r>
            <a:r>
              <a:rPr lang="en-US" sz="2000" dirty="0" err="1">
                <a:solidFill>
                  <a:srgbClr val="000000"/>
                </a:solidFill>
              </a:rPr>
              <a:t>p</a:t>
            </a:r>
            <a:r>
              <a:rPr lang="en-US" sz="2000" baseline="-25000" dirty="0" err="1">
                <a:solidFill>
                  <a:srgbClr val="000000"/>
                </a:solidFill>
              </a:rPr>
              <a:t>s</a:t>
            </a:r>
            <a:r>
              <a:rPr lang="en-US" sz="2000" dirty="0">
                <a:solidFill>
                  <a:srgbClr val="000000"/>
                </a:solidFill>
              </a:rPr>
              <a:t>) + </a:t>
            </a:r>
            <a:r>
              <a:rPr lang="en-US" sz="2000" dirty="0">
                <a:solidFill>
                  <a:srgbClr val="000000"/>
                </a:solidFill>
                <a:sym typeface="Symbol" pitchFamily="18" charset="2"/>
              </a:rPr>
              <a:t></a:t>
            </a:r>
            <a:r>
              <a:rPr lang="en-US" sz="2000" dirty="0">
                <a:solidFill>
                  <a:srgbClr val="000000"/>
                </a:solidFill>
              </a:rPr>
              <a:t> B</a:t>
            </a:r>
            <a:r>
              <a:rPr lang="en-US" sz="2000" baseline="-25000" dirty="0">
                <a:solidFill>
                  <a:srgbClr val="000000"/>
                </a:solidFill>
                <a:sym typeface="Symbol" pitchFamily="18" charset="2"/>
              </a:rPr>
              <a:t></a:t>
            </a:r>
            <a:r>
              <a:rPr lang="en-US" sz="2000" dirty="0">
                <a:solidFill>
                  <a:srgbClr val="000000"/>
                </a:solidFill>
              </a:rPr>
              <a:t>(T(p)) F</a:t>
            </a:r>
            <a:r>
              <a:rPr lang="en-US" sz="2000" baseline="-25000" dirty="0">
                <a:solidFill>
                  <a:srgbClr val="000000"/>
                </a:solidFill>
                <a:sym typeface="Symbol" pitchFamily="18" charset="2"/>
              </a:rPr>
              <a:t></a:t>
            </a:r>
            <a:r>
              <a:rPr lang="en-US" sz="2000" dirty="0">
                <a:solidFill>
                  <a:srgbClr val="000000"/>
                </a:solidFill>
              </a:rPr>
              <a:t>(p) [d</a:t>
            </a:r>
            <a:r>
              <a:rPr lang="en-US" sz="2000" dirty="0">
                <a:solidFill>
                  <a:srgbClr val="000000"/>
                </a:solidFill>
                <a:sym typeface="Symbol" pitchFamily="18" charset="2"/>
              </a:rPr>
              <a:t></a:t>
            </a:r>
            <a:r>
              <a:rPr lang="en-US" sz="2000" baseline="-25000" dirty="0">
                <a:solidFill>
                  <a:srgbClr val="000000"/>
                </a:solidFill>
                <a:sym typeface="Symbol" pitchFamily="18" charset="2"/>
              </a:rPr>
              <a:t></a:t>
            </a:r>
            <a:r>
              <a:rPr lang="en-US" sz="2000" dirty="0">
                <a:solidFill>
                  <a:srgbClr val="000000"/>
                </a:solidFill>
              </a:rPr>
              <a:t>(p)/ </a:t>
            </a:r>
            <a:r>
              <a:rPr lang="en-US" sz="2000" dirty="0" err="1">
                <a:solidFill>
                  <a:srgbClr val="000000"/>
                </a:solidFill>
              </a:rPr>
              <a:t>dp</a:t>
            </a:r>
            <a:r>
              <a:rPr lang="en-US" sz="2000" dirty="0">
                <a:solidFill>
                  <a:srgbClr val="000000"/>
                </a:solidFill>
              </a:rPr>
              <a:t>] </a:t>
            </a:r>
            <a:r>
              <a:rPr lang="en-US" sz="2000" dirty="0" err="1">
                <a:solidFill>
                  <a:srgbClr val="000000"/>
                </a:solidFill>
              </a:rPr>
              <a:t>dp</a:t>
            </a:r>
            <a:endParaRPr lang="en-US" sz="2000" dirty="0">
              <a:solidFill>
                <a:srgbClr val="000000"/>
              </a:solidFill>
            </a:endParaRPr>
          </a:p>
          <a:p>
            <a:r>
              <a:rPr lang="en-US" sz="2000" dirty="0">
                <a:solidFill>
                  <a:srgbClr val="000000"/>
                </a:solidFill>
              </a:rPr>
              <a:t>	                                        </a:t>
            </a:r>
            <a:r>
              <a:rPr lang="en-US" sz="2000" dirty="0" err="1">
                <a:solidFill>
                  <a:srgbClr val="000000"/>
                </a:solidFill>
              </a:rPr>
              <a:t>p</a:t>
            </a:r>
            <a:r>
              <a:rPr lang="en-US" sz="2000" baseline="-25000" dirty="0" err="1">
                <a:solidFill>
                  <a:srgbClr val="000000"/>
                </a:solidFill>
              </a:rPr>
              <a:t>s</a:t>
            </a:r>
            <a:r>
              <a:rPr lang="en-US" sz="2000" dirty="0">
                <a:solidFill>
                  <a:srgbClr val="000000"/>
                </a:solidFill>
              </a:rPr>
              <a:t>            </a:t>
            </a:r>
          </a:p>
          <a:p>
            <a:r>
              <a:rPr lang="en-US" sz="2000" dirty="0">
                <a:solidFill>
                  <a:srgbClr val="000000"/>
                </a:solidFill>
              </a:rPr>
              <a:t>where</a:t>
            </a:r>
          </a:p>
          <a:p>
            <a:pPr>
              <a:lnSpc>
                <a:spcPct val="50000"/>
              </a:lnSpc>
            </a:pPr>
            <a:endParaRPr lang="en-US" sz="2000" dirty="0">
              <a:solidFill>
                <a:srgbClr val="000000"/>
              </a:solidFill>
            </a:endParaRPr>
          </a:p>
          <a:p>
            <a:r>
              <a:rPr lang="en-US" sz="2000" dirty="0">
                <a:solidFill>
                  <a:srgbClr val="000000"/>
                </a:solidFill>
              </a:rPr>
              <a:t>	F</a:t>
            </a:r>
            <a:r>
              <a:rPr lang="en-US" sz="2000" baseline="-25000" dirty="0">
                <a:solidFill>
                  <a:srgbClr val="000000"/>
                </a:solidFill>
                <a:sym typeface="Symbol" pitchFamily="18" charset="2"/>
              </a:rPr>
              <a:t></a:t>
            </a:r>
            <a:r>
              <a:rPr lang="en-US" sz="2000" dirty="0">
                <a:solidFill>
                  <a:srgbClr val="000000"/>
                </a:solidFill>
              </a:rPr>
              <a:t>(p)  =  { 1 + (</a:t>
            </a:r>
            <a:r>
              <a:rPr lang="en-US" sz="2000" b="1" dirty="0">
                <a:solidFill>
                  <a:srgbClr val="FF0000"/>
                </a:solidFill>
              </a:rPr>
              <a:t>1 - </a:t>
            </a:r>
            <a:r>
              <a:rPr lang="en-US" sz="2000" b="1" dirty="0" smtClean="0">
                <a:solidFill>
                  <a:srgbClr val="FF0000"/>
                </a:solidFill>
                <a:sym typeface="Symbol" pitchFamily="18" charset="2"/>
              </a:rPr>
              <a:t></a:t>
            </a:r>
            <a:r>
              <a:rPr lang="en-US" sz="2000" b="1" baseline="-25000" dirty="0" smtClean="0">
                <a:solidFill>
                  <a:srgbClr val="FF0000"/>
                </a:solidFill>
                <a:sym typeface="Symbol" pitchFamily="18" charset="2"/>
              </a:rPr>
              <a:t></a:t>
            </a:r>
            <a:r>
              <a:rPr lang="en-US" sz="2000" b="1" baseline="30000" dirty="0">
                <a:solidFill>
                  <a:srgbClr val="FF0000"/>
                </a:solidFill>
              </a:rPr>
              <a:t> </a:t>
            </a:r>
            <a:r>
              <a:rPr lang="en-US" sz="2000" b="1" baseline="30000" dirty="0" err="1">
                <a:solidFill>
                  <a:srgbClr val="FF0000"/>
                </a:solidFill>
              </a:rPr>
              <a:t>sfc</a:t>
            </a:r>
            <a:r>
              <a:rPr lang="en-US" sz="2000" b="1" dirty="0">
                <a:solidFill>
                  <a:srgbClr val="FF0000"/>
                </a:solidFill>
              </a:rPr>
              <a:t> </a:t>
            </a:r>
            <a:r>
              <a:rPr lang="en-US" sz="2000" dirty="0" smtClean="0">
                <a:solidFill>
                  <a:srgbClr val="000000"/>
                </a:solidFill>
              </a:rPr>
              <a:t>) </a:t>
            </a:r>
            <a:r>
              <a:rPr lang="en-US" sz="2000" dirty="0">
                <a:solidFill>
                  <a:srgbClr val="000000"/>
                </a:solidFill>
              </a:rPr>
              <a:t>[</a:t>
            </a:r>
            <a:r>
              <a:rPr lang="en-US" sz="2000" dirty="0">
                <a:solidFill>
                  <a:srgbClr val="000000"/>
                </a:solidFill>
                <a:sym typeface="Symbol" pitchFamily="18" charset="2"/>
              </a:rPr>
              <a:t></a:t>
            </a:r>
            <a:r>
              <a:rPr lang="en-US" sz="2000" baseline="-25000" dirty="0">
                <a:solidFill>
                  <a:srgbClr val="000000"/>
                </a:solidFill>
                <a:sym typeface="Symbol" pitchFamily="18" charset="2"/>
              </a:rPr>
              <a:t></a:t>
            </a:r>
            <a:r>
              <a:rPr lang="en-US" sz="2000" dirty="0">
                <a:solidFill>
                  <a:srgbClr val="000000"/>
                </a:solidFill>
              </a:rPr>
              <a:t>(</a:t>
            </a:r>
            <a:r>
              <a:rPr lang="en-US" sz="2000" dirty="0" err="1">
                <a:solidFill>
                  <a:srgbClr val="000000"/>
                </a:solidFill>
              </a:rPr>
              <a:t>p</a:t>
            </a:r>
            <a:r>
              <a:rPr lang="en-US" sz="2000" baseline="-25000" dirty="0" err="1">
                <a:solidFill>
                  <a:srgbClr val="000000"/>
                </a:solidFill>
              </a:rPr>
              <a:t>s</a:t>
            </a:r>
            <a:r>
              <a:rPr lang="en-US" sz="2000" dirty="0">
                <a:solidFill>
                  <a:srgbClr val="000000"/>
                </a:solidFill>
              </a:rPr>
              <a:t>) / </a:t>
            </a:r>
            <a:r>
              <a:rPr lang="en-US" sz="2000" dirty="0">
                <a:solidFill>
                  <a:srgbClr val="000000"/>
                </a:solidFill>
                <a:sym typeface="Symbol" pitchFamily="18" charset="2"/>
              </a:rPr>
              <a:t></a:t>
            </a:r>
            <a:r>
              <a:rPr lang="en-US" sz="2000" baseline="-25000" dirty="0">
                <a:solidFill>
                  <a:srgbClr val="000000"/>
                </a:solidFill>
                <a:sym typeface="Symbol" pitchFamily="18" charset="2"/>
              </a:rPr>
              <a:t></a:t>
            </a:r>
            <a:r>
              <a:rPr lang="en-US" sz="2000" dirty="0">
                <a:solidFill>
                  <a:srgbClr val="000000"/>
                </a:solidFill>
              </a:rPr>
              <a:t>(p)]</a:t>
            </a:r>
            <a:r>
              <a:rPr lang="en-US" sz="2000" baseline="30000" dirty="0">
                <a:solidFill>
                  <a:srgbClr val="000000"/>
                </a:solidFill>
              </a:rPr>
              <a:t>2</a:t>
            </a:r>
            <a:r>
              <a:rPr lang="en-US" sz="2000" dirty="0">
                <a:solidFill>
                  <a:srgbClr val="000000"/>
                </a:solidFill>
              </a:rPr>
              <a:t> </a:t>
            </a:r>
            <a:r>
              <a:rPr lang="en-US" sz="2000" dirty="0" smtClean="0">
                <a:solidFill>
                  <a:srgbClr val="000000"/>
                </a:solidFill>
              </a:rPr>
              <a:t>}</a:t>
            </a:r>
          </a:p>
          <a:p>
            <a:endParaRPr lang="en-US" sz="2000" dirty="0">
              <a:solidFill>
                <a:srgbClr val="000000"/>
              </a:solidFill>
            </a:endParaRPr>
          </a:p>
          <a:p>
            <a:r>
              <a:rPr lang="en-US" sz="2000" dirty="0" smtClean="0">
                <a:solidFill>
                  <a:srgbClr val="000000"/>
                </a:solidFill>
              </a:rPr>
              <a:t>				since </a:t>
            </a:r>
            <a:r>
              <a:rPr lang="en-US" sz="2000" dirty="0" smtClean="0">
                <a:solidFill>
                  <a:srgbClr val="000000"/>
                </a:solidFill>
                <a:sym typeface="Symbol" pitchFamily="18" charset="2"/>
              </a:rPr>
              <a:t>↓(</a:t>
            </a:r>
            <a:r>
              <a:rPr lang="en-US" sz="2000" dirty="0" err="1" smtClean="0">
                <a:solidFill>
                  <a:srgbClr val="000000"/>
                </a:solidFill>
                <a:sym typeface="Symbol" pitchFamily="18" charset="2"/>
              </a:rPr>
              <a:t>a,b</a:t>
            </a:r>
            <a:r>
              <a:rPr lang="en-US" sz="2000" dirty="0" smtClean="0">
                <a:solidFill>
                  <a:srgbClr val="000000"/>
                </a:solidFill>
                <a:sym typeface="Symbol" pitchFamily="18" charset="2"/>
              </a:rPr>
              <a:t>) = ↑(</a:t>
            </a:r>
            <a:r>
              <a:rPr lang="en-US" sz="2000" dirty="0" err="1">
                <a:solidFill>
                  <a:srgbClr val="000000"/>
                </a:solidFill>
                <a:sym typeface="Symbol" pitchFamily="18" charset="2"/>
              </a:rPr>
              <a:t>a,b</a:t>
            </a:r>
            <a:r>
              <a:rPr lang="en-US" sz="2000" dirty="0" smtClean="0">
                <a:solidFill>
                  <a:srgbClr val="000000"/>
                </a:solidFill>
                <a:sym typeface="Symbol" pitchFamily="18" charset="2"/>
              </a:rPr>
              <a:t>) commutative</a:t>
            </a:r>
          </a:p>
          <a:p>
            <a:r>
              <a:rPr lang="en-US" sz="2000" dirty="0">
                <a:solidFill>
                  <a:srgbClr val="000000"/>
                </a:solidFill>
                <a:sym typeface="Symbol" pitchFamily="18" charset="2"/>
              </a:rPr>
              <a:t>	</a:t>
            </a:r>
            <a:r>
              <a:rPr lang="en-US" sz="2000" dirty="0" smtClean="0">
                <a:solidFill>
                  <a:srgbClr val="000000"/>
                </a:solidFill>
                <a:sym typeface="Symbol" pitchFamily="18" charset="2"/>
              </a:rPr>
              <a:t>			</a:t>
            </a:r>
            <a:r>
              <a:rPr lang="en-US" sz="2000" dirty="0">
                <a:solidFill>
                  <a:srgbClr val="000000"/>
                </a:solidFill>
                <a:sym typeface="Symbol" pitchFamily="18" charset="2"/>
              </a:rPr>
              <a:t>and </a:t>
            </a:r>
            <a:r>
              <a:rPr lang="en-US" sz="2000" dirty="0" smtClean="0">
                <a:solidFill>
                  <a:srgbClr val="000000"/>
                </a:solidFill>
                <a:sym typeface="Symbol" pitchFamily="18" charset="2"/>
              </a:rPr>
              <a:t>(</a:t>
            </a:r>
            <a:r>
              <a:rPr lang="en-US" sz="2000" dirty="0" err="1">
                <a:solidFill>
                  <a:srgbClr val="000000"/>
                </a:solidFill>
                <a:sym typeface="Symbol" pitchFamily="18" charset="2"/>
              </a:rPr>
              <a:t>a,b</a:t>
            </a:r>
            <a:r>
              <a:rPr lang="en-US" sz="2000" dirty="0" smtClean="0">
                <a:solidFill>
                  <a:srgbClr val="000000"/>
                </a:solidFill>
                <a:sym typeface="Symbol" pitchFamily="18" charset="2"/>
              </a:rPr>
              <a:t>)</a:t>
            </a:r>
            <a:r>
              <a:rPr lang="en-US" sz="2000" dirty="0">
                <a:solidFill>
                  <a:srgbClr val="000000"/>
                </a:solidFill>
                <a:sym typeface="Symbol" pitchFamily="18" charset="2"/>
              </a:rPr>
              <a:t> </a:t>
            </a:r>
            <a:r>
              <a:rPr lang="en-US" sz="2000" dirty="0" smtClean="0">
                <a:solidFill>
                  <a:srgbClr val="000000"/>
                </a:solidFill>
                <a:sym typeface="Symbol" pitchFamily="18" charset="2"/>
              </a:rPr>
              <a:t>* (</a:t>
            </a:r>
            <a:r>
              <a:rPr lang="en-US" sz="2000" dirty="0" err="1" smtClean="0">
                <a:solidFill>
                  <a:srgbClr val="000000"/>
                </a:solidFill>
                <a:sym typeface="Symbol" pitchFamily="18" charset="2"/>
              </a:rPr>
              <a:t>b,c</a:t>
            </a:r>
            <a:r>
              <a:rPr lang="en-US" sz="2000" dirty="0" smtClean="0">
                <a:solidFill>
                  <a:srgbClr val="000000"/>
                </a:solidFill>
                <a:sym typeface="Symbol" pitchFamily="18" charset="2"/>
              </a:rPr>
              <a:t>) = (</a:t>
            </a:r>
            <a:r>
              <a:rPr lang="en-US" sz="2000" dirty="0" err="1" smtClean="0">
                <a:solidFill>
                  <a:srgbClr val="000000"/>
                </a:solidFill>
                <a:sym typeface="Symbol" pitchFamily="18" charset="2"/>
              </a:rPr>
              <a:t>a,c</a:t>
            </a:r>
            <a:r>
              <a:rPr lang="en-US" sz="2000" dirty="0" smtClean="0">
                <a:solidFill>
                  <a:srgbClr val="000000"/>
                </a:solidFill>
                <a:sym typeface="Symbol" pitchFamily="18" charset="2"/>
              </a:rPr>
              <a:t>) associative</a:t>
            </a:r>
            <a:endParaRPr lang="en-US" sz="2000" dirty="0">
              <a:solidFill>
                <a:srgbClr val="000000"/>
              </a:solidFill>
            </a:endParaRPr>
          </a:p>
          <a:p>
            <a:endParaRPr lang="en-US" sz="2000" dirty="0">
              <a:solidFill>
                <a:srgbClr val="000000"/>
              </a:solidFill>
            </a:endParaRPr>
          </a:p>
          <a:p>
            <a:r>
              <a:rPr lang="en-US" sz="2000" dirty="0">
                <a:solidFill>
                  <a:srgbClr val="000000"/>
                </a:solidFill>
              </a:rPr>
              <a:t>The first term is the spectral radiance emitted by the surface and attenuated by the atmosphere, often called the boundary term and the second term is the spectral radiance emitted to space by the atmosphere directly or by reflection from the earth surface.</a:t>
            </a:r>
          </a:p>
          <a:p>
            <a:pPr>
              <a:lnSpc>
                <a:spcPct val="50000"/>
              </a:lnSpc>
            </a:pPr>
            <a:endParaRPr lang="en-US" sz="2000" dirty="0">
              <a:solidFill>
                <a:srgbClr val="000000"/>
              </a:solidFill>
            </a:endParaRPr>
          </a:p>
          <a:p>
            <a:r>
              <a:rPr lang="en-US" sz="2000" dirty="0">
                <a:solidFill>
                  <a:srgbClr val="000000"/>
                </a:solidFill>
              </a:rPr>
              <a:t>The atmospheric contribution is the weighted sum of the Planck radiance contribution from each layer, where the weighting function is [ d</a:t>
            </a:r>
            <a:r>
              <a:rPr lang="en-US" sz="2000" dirty="0">
                <a:solidFill>
                  <a:srgbClr val="000000"/>
                </a:solidFill>
                <a:sym typeface="Symbol" pitchFamily="18" charset="2"/>
              </a:rPr>
              <a:t></a:t>
            </a:r>
            <a:r>
              <a:rPr lang="en-US" sz="2000" baseline="-25000" dirty="0">
                <a:solidFill>
                  <a:srgbClr val="000000"/>
                </a:solidFill>
                <a:sym typeface="Symbol" pitchFamily="18" charset="2"/>
              </a:rPr>
              <a:t></a:t>
            </a:r>
            <a:r>
              <a:rPr lang="en-US" sz="2000" dirty="0">
                <a:solidFill>
                  <a:srgbClr val="000000"/>
                </a:solidFill>
              </a:rPr>
              <a:t>(p) / </a:t>
            </a:r>
            <a:r>
              <a:rPr lang="en-US" sz="2000" dirty="0" err="1">
                <a:solidFill>
                  <a:srgbClr val="000000"/>
                </a:solidFill>
              </a:rPr>
              <a:t>dp</a:t>
            </a:r>
            <a:r>
              <a:rPr lang="en-US" sz="2000" dirty="0">
                <a:solidFill>
                  <a:srgbClr val="000000"/>
                </a:solidFill>
              </a:rPr>
              <a:t> ].  This weighting function is an indication of where in the atmosphere the majority of the radiation for a given spectral band comes from.</a:t>
            </a:r>
            <a:endParaRPr lang="en-US" dirty="0">
              <a:solidFill>
                <a:srgbClr val="000000"/>
              </a:solidFill>
            </a:endParaRPr>
          </a:p>
        </p:txBody>
      </p:sp>
      <p:sp>
        <p:nvSpPr>
          <p:cNvPr id="140291" name="Slide Number Placeholder 1"/>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6B0983-5138-4992-9A55-4B333D0C543D}" type="slidenum">
              <a:rPr lang="en-US" sz="1400" smtClean="0">
                <a:solidFill>
                  <a:srgbClr val="000000"/>
                </a:solidFill>
              </a:rPr>
              <a:pPr eaLnBrk="1" hangingPunct="1"/>
              <a:t>14</a:t>
            </a:fld>
            <a:endParaRPr lang="en-US" sz="1400" smtClean="0">
              <a:solidFill>
                <a:srgbClr val="000000"/>
              </a:solidFill>
            </a:endParaRPr>
          </a:p>
        </p:txBody>
      </p:sp>
    </p:spTree>
    <p:extLst>
      <p:ext uri="{BB962C8B-B14F-4D97-AF65-F5344CB8AC3E}">
        <p14:creationId xmlns:p14="http://schemas.microsoft.com/office/powerpoint/2010/main" val="34449786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314" name="Object 2"/>
          <p:cNvGraphicFramePr>
            <a:graphicFrameLocks noChangeAspect="1"/>
          </p:cNvGraphicFramePr>
          <p:nvPr/>
        </p:nvGraphicFramePr>
        <p:xfrm>
          <a:off x="457200" y="0"/>
          <a:ext cx="8686800" cy="6723063"/>
        </p:xfrm>
        <a:graphic>
          <a:graphicData uri="http://schemas.openxmlformats.org/presentationml/2006/ole">
            <mc:AlternateContent xmlns:mc="http://schemas.openxmlformats.org/markup-compatibility/2006">
              <mc:Choice xmlns:v="urn:schemas-microsoft-com:vml" Requires="v">
                <p:oleObj spid="_x0000_s26681" name="Document" r:id="rId3" imgW="7257288" imgH="6583680" progId="Word.Document.8">
                  <p:embed/>
                </p:oleObj>
              </mc:Choice>
              <mc:Fallback>
                <p:oleObj name="Document" r:id="rId3" imgW="7257288" imgH="65836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0"/>
                        <a:ext cx="8686800" cy="672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1315" name="Slide Number Placeholder 1"/>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DC8E8D3-04D5-4C7E-9410-5B41477B4F93}" type="slidenum">
              <a:rPr lang="en-US" sz="1400" smtClean="0">
                <a:solidFill>
                  <a:srgbClr val="000000"/>
                </a:solidFill>
              </a:rPr>
              <a:pPr eaLnBrk="1" hangingPunct="1"/>
              <a:t>15</a:t>
            </a:fld>
            <a:endParaRPr lang="en-US" sz="1400" smtClean="0">
              <a:solidFill>
                <a:srgbClr val="000000"/>
              </a:solidFill>
            </a:endParaRPr>
          </a:p>
        </p:txBody>
      </p:sp>
    </p:spTree>
    <p:extLst>
      <p:ext uri="{BB962C8B-B14F-4D97-AF65-F5344CB8AC3E}">
        <p14:creationId xmlns:p14="http://schemas.microsoft.com/office/powerpoint/2010/main" val="33779631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7335"/>
          <a:stretch>
            <a:fillRect/>
          </a:stretch>
        </p:blipFill>
        <p:spPr bwMode="auto">
          <a:xfrm>
            <a:off x="164009" y="228600"/>
            <a:ext cx="8751391" cy="647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815512" y="0"/>
            <a:ext cx="3356688" cy="461665"/>
          </a:xfrm>
          <a:prstGeom prst="rect">
            <a:avLst/>
          </a:prstGeom>
          <a:noFill/>
        </p:spPr>
        <p:txBody>
          <a:bodyPr wrap="none" rtlCol="0">
            <a:spAutoFit/>
          </a:bodyPr>
          <a:lstStyle/>
          <a:p>
            <a:r>
              <a:rPr lang="en-US" sz="2400" b="1" dirty="0" smtClean="0"/>
              <a:t>MODIS IR Spectral Bands</a:t>
            </a:r>
            <a:endParaRPr lang="en-US" sz="2400" b="1" dirty="0"/>
          </a:p>
        </p:txBody>
      </p:sp>
    </p:spTree>
    <p:extLst>
      <p:ext uri="{BB962C8B-B14F-4D97-AF65-F5344CB8AC3E}">
        <p14:creationId xmlns:p14="http://schemas.microsoft.com/office/powerpoint/2010/main" val="31553644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737391699"/>
              </p:ext>
            </p:extLst>
          </p:nvPr>
        </p:nvGraphicFramePr>
        <p:xfrm>
          <a:off x="609601" y="574430"/>
          <a:ext cx="8035040" cy="5602459"/>
        </p:xfrm>
        <a:graphic>
          <a:graphicData uri="http://schemas.openxmlformats.org/drawingml/2006/table">
            <a:tbl>
              <a:tblPr>
                <a:tableStyleId>{5C22544A-7EE6-4342-B048-85BDC9FD1C3A}</a:tableStyleId>
              </a:tblPr>
              <a:tblGrid>
                <a:gridCol w="2057399"/>
                <a:gridCol w="762000"/>
                <a:gridCol w="1828800"/>
                <a:gridCol w="990600"/>
                <a:gridCol w="1219201"/>
                <a:gridCol w="1177040"/>
              </a:tblGrid>
              <a:tr h="738554">
                <a:tc>
                  <a:txBody>
                    <a:bodyPr/>
                    <a:lstStyle/>
                    <a:p>
                      <a:pPr marL="0" marR="0" algn="just">
                        <a:spcBef>
                          <a:spcPts val="0"/>
                        </a:spcBef>
                        <a:spcAft>
                          <a:spcPts val="0"/>
                        </a:spcAft>
                      </a:pPr>
                      <a:r>
                        <a:rPr lang="en-US" sz="1800" dirty="0">
                          <a:effectLst/>
                        </a:rPr>
                        <a:t>Primary </a:t>
                      </a:r>
                      <a:endParaRPr lang="en-US" sz="1800" dirty="0" smtClean="0">
                        <a:effectLst/>
                      </a:endParaRPr>
                    </a:p>
                    <a:p>
                      <a:pPr marL="0" marR="0" algn="just">
                        <a:spcBef>
                          <a:spcPts val="0"/>
                        </a:spcBef>
                        <a:spcAft>
                          <a:spcPts val="0"/>
                        </a:spcAft>
                      </a:pPr>
                      <a:r>
                        <a:rPr lang="en-US" sz="1800" dirty="0" smtClean="0">
                          <a:effectLst/>
                        </a:rPr>
                        <a:t>Atmospheric </a:t>
                      </a:r>
                      <a:r>
                        <a:rPr lang="en-US" sz="1800" dirty="0">
                          <a:effectLst/>
                        </a:rPr>
                        <a:t>Application</a:t>
                      </a:r>
                      <a:endParaRPr lang="en-US" sz="1800" dirty="0">
                        <a:effectLst/>
                        <a:latin typeface="Times New Roman"/>
                        <a:ea typeface="Times New Roman"/>
                      </a:endParaRPr>
                    </a:p>
                  </a:txBody>
                  <a:tcPr marL="0" marR="0" marT="0" marB="0"/>
                </a:tc>
                <a:tc>
                  <a:txBody>
                    <a:bodyPr/>
                    <a:lstStyle/>
                    <a:p>
                      <a:pPr marL="0" marR="0" algn="just">
                        <a:spcBef>
                          <a:spcPts val="0"/>
                        </a:spcBef>
                        <a:spcAft>
                          <a:spcPts val="0"/>
                        </a:spcAft>
                      </a:pPr>
                      <a:r>
                        <a:rPr lang="en-US" sz="1800" dirty="0">
                          <a:effectLst/>
                        </a:rPr>
                        <a:t>Band</a:t>
                      </a:r>
                      <a:endParaRPr lang="en-US" sz="1800" dirty="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Bandwidth</a:t>
                      </a:r>
                      <a:r>
                        <a:rPr lang="en-US" sz="1800" baseline="30000">
                          <a:effectLst/>
                        </a:rPr>
                        <a:t>1</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T</a:t>
                      </a:r>
                      <a:r>
                        <a:rPr lang="en-US" sz="1800" baseline="-25000">
                          <a:effectLst/>
                        </a:rPr>
                        <a:t>typical</a:t>
                      </a:r>
                      <a:endParaRPr lang="en-US" sz="1800">
                        <a:effectLst/>
                      </a:endParaRPr>
                    </a:p>
                    <a:p>
                      <a:pPr marL="0" marR="0" algn="just">
                        <a:spcBef>
                          <a:spcPts val="0"/>
                        </a:spcBef>
                        <a:spcAft>
                          <a:spcPts val="0"/>
                        </a:spcAft>
                      </a:pPr>
                      <a:r>
                        <a:rPr lang="en-US" sz="1800">
                          <a:effectLst/>
                        </a:rPr>
                        <a:t>(K)</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Radiance</a:t>
                      </a:r>
                      <a:r>
                        <a:rPr lang="en-US" sz="1800" baseline="30000">
                          <a:effectLst/>
                        </a:rPr>
                        <a:t>2</a:t>
                      </a:r>
                      <a:r>
                        <a:rPr lang="en-US" sz="1800">
                          <a:effectLst/>
                        </a:rPr>
                        <a:t> at T</a:t>
                      </a:r>
                      <a:r>
                        <a:rPr lang="en-US" sz="1800" baseline="-25000">
                          <a:effectLst/>
                        </a:rPr>
                        <a:t>typical</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NE</a:t>
                      </a:r>
                      <a:r>
                        <a:rPr lang="en-US" sz="1800">
                          <a:effectLst/>
                          <a:sym typeface="Symbol"/>
                        </a:rPr>
                        <a:t></a:t>
                      </a:r>
                      <a:r>
                        <a:rPr lang="en-US" sz="1800">
                          <a:effectLst/>
                        </a:rPr>
                        <a:t>T (K) </a:t>
                      </a:r>
                    </a:p>
                    <a:p>
                      <a:pPr marL="0" marR="0" algn="just">
                        <a:spcBef>
                          <a:spcPts val="0"/>
                        </a:spcBef>
                        <a:spcAft>
                          <a:spcPts val="0"/>
                        </a:spcAft>
                      </a:pPr>
                      <a:r>
                        <a:rPr lang="en-US" sz="1800">
                          <a:effectLst/>
                        </a:rPr>
                        <a:t>Required</a:t>
                      </a:r>
                      <a:endParaRPr lang="en-US" sz="1800">
                        <a:effectLst/>
                        <a:latin typeface="Times New Roman"/>
                        <a:ea typeface="Times New Roman"/>
                      </a:endParaRPr>
                    </a:p>
                  </a:txBody>
                  <a:tcPr marL="0" marR="0" marT="0" marB="0"/>
                </a:tc>
              </a:tr>
              <a:tr h="369277">
                <a:tc>
                  <a:txBody>
                    <a:bodyPr/>
                    <a:lstStyle/>
                    <a:p>
                      <a:pPr marL="0" marR="0" algn="just">
                        <a:spcBef>
                          <a:spcPts val="0"/>
                        </a:spcBef>
                        <a:spcAft>
                          <a:spcPts val="0"/>
                        </a:spcAft>
                      </a:pPr>
                      <a:r>
                        <a:rPr lang="en-US" sz="1800" dirty="0">
                          <a:effectLst/>
                        </a:rPr>
                        <a:t>Temperature </a:t>
                      </a:r>
                      <a:endParaRPr lang="en-US" sz="1800" dirty="0" smtClean="0">
                        <a:effectLst/>
                      </a:endParaRPr>
                    </a:p>
                    <a:p>
                      <a:pPr marL="0" marR="0" algn="just">
                        <a:spcBef>
                          <a:spcPts val="0"/>
                        </a:spcBef>
                        <a:spcAft>
                          <a:spcPts val="0"/>
                        </a:spcAft>
                      </a:pPr>
                      <a:r>
                        <a:rPr lang="en-US" sz="1800" dirty="0" smtClean="0">
                          <a:effectLst/>
                        </a:rPr>
                        <a:t>profile</a:t>
                      </a:r>
                      <a:endParaRPr lang="en-US" sz="1800" dirty="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25</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4.482-4.549</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275</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0.59</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0.25</a:t>
                      </a:r>
                      <a:endParaRPr lang="en-US" sz="1800">
                        <a:effectLst/>
                        <a:latin typeface="Times New Roman"/>
                        <a:ea typeface="Times New Roman"/>
                      </a:endParaRPr>
                    </a:p>
                  </a:txBody>
                  <a:tcPr marL="0" marR="0" marT="0" marB="0"/>
                </a:tc>
              </a:tr>
              <a:tr h="369277">
                <a:tc>
                  <a:txBody>
                    <a:bodyPr/>
                    <a:lstStyle/>
                    <a:p>
                      <a:pPr marL="0" marR="0" algn="just">
                        <a:spcBef>
                          <a:spcPts val="0"/>
                        </a:spcBef>
                        <a:spcAft>
                          <a:spcPts val="0"/>
                        </a:spcAft>
                      </a:pPr>
                      <a:r>
                        <a:rPr lang="en-US" sz="1800" dirty="0">
                          <a:effectLst/>
                        </a:rPr>
                        <a:t>Moisture </a:t>
                      </a:r>
                      <a:endParaRPr lang="en-US" sz="1800" dirty="0" smtClean="0">
                        <a:effectLst/>
                      </a:endParaRPr>
                    </a:p>
                    <a:p>
                      <a:pPr marL="0" marR="0" algn="just">
                        <a:spcBef>
                          <a:spcPts val="0"/>
                        </a:spcBef>
                        <a:spcAft>
                          <a:spcPts val="0"/>
                        </a:spcAft>
                      </a:pPr>
                      <a:r>
                        <a:rPr lang="en-US" sz="1800" dirty="0" smtClean="0">
                          <a:effectLst/>
                        </a:rPr>
                        <a:t>profile</a:t>
                      </a:r>
                      <a:endParaRPr lang="en-US" sz="1800" dirty="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27</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6.535-6.895</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240</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1.16</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0.25</a:t>
                      </a:r>
                      <a:endParaRPr lang="en-US" sz="1800">
                        <a:effectLst/>
                        <a:latin typeface="Times New Roman"/>
                        <a:ea typeface="Times New Roman"/>
                      </a:endParaRPr>
                    </a:p>
                  </a:txBody>
                  <a:tcPr marL="0" marR="0" marT="0" marB="0"/>
                </a:tc>
              </a:tr>
              <a:tr h="369277">
                <a:tc>
                  <a:txBody>
                    <a:bodyPr/>
                    <a:lstStyle/>
                    <a:p>
                      <a:pPr marL="0" marR="0" algn="just">
                        <a:spcBef>
                          <a:spcPts val="0"/>
                        </a:spcBef>
                        <a:spcAft>
                          <a:spcPts val="0"/>
                        </a:spcAft>
                      </a:pPr>
                      <a:r>
                        <a:rPr lang="en-US" sz="1800">
                          <a:effectLst/>
                        </a:rPr>
                        <a:t> </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28</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7.175-7.475</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250</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2.18</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0.25</a:t>
                      </a:r>
                      <a:endParaRPr lang="en-US" sz="1800">
                        <a:effectLst/>
                        <a:latin typeface="Times New Roman"/>
                        <a:ea typeface="Times New Roman"/>
                      </a:endParaRPr>
                    </a:p>
                  </a:txBody>
                  <a:tcPr marL="0" marR="0" marT="0" marB="0"/>
                </a:tc>
              </a:tr>
              <a:tr h="369277">
                <a:tc>
                  <a:txBody>
                    <a:bodyPr/>
                    <a:lstStyle/>
                    <a:p>
                      <a:pPr marL="0" marR="0" algn="just">
                        <a:spcBef>
                          <a:spcPts val="0"/>
                        </a:spcBef>
                        <a:spcAft>
                          <a:spcPts val="0"/>
                        </a:spcAft>
                      </a:pPr>
                      <a:r>
                        <a:rPr lang="en-US" sz="1800">
                          <a:effectLst/>
                        </a:rPr>
                        <a:t> </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29</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8.400-8.700</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300</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9.58</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0.05</a:t>
                      </a:r>
                      <a:endParaRPr lang="en-US" sz="1800">
                        <a:effectLst/>
                        <a:latin typeface="Times New Roman"/>
                        <a:ea typeface="Times New Roman"/>
                      </a:endParaRPr>
                    </a:p>
                  </a:txBody>
                  <a:tcPr marL="0" marR="0" marT="0" marB="0"/>
                </a:tc>
              </a:tr>
              <a:tr h="369277">
                <a:tc>
                  <a:txBody>
                    <a:bodyPr/>
                    <a:lstStyle/>
                    <a:p>
                      <a:pPr marL="0" marR="0" algn="just">
                        <a:spcBef>
                          <a:spcPts val="0"/>
                        </a:spcBef>
                        <a:spcAft>
                          <a:spcPts val="0"/>
                        </a:spcAft>
                      </a:pPr>
                      <a:r>
                        <a:rPr lang="en-US" sz="1800">
                          <a:effectLst/>
                        </a:rPr>
                        <a:t>Ozone</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30</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9.580-9.880</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250</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3.69</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0.25</a:t>
                      </a:r>
                      <a:endParaRPr lang="en-US" sz="1800">
                        <a:effectLst/>
                        <a:latin typeface="Times New Roman"/>
                        <a:ea typeface="Times New Roman"/>
                      </a:endParaRPr>
                    </a:p>
                  </a:txBody>
                  <a:tcPr marL="0" marR="0" marT="0" marB="0"/>
                </a:tc>
              </a:tr>
              <a:tr h="369277">
                <a:tc>
                  <a:txBody>
                    <a:bodyPr/>
                    <a:lstStyle/>
                    <a:p>
                      <a:pPr marL="0" marR="0" algn="just">
                        <a:spcBef>
                          <a:spcPts val="0"/>
                        </a:spcBef>
                        <a:spcAft>
                          <a:spcPts val="0"/>
                        </a:spcAft>
                      </a:pPr>
                      <a:r>
                        <a:rPr lang="en-US" sz="1800" dirty="0">
                          <a:effectLst/>
                        </a:rPr>
                        <a:t>Surface </a:t>
                      </a:r>
                      <a:endParaRPr lang="en-US" sz="1800" dirty="0" smtClean="0">
                        <a:effectLst/>
                      </a:endParaRPr>
                    </a:p>
                    <a:p>
                      <a:pPr marL="0" marR="0" algn="just">
                        <a:spcBef>
                          <a:spcPts val="0"/>
                        </a:spcBef>
                        <a:spcAft>
                          <a:spcPts val="0"/>
                        </a:spcAft>
                      </a:pPr>
                      <a:r>
                        <a:rPr lang="en-US" sz="1800" dirty="0" smtClean="0">
                          <a:effectLst/>
                        </a:rPr>
                        <a:t>Temperature</a:t>
                      </a:r>
                      <a:endParaRPr lang="en-US" sz="1800" dirty="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31</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10.780-11.280</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300</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9.55</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0.05</a:t>
                      </a:r>
                      <a:endParaRPr lang="en-US" sz="1800">
                        <a:effectLst/>
                        <a:latin typeface="Times New Roman"/>
                        <a:ea typeface="Times New Roman"/>
                      </a:endParaRPr>
                    </a:p>
                  </a:txBody>
                  <a:tcPr marL="0" marR="0" marT="0" marB="0"/>
                </a:tc>
              </a:tr>
              <a:tr h="369277">
                <a:tc>
                  <a:txBody>
                    <a:bodyPr/>
                    <a:lstStyle/>
                    <a:p>
                      <a:pPr marL="0" marR="0" algn="just">
                        <a:spcBef>
                          <a:spcPts val="0"/>
                        </a:spcBef>
                        <a:spcAft>
                          <a:spcPts val="0"/>
                        </a:spcAft>
                      </a:pPr>
                      <a:r>
                        <a:rPr lang="en-US" sz="1800">
                          <a:effectLst/>
                        </a:rPr>
                        <a:t> </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32</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11.770-12.270</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300</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8.94</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0.05</a:t>
                      </a:r>
                      <a:endParaRPr lang="en-US" sz="1800">
                        <a:effectLst/>
                        <a:latin typeface="Times New Roman"/>
                        <a:ea typeface="Times New Roman"/>
                      </a:endParaRPr>
                    </a:p>
                  </a:txBody>
                  <a:tcPr marL="0" marR="0" marT="0" marB="0"/>
                </a:tc>
              </a:tr>
              <a:tr h="369277">
                <a:tc>
                  <a:txBody>
                    <a:bodyPr/>
                    <a:lstStyle/>
                    <a:p>
                      <a:pPr marL="0" marR="0" algn="just">
                        <a:spcBef>
                          <a:spcPts val="0"/>
                        </a:spcBef>
                        <a:spcAft>
                          <a:spcPts val="0"/>
                        </a:spcAft>
                      </a:pPr>
                      <a:r>
                        <a:rPr lang="en-US" sz="1800" dirty="0">
                          <a:effectLst/>
                        </a:rPr>
                        <a:t>Temperature </a:t>
                      </a:r>
                      <a:endParaRPr lang="en-US" sz="1800" dirty="0" smtClean="0">
                        <a:effectLst/>
                      </a:endParaRPr>
                    </a:p>
                    <a:p>
                      <a:pPr marL="0" marR="0" algn="just">
                        <a:spcBef>
                          <a:spcPts val="0"/>
                        </a:spcBef>
                        <a:spcAft>
                          <a:spcPts val="0"/>
                        </a:spcAft>
                      </a:pPr>
                      <a:r>
                        <a:rPr lang="en-US" sz="1800" dirty="0" smtClean="0">
                          <a:effectLst/>
                        </a:rPr>
                        <a:t>profile</a:t>
                      </a:r>
                      <a:endParaRPr lang="en-US" sz="1800" dirty="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33</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13.185-13.485</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260</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4.52</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0.25</a:t>
                      </a:r>
                      <a:endParaRPr lang="en-US" sz="1800">
                        <a:effectLst/>
                        <a:latin typeface="Times New Roman"/>
                        <a:ea typeface="Times New Roman"/>
                      </a:endParaRPr>
                    </a:p>
                  </a:txBody>
                  <a:tcPr marL="0" marR="0" marT="0" marB="0"/>
                </a:tc>
              </a:tr>
              <a:tr h="369277">
                <a:tc>
                  <a:txBody>
                    <a:bodyPr/>
                    <a:lstStyle/>
                    <a:p>
                      <a:pPr marL="0" marR="0" algn="just">
                        <a:spcBef>
                          <a:spcPts val="0"/>
                        </a:spcBef>
                        <a:spcAft>
                          <a:spcPts val="0"/>
                        </a:spcAft>
                      </a:pPr>
                      <a:r>
                        <a:rPr lang="en-US" sz="1800">
                          <a:effectLst/>
                        </a:rPr>
                        <a:t> </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34</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13.485-13.785</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250</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3.76</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0.25</a:t>
                      </a:r>
                      <a:endParaRPr lang="en-US" sz="1800">
                        <a:effectLst/>
                        <a:latin typeface="Times New Roman"/>
                        <a:ea typeface="Times New Roman"/>
                      </a:endParaRPr>
                    </a:p>
                  </a:txBody>
                  <a:tcPr marL="0" marR="0" marT="0" marB="0"/>
                </a:tc>
              </a:tr>
              <a:tr h="369277">
                <a:tc>
                  <a:txBody>
                    <a:bodyPr/>
                    <a:lstStyle/>
                    <a:p>
                      <a:pPr marL="0" marR="0" algn="just">
                        <a:spcBef>
                          <a:spcPts val="0"/>
                        </a:spcBef>
                        <a:spcAft>
                          <a:spcPts val="0"/>
                        </a:spcAft>
                      </a:pPr>
                      <a:r>
                        <a:rPr lang="en-US" sz="1800">
                          <a:effectLst/>
                        </a:rPr>
                        <a:t> </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35</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13.785-14.085</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240</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3.11</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0.25</a:t>
                      </a:r>
                      <a:endParaRPr lang="en-US" sz="1800">
                        <a:effectLst/>
                        <a:latin typeface="Times New Roman"/>
                        <a:ea typeface="Times New Roman"/>
                      </a:endParaRPr>
                    </a:p>
                  </a:txBody>
                  <a:tcPr marL="0" marR="0" marT="0" marB="0"/>
                </a:tc>
              </a:tr>
              <a:tr h="369277">
                <a:tc>
                  <a:txBody>
                    <a:bodyPr/>
                    <a:lstStyle/>
                    <a:p>
                      <a:pPr marL="0" marR="0" algn="just">
                        <a:spcBef>
                          <a:spcPts val="0"/>
                        </a:spcBef>
                        <a:spcAft>
                          <a:spcPts val="0"/>
                        </a:spcAft>
                      </a:pPr>
                      <a:r>
                        <a:rPr lang="en-US" sz="1800">
                          <a:effectLst/>
                        </a:rPr>
                        <a:t> </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36</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14.085-14.385</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220</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a:effectLst/>
                        </a:rPr>
                        <a:t>2.08</a:t>
                      </a:r>
                      <a:endParaRPr lang="en-US" sz="1800">
                        <a:effectLst/>
                        <a:latin typeface="Times New Roman"/>
                        <a:ea typeface="Times New Roman"/>
                      </a:endParaRPr>
                    </a:p>
                  </a:txBody>
                  <a:tcPr marL="0" marR="0" marT="0" marB="0"/>
                </a:tc>
                <a:tc>
                  <a:txBody>
                    <a:bodyPr/>
                    <a:lstStyle/>
                    <a:p>
                      <a:pPr marL="0" marR="0" algn="just">
                        <a:spcBef>
                          <a:spcPts val="0"/>
                        </a:spcBef>
                        <a:spcAft>
                          <a:spcPts val="0"/>
                        </a:spcAft>
                      </a:pPr>
                      <a:r>
                        <a:rPr lang="en-US" sz="1800" dirty="0">
                          <a:effectLst/>
                        </a:rPr>
                        <a:t>0.35</a:t>
                      </a:r>
                      <a:endParaRPr lang="en-US" sz="1800" dirty="0">
                        <a:effectLst/>
                        <a:latin typeface="Times New Roman"/>
                        <a:ea typeface="Times New Roman"/>
                      </a:endParaRPr>
                    </a:p>
                  </a:txBody>
                  <a:tcPr marL="0" marR="0" marT="0" marB="0"/>
                </a:tc>
              </a:tr>
            </a:tbl>
          </a:graphicData>
        </a:graphic>
      </p:graphicFrame>
    </p:spTree>
    <p:extLst>
      <p:ext uri="{BB962C8B-B14F-4D97-AF65-F5344CB8AC3E}">
        <p14:creationId xmlns:p14="http://schemas.microsoft.com/office/powerpoint/2010/main" val="309789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295400"/>
            <a:ext cx="8839200" cy="5257800"/>
          </a:xfrm>
        </p:spPr>
        <p:txBody>
          <a:bodyPr>
            <a:normAutofit fontScale="92500" lnSpcReduction="20000"/>
          </a:bodyPr>
          <a:lstStyle/>
          <a:p>
            <a:pPr lvl="1" algn="ctr">
              <a:buFont typeface="Arial" pitchFamily="34" charset="0"/>
              <a:buChar char="•"/>
            </a:pPr>
            <a:r>
              <a:rPr lang="en-US" dirty="0" smtClean="0">
                <a:latin typeface="Times New Roman" pitchFamily="18" charset="0"/>
                <a:cs typeface="Times New Roman" pitchFamily="18" charset="0"/>
              </a:rPr>
              <a:t>MODIS TPW, UTH, and TOZ retrievals are based on a statistical regression developed from the </a:t>
            </a:r>
            <a:r>
              <a:rPr lang="en-US" dirty="0" err="1" smtClean="0">
                <a:latin typeface="Times New Roman" pitchFamily="18" charset="0"/>
                <a:cs typeface="Times New Roman" pitchFamily="18" charset="0"/>
              </a:rPr>
              <a:t>SeeBor</a:t>
            </a:r>
            <a:r>
              <a:rPr lang="en-US" dirty="0" smtClean="0">
                <a:latin typeface="Times New Roman" pitchFamily="18" charset="0"/>
                <a:cs typeface="Times New Roman" pitchFamily="18" charset="0"/>
              </a:rPr>
              <a:t> data base (</a:t>
            </a:r>
            <a:r>
              <a:rPr lang="en-US" dirty="0" err="1" smtClean="0">
                <a:latin typeface="Times New Roman" pitchFamily="18" charset="0"/>
                <a:cs typeface="Times New Roman" pitchFamily="18" charset="0"/>
              </a:rPr>
              <a:t>Borbas</a:t>
            </a:r>
            <a:r>
              <a:rPr lang="en-US" dirty="0" smtClean="0">
                <a:latin typeface="Times New Roman" pitchFamily="18" charset="0"/>
                <a:cs typeface="Times New Roman" pitchFamily="18" charset="0"/>
              </a:rPr>
              <a:t> et al. 2005) that consists of geographically and seasonally distributed </a:t>
            </a:r>
            <a:r>
              <a:rPr lang="en-US" dirty="0" err="1" smtClean="0">
                <a:latin typeface="Times New Roman" pitchFamily="18" charset="0"/>
                <a:cs typeface="Times New Roman" pitchFamily="18" charset="0"/>
              </a:rPr>
              <a:t>radiosonde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ozonesonde</a:t>
            </a:r>
            <a:r>
              <a:rPr lang="en-US" dirty="0" smtClean="0">
                <a:latin typeface="Times New Roman" pitchFamily="18" charset="0"/>
                <a:cs typeface="Times New Roman" pitchFamily="18" charset="0"/>
              </a:rPr>
              <a:t>, and ECMWF </a:t>
            </a:r>
            <a:r>
              <a:rPr lang="en-US" dirty="0" err="1" smtClean="0">
                <a:latin typeface="Times New Roman" pitchFamily="18" charset="0"/>
                <a:cs typeface="Times New Roman" pitchFamily="18" charset="0"/>
              </a:rPr>
              <a:t>ReAnalysis</a:t>
            </a:r>
            <a:r>
              <a:rPr lang="en-US" dirty="0" smtClean="0">
                <a:latin typeface="Times New Roman" pitchFamily="18" charset="0"/>
                <a:cs typeface="Times New Roman" pitchFamily="18" charset="0"/>
              </a:rPr>
              <a:t> data. </a:t>
            </a:r>
          </a:p>
          <a:p>
            <a:pPr lvl="1" algn="ctr">
              <a:buFont typeface="Arial" pitchFamily="34" charset="0"/>
              <a:buChar char="•"/>
            </a:pPr>
            <a:endParaRPr lang="en-US" dirty="0" smtClean="0">
              <a:latin typeface="Times New Roman" pitchFamily="18" charset="0"/>
              <a:cs typeface="Times New Roman" pitchFamily="18" charset="0"/>
            </a:endParaRPr>
          </a:p>
          <a:p>
            <a:pPr lvl="1" algn="ctr">
              <a:buFont typeface="Arial" pitchFamily="34" charset="0"/>
              <a:buChar char="•"/>
            </a:pPr>
            <a:r>
              <a:rPr lang="en-US" dirty="0" smtClean="0">
                <a:latin typeface="Times New Roman" pitchFamily="18" charset="0"/>
                <a:cs typeface="Times New Roman" pitchFamily="18" charset="0"/>
              </a:rPr>
              <a:t>Retrievals are determined for clear sky radiances measured by MODIS over land and ocean both day and night (</a:t>
            </a:r>
            <a:r>
              <a:rPr lang="en-US" dirty="0" err="1" smtClean="0">
                <a:latin typeface="Times New Roman" pitchFamily="18" charset="0"/>
                <a:cs typeface="Times New Roman" pitchFamily="18" charset="0"/>
              </a:rPr>
              <a:t>Seemann</a:t>
            </a:r>
            <a:r>
              <a:rPr lang="en-US" dirty="0" smtClean="0">
                <a:latin typeface="Times New Roman" pitchFamily="18" charset="0"/>
                <a:cs typeface="Times New Roman" pitchFamily="18" charset="0"/>
              </a:rPr>
              <a:t> et al. 2003, </a:t>
            </a:r>
            <a:r>
              <a:rPr lang="en-US" dirty="0" err="1" smtClean="0">
                <a:latin typeface="Times New Roman" pitchFamily="18" charset="0"/>
                <a:cs typeface="Times New Roman" pitchFamily="18" charset="0"/>
              </a:rPr>
              <a:t>Seemann</a:t>
            </a:r>
            <a:r>
              <a:rPr lang="en-US" dirty="0" smtClean="0">
                <a:latin typeface="Times New Roman" pitchFamily="18" charset="0"/>
                <a:cs typeface="Times New Roman" pitchFamily="18" charset="0"/>
              </a:rPr>
              <a:t> et al. 2008).  </a:t>
            </a:r>
          </a:p>
          <a:p>
            <a:pPr lvl="1" algn="ctr">
              <a:buFont typeface="Arial" pitchFamily="34" charset="0"/>
              <a:buChar char="•"/>
            </a:pPr>
            <a:endParaRPr lang="en-US" dirty="0" smtClean="0">
              <a:latin typeface="Times New Roman" pitchFamily="18" charset="0"/>
              <a:cs typeface="Times New Roman" pitchFamily="18" charset="0"/>
            </a:endParaRPr>
          </a:p>
          <a:p>
            <a:pPr marL="457200" lvl="1" indent="0" algn="ctr">
              <a:buNone/>
            </a:pPr>
            <a:r>
              <a:rPr lang="en-US" dirty="0" smtClean="0">
                <a:latin typeface="Times New Roman" pitchFamily="18" charset="0"/>
                <a:cs typeface="Times New Roman" pitchFamily="18" charset="0"/>
              </a:rPr>
              <a:t>* MOD35 cloud mask algorithm (Ackerman et al. 1998) is used to identify pixels that are cloud free.  The operational retrieval algorithm averages the clear pixels in a 5x5 field-of-view (at least 5 of the 25 pixels must be clear). </a:t>
            </a:r>
          </a:p>
          <a:p>
            <a:pPr marL="457200" lvl="1" indent="0" algn="ctr">
              <a:buNone/>
            </a:pPr>
            <a:endParaRPr lang="en-US" dirty="0" smtClean="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18</a:t>
            </a:fld>
            <a:endParaRPr lang="en-US"/>
          </a:p>
        </p:txBody>
      </p:sp>
      <p:sp>
        <p:nvSpPr>
          <p:cNvPr id="6" name="Title 5"/>
          <p:cNvSpPr>
            <a:spLocks noGrp="1"/>
          </p:cNvSpPr>
          <p:nvPr>
            <p:ph type="title"/>
          </p:nvPr>
        </p:nvSpPr>
        <p:spPr>
          <a:xfrm>
            <a:off x="457200" y="0"/>
            <a:ext cx="8229600" cy="1143000"/>
          </a:xfrm>
        </p:spPr>
        <p:txBody>
          <a:bodyPr/>
          <a:lstStyle/>
          <a:p>
            <a:r>
              <a:rPr lang="en-US" dirty="0" smtClean="0">
                <a:latin typeface="Times New Roman" pitchFamily="18" charset="0"/>
                <a:cs typeface="Times New Roman" pitchFamily="18" charset="0"/>
              </a:rPr>
              <a:t>MODIS TPW, UTH, &amp; TOZ</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2384298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 Adjustments</a:t>
            </a:r>
            <a:endParaRPr lang="en-US" dirty="0"/>
          </a:p>
        </p:txBody>
      </p:sp>
    </p:spTree>
    <p:extLst>
      <p:ext uri="{BB962C8B-B14F-4D97-AF65-F5344CB8AC3E}">
        <p14:creationId xmlns:p14="http://schemas.microsoft.com/office/powerpoint/2010/main" val="32054928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RTE and Profile Retrieval</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342413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31963" y="134938"/>
            <a:ext cx="8839200" cy="533400"/>
          </a:xfrm>
        </p:spPr>
        <p:txBody>
          <a:bodyPr>
            <a:normAutofit fontScale="90000"/>
          </a:bodyPr>
          <a:lstStyle/>
          <a:p>
            <a:pPr algn="l" eaLnBrk="1" hangingPunct="1"/>
            <a:r>
              <a:rPr lang="en-US" sz="2400">
                <a:latin typeface="Helvetica Neue Medium" charset="0"/>
                <a:ea typeface="ＭＳ Ｐゴシック" charset="0"/>
                <a:cs typeface="Helvetica Neue Medium" charset="0"/>
              </a:rPr>
              <a:t>Current status of the UW Global Infrared Land </a:t>
            </a:r>
            <a:br>
              <a:rPr lang="en-US" sz="2400">
                <a:latin typeface="Helvetica Neue Medium" charset="0"/>
                <a:ea typeface="ＭＳ Ｐゴシック" charset="0"/>
                <a:cs typeface="Helvetica Neue Medium" charset="0"/>
              </a:rPr>
            </a:br>
            <a:r>
              <a:rPr lang="en-US" sz="2400">
                <a:latin typeface="Helvetica Neue Medium" charset="0"/>
                <a:ea typeface="ＭＳ Ｐゴシック" charset="0"/>
                <a:cs typeface="Helvetica Neue Medium" charset="0"/>
              </a:rPr>
              <a:t>Surface Emissivity Database</a:t>
            </a:r>
          </a:p>
        </p:txBody>
      </p:sp>
      <p:sp>
        <p:nvSpPr>
          <p:cNvPr id="14339" name="Rectangle 3"/>
          <p:cNvSpPr>
            <a:spLocks noGrp="1" noChangeArrowheads="1"/>
          </p:cNvSpPr>
          <p:nvPr>
            <p:ph type="body" idx="1"/>
          </p:nvPr>
        </p:nvSpPr>
        <p:spPr>
          <a:xfrm>
            <a:off x="152400" y="1117600"/>
            <a:ext cx="8915400" cy="1701800"/>
          </a:xfrm>
        </p:spPr>
        <p:txBody>
          <a:bodyPr>
            <a:normAutofit/>
          </a:bodyPr>
          <a:lstStyle/>
          <a:p>
            <a:pPr eaLnBrk="1" hangingPunct="1"/>
            <a:r>
              <a:rPr lang="en-US" sz="1600" dirty="0">
                <a:latin typeface="Helvetica Neue Light" charset="0"/>
                <a:ea typeface="ＭＳ Ｐゴシック" charset="0"/>
                <a:cs typeface="Helvetica Neue Light" charset="0"/>
              </a:rPr>
              <a:t>Time coverage: Monthly: 	Oct 2002 - Dec 2006  - 4.2 years (based on MYD11 V4.0)</a:t>
            </a:r>
          </a:p>
          <a:p>
            <a:pPr eaLnBrk="1" hangingPunct="1"/>
            <a:r>
              <a:rPr lang="en-US" sz="1600" dirty="0">
                <a:latin typeface="Helvetica Neue Light" charset="0"/>
                <a:ea typeface="ＭＳ Ｐゴシック" charset="0"/>
                <a:cs typeface="Helvetica Neue Light" charset="0"/>
              </a:rPr>
              <a:t>                         		</a:t>
            </a:r>
            <a:r>
              <a:rPr lang="en-US" sz="1600" dirty="0" smtClean="0">
                <a:latin typeface="Helvetica Neue Light" charset="0"/>
                <a:ea typeface="ＭＳ Ｐゴシック" charset="0"/>
                <a:cs typeface="Helvetica Neue Light" charset="0"/>
              </a:rPr>
              <a:t>Jan 2007–Dec 2013 – 7.0 </a:t>
            </a:r>
            <a:r>
              <a:rPr lang="en-US" sz="1600" dirty="0">
                <a:latin typeface="Helvetica Neue Light" charset="0"/>
                <a:ea typeface="ＭＳ Ｐゴシック" charset="0"/>
                <a:cs typeface="Helvetica Neue Light" charset="0"/>
              </a:rPr>
              <a:t>years (based on MYD11 </a:t>
            </a:r>
            <a:r>
              <a:rPr lang="en-US" sz="1600" dirty="0" smtClean="0">
                <a:latin typeface="Helvetica Neue Light" charset="0"/>
                <a:ea typeface="ＭＳ Ｐゴシック" charset="0"/>
                <a:cs typeface="Helvetica Neue Light" charset="0"/>
              </a:rPr>
              <a:t>V4.1</a:t>
            </a:r>
            <a:r>
              <a:rPr lang="en-US" sz="1600" dirty="0">
                <a:latin typeface="Helvetica Neue Light" charset="0"/>
                <a:ea typeface="ＭＳ Ｐゴシック" charset="0"/>
                <a:cs typeface="Helvetica Neue Light" charset="0"/>
              </a:rPr>
              <a:t>)</a:t>
            </a:r>
          </a:p>
          <a:p>
            <a:pPr eaLnBrk="1" hangingPunct="1"/>
            <a:r>
              <a:rPr lang="en-US" sz="1600" dirty="0" smtClean="0">
                <a:latin typeface="Helvetica Neue Light" charset="0"/>
                <a:ea typeface="ＭＳ Ｐゴシック" charset="0"/>
                <a:cs typeface="Helvetica Neue Light" charset="0"/>
              </a:rPr>
              <a:t>Spatial </a:t>
            </a:r>
            <a:r>
              <a:rPr lang="en-US" sz="1600" dirty="0">
                <a:latin typeface="Helvetica Neue Light" charset="0"/>
                <a:ea typeface="ＭＳ Ｐゴシック" charset="0"/>
                <a:cs typeface="Helvetica Neue Light" charset="0"/>
              </a:rPr>
              <a:t>Resolution: 0.05 degree ~ 5 km;     </a:t>
            </a:r>
          </a:p>
          <a:p>
            <a:pPr eaLnBrk="1" hangingPunct="1"/>
            <a:r>
              <a:rPr lang="en-US" sz="1600" dirty="0">
                <a:latin typeface="Helvetica Neue Light" charset="0"/>
                <a:ea typeface="ＭＳ Ｐゴシック" charset="0"/>
                <a:cs typeface="Helvetica Neue Light" charset="0"/>
              </a:rPr>
              <a:t>Spectral Resolution: 10 hinge points (3.7 and </a:t>
            </a:r>
            <a:r>
              <a:rPr lang="en-US" sz="1600" dirty="0">
                <a:latin typeface="Calibri" charset="0"/>
                <a:ea typeface="ＭＳ Ｐゴシック" charset="0"/>
                <a:cs typeface="ＭＳ Ｐゴシック" charset="0"/>
              </a:rPr>
              <a:t>14.3 </a:t>
            </a:r>
            <a:r>
              <a:rPr lang="en-US" sz="1600" dirty="0">
                <a:latin typeface="Calibri" charset="0"/>
                <a:ea typeface="ＭＳ Ｐゴシック" charset="0"/>
                <a:cs typeface="ＭＳ Ｐゴシック" charset="0"/>
                <a:sym typeface="Symbol" charset="0"/>
              </a:rPr>
              <a:t></a:t>
            </a:r>
            <a:r>
              <a:rPr lang="en-US" sz="1600" dirty="0">
                <a:latin typeface="Calibri" charset="0"/>
                <a:ea typeface="ＭＳ Ｐゴシック" charset="0"/>
                <a:cs typeface="ＭＳ Ｐゴシック" charset="0"/>
              </a:rPr>
              <a:t>m)</a:t>
            </a:r>
            <a:r>
              <a:rPr lang="en-US" sz="1600" dirty="0">
                <a:latin typeface="Helvetica Neue Light" charset="0"/>
                <a:ea typeface="ＭＳ Ｐゴシック" charset="0"/>
                <a:cs typeface="Helvetica Neue Light" charset="0"/>
              </a:rPr>
              <a:t> </a:t>
            </a:r>
          </a:p>
          <a:p>
            <a:pPr eaLnBrk="1" hangingPunct="1"/>
            <a:r>
              <a:rPr lang="en-US" sz="1600" dirty="0">
                <a:latin typeface="Helvetica Neue Light" charset="0"/>
                <a:ea typeface="ＭＳ Ｐゴシック" charset="0"/>
                <a:cs typeface="Helvetica Neue Light" charset="0"/>
              </a:rPr>
              <a:t>Available</a:t>
            </a:r>
            <a:r>
              <a:rPr lang="en-US" sz="1600" b="1" dirty="0">
                <a:latin typeface="Helvetica Neue Light" charset="0"/>
                <a:ea typeface="ＭＳ Ｐゴシック" charset="0"/>
                <a:cs typeface="Helvetica Neue Light" charset="0"/>
              </a:rPr>
              <a:t>: </a:t>
            </a:r>
            <a:r>
              <a:rPr lang="en-US" sz="1600" b="1" dirty="0">
                <a:solidFill>
                  <a:schemeClr val="accent2"/>
                </a:solidFill>
                <a:latin typeface="Helvetica Neue Light" charset="0"/>
                <a:ea typeface="ＭＳ Ｐゴシック" charset="0"/>
                <a:cs typeface="Helvetica Neue Light" charset="0"/>
              </a:rPr>
              <a:t>http:/cimss.ssec.wisc.edu/</a:t>
            </a:r>
            <a:r>
              <a:rPr lang="en-US" sz="1600" b="1" dirty="0" err="1">
                <a:solidFill>
                  <a:schemeClr val="accent2"/>
                </a:solidFill>
                <a:latin typeface="Helvetica Neue Light" charset="0"/>
                <a:ea typeface="ＭＳ Ｐゴシック" charset="0"/>
                <a:cs typeface="Helvetica Neue Light" charset="0"/>
              </a:rPr>
              <a:t>iremis</a:t>
            </a:r>
            <a:r>
              <a:rPr lang="en-US" sz="1600" b="1" dirty="0">
                <a:solidFill>
                  <a:schemeClr val="accent2"/>
                </a:solidFill>
                <a:latin typeface="Helvetica Neue Light" charset="0"/>
                <a:ea typeface="ＭＳ Ｐゴシック" charset="0"/>
                <a:cs typeface="Helvetica Neue Light" charset="0"/>
              </a:rPr>
              <a:t> </a:t>
            </a:r>
            <a:endParaRPr lang="en-US" sz="1600" b="1" dirty="0">
              <a:latin typeface="Helvetica Neue Light" charset="0"/>
              <a:ea typeface="ＭＳ Ｐゴシック" charset="0"/>
              <a:cs typeface="Helvetica Neue Light" charset="0"/>
            </a:endParaRPr>
          </a:p>
        </p:txBody>
      </p:sp>
      <p:cxnSp>
        <p:nvCxnSpPr>
          <p:cNvPr id="7" name="Straight Connector 6"/>
          <p:cNvCxnSpPr/>
          <p:nvPr/>
        </p:nvCxnSpPr>
        <p:spPr>
          <a:xfrm>
            <a:off x="719138" y="893763"/>
            <a:ext cx="75438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14341" name="Picture 5" descr="SSEC_logo_small.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25" y="520700"/>
            <a:ext cx="5873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7" descr="uwm_logo.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700" y="12700"/>
            <a:ext cx="145573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UWiremis_bf_2002-2006_3.7.gif" descr="/Users/evab/Documents/2nd_emis_wkshop/UWiremis_bf_2002-2006_3.7.gif">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2895600" y="2692400"/>
            <a:ext cx="6499225"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20"/>
          <p:cNvSpPr>
            <a:spLocks noChangeArrowheads="1"/>
          </p:cNvSpPr>
          <p:nvPr/>
        </p:nvSpPr>
        <p:spPr bwMode="auto">
          <a:xfrm>
            <a:off x="127000" y="2982913"/>
            <a:ext cx="3352800" cy="3616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algn="just" defTabSz="457200">
              <a:lnSpc>
                <a:spcPct val="90000"/>
              </a:lnSpc>
            </a:pPr>
            <a:r>
              <a:rPr lang="en-US" sz="1100">
                <a:solidFill>
                  <a:prstClr val="black"/>
                </a:solidFill>
                <a:latin typeface="Helvetica Neue Light" charset="0"/>
                <a:cs typeface="Helvetica Neue Light" charset="0"/>
              </a:rPr>
              <a:t>Applications/Users:</a:t>
            </a:r>
          </a:p>
          <a:p>
            <a:pPr marL="342900" indent="-342900" algn="just" defTabSz="457200">
              <a:lnSpc>
                <a:spcPct val="90000"/>
              </a:lnSpc>
            </a:pPr>
            <a:r>
              <a:rPr lang="en-US" sz="1100">
                <a:solidFill>
                  <a:prstClr val="black"/>
                </a:solidFill>
                <a:latin typeface="Helvetica Neue Light" charset="0"/>
                <a:cs typeface="Helvetica Neue Light" charset="0"/>
              </a:rPr>
              <a:t>MODIS Atmospheric Retrievals (UW,NASA)</a:t>
            </a:r>
          </a:p>
          <a:p>
            <a:pPr marL="342900" indent="-342900" algn="just" defTabSz="457200">
              <a:lnSpc>
                <a:spcPct val="90000"/>
              </a:lnSpc>
            </a:pPr>
            <a:r>
              <a:rPr lang="en-US" sz="1100">
                <a:solidFill>
                  <a:prstClr val="black"/>
                </a:solidFill>
                <a:latin typeface="Helvetica Neue Light" charset="0"/>
                <a:cs typeface="Helvetica Neue Light" charset="0"/>
              </a:rPr>
              <a:t>IMAPP/AIRS retrievals (UW)</a:t>
            </a:r>
          </a:p>
          <a:p>
            <a:pPr marL="342900" indent="-342900" algn="just" defTabSz="457200">
              <a:lnSpc>
                <a:spcPct val="90000"/>
              </a:lnSpc>
            </a:pPr>
            <a:r>
              <a:rPr lang="en-US" sz="1100">
                <a:solidFill>
                  <a:prstClr val="black"/>
                </a:solidFill>
                <a:latin typeface="Helvetica Neue Light" charset="0"/>
                <a:cs typeface="Helvetica Neue Light" charset="0"/>
              </a:rPr>
              <a:t>GEOCAT (NOAA/CIMSS)</a:t>
            </a:r>
          </a:p>
          <a:p>
            <a:pPr marL="342900" indent="-342900" algn="just" defTabSz="457200">
              <a:lnSpc>
                <a:spcPct val="90000"/>
              </a:lnSpc>
            </a:pPr>
            <a:r>
              <a:rPr lang="en-US" sz="1100">
                <a:solidFill>
                  <a:prstClr val="black"/>
                </a:solidFill>
                <a:latin typeface="Helvetica Neue Light" charset="0"/>
                <a:cs typeface="Helvetica Neue Light" charset="0"/>
              </a:rPr>
              <a:t>Climate Monitoring SAF (EUMETSAT)</a:t>
            </a:r>
          </a:p>
          <a:p>
            <a:pPr marL="342900" indent="-342900" algn="just" defTabSz="457200">
              <a:lnSpc>
                <a:spcPct val="90000"/>
              </a:lnSpc>
            </a:pPr>
            <a:r>
              <a:rPr lang="en-US" sz="1100">
                <a:solidFill>
                  <a:prstClr val="black"/>
                </a:solidFill>
                <a:latin typeface="Helvetica Neue Light" charset="0"/>
                <a:cs typeface="Helvetica Neue Light" charset="0"/>
              </a:rPr>
              <a:t>AIRS Retrieval of Dust Optical Depths </a:t>
            </a:r>
          </a:p>
          <a:p>
            <a:pPr marL="342900" indent="-342900" algn="just" defTabSz="457200">
              <a:lnSpc>
                <a:spcPct val="90000"/>
              </a:lnSpc>
            </a:pPr>
            <a:r>
              <a:rPr lang="en-US" sz="1100">
                <a:solidFill>
                  <a:prstClr val="black"/>
                </a:solidFill>
                <a:latin typeface="Helvetica Neue Light" charset="0"/>
                <a:cs typeface="Helvetica Neue Light" charset="0"/>
              </a:rPr>
              <a:t>		(UMBC/ASL)</a:t>
            </a:r>
          </a:p>
          <a:p>
            <a:pPr marL="342900" indent="-342900" algn="just" defTabSz="457200">
              <a:lnSpc>
                <a:spcPct val="90000"/>
              </a:lnSpc>
            </a:pPr>
            <a:r>
              <a:rPr lang="en-US" sz="1100">
                <a:solidFill>
                  <a:prstClr val="black"/>
                </a:solidFill>
                <a:latin typeface="Helvetica Neue Light" charset="0"/>
                <a:cs typeface="Helvetica Neue Light" charset="0"/>
              </a:rPr>
              <a:t>IASI-Metop Cal/Val (CNES, France)</a:t>
            </a:r>
          </a:p>
          <a:p>
            <a:pPr marL="342900" indent="-342900" algn="just" defTabSz="457200">
              <a:lnSpc>
                <a:spcPct val="90000"/>
              </a:lnSpc>
            </a:pPr>
            <a:r>
              <a:rPr lang="en-US" sz="1100">
                <a:solidFill>
                  <a:prstClr val="black"/>
                </a:solidFill>
                <a:latin typeface="Helvetica Neue Light" charset="0"/>
                <a:cs typeface="Helvetica Neue Light" charset="0"/>
              </a:rPr>
              <a:t>IASI retrieval (EUMETSAT, UW, Neteo-France))</a:t>
            </a:r>
          </a:p>
          <a:p>
            <a:pPr marL="342900" indent="-342900" algn="just" defTabSz="457200">
              <a:lnSpc>
                <a:spcPct val="90000"/>
              </a:lnSpc>
            </a:pPr>
            <a:r>
              <a:rPr lang="en-US" sz="1100">
                <a:solidFill>
                  <a:prstClr val="black"/>
                </a:solidFill>
                <a:latin typeface="Helvetica Neue Light" charset="0"/>
                <a:cs typeface="Helvetica Neue Light" charset="0"/>
              </a:rPr>
              <a:t>Retrieval of hot spot data from AATSR (ESA)</a:t>
            </a:r>
          </a:p>
          <a:p>
            <a:pPr marL="342900" indent="-342900" algn="just" defTabSz="457200">
              <a:lnSpc>
                <a:spcPct val="90000"/>
              </a:lnSpc>
            </a:pPr>
            <a:r>
              <a:rPr lang="en-US" sz="1100">
                <a:solidFill>
                  <a:prstClr val="black"/>
                </a:solidFill>
                <a:latin typeface="Helvetica Neue Light" charset="0"/>
                <a:cs typeface="Helvetica Neue Light" charset="0"/>
              </a:rPr>
              <a:t>Energy balance from ASTER over glacier</a:t>
            </a:r>
          </a:p>
          <a:p>
            <a:pPr marL="342900" indent="-342900" algn="just" defTabSz="457200">
              <a:lnSpc>
                <a:spcPct val="90000"/>
              </a:lnSpc>
            </a:pPr>
            <a:r>
              <a:rPr lang="en-US" sz="1100">
                <a:solidFill>
                  <a:prstClr val="black"/>
                </a:solidFill>
                <a:latin typeface="Helvetica Neue Light" charset="0"/>
                <a:cs typeface="Helvetica Neue Light" charset="0"/>
              </a:rPr>
              <a:t>		 (Univ of Milan)</a:t>
            </a:r>
          </a:p>
          <a:p>
            <a:pPr marL="342900" indent="-342900" algn="just" defTabSz="457200">
              <a:lnSpc>
                <a:spcPct val="90000"/>
              </a:lnSpc>
            </a:pPr>
            <a:r>
              <a:rPr lang="en-US" sz="1100">
                <a:solidFill>
                  <a:prstClr val="black"/>
                </a:solidFill>
                <a:latin typeface="Helvetica Neue Light" charset="0"/>
                <a:cs typeface="Helvetica Neue Light" charset="0"/>
              </a:rPr>
              <a:t>AIRS trace gas retrieval (Stellenbosch University, </a:t>
            </a:r>
          </a:p>
          <a:p>
            <a:pPr marL="342900" indent="-342900" algn="just" defTabSz="457200">
              <a:lnSpc>
                <a:spcPct val="90000"/>
              </a:lnSpc>
            </a:pPr>
            <a:r>
              <a:rPr lang="en-US" sz="1100">
                <a:solidFill>
                  <a:prstClr val="black"/>
                </a:solidFill>
                <a:latin typeface="Helvetica Neue Light" charset="0"/>
                <a:cs typeface="Helvetica Neue Light" charset="0"/>
              </a:rPr>
              <a:t>		South-Africa, JCET-UMBC)</a:t>
            </a:r>
          </a:p>
          <a:p>
            <a:pPr marL="342900" indent="-342900" algn="just" defTabSz="457200">
              <a:lnSpc>
                <a:spcPct val="90000"/>
              </a:lnSpc>
            </a:pPr>
            <a:r>
              <a:rPr lang="en-US" sz="1100">
                <a:solidFill>
                  <a:prstClr val="black"/>
                </a:solidFill>
                <a:latin typeface="Helvetica Neue Light" charset="0"/>
                <a:cs typeface="Helvetica Neue Light" charset="0"/>
              </a:rPr>
              <a:t>Education (Seoul National Univ.; NTA, Konstantin)</a:t>
            </a:r>
          </a:p>
          <a:p>
            <a:pPr marL="342900" indent="-342900" algn="just" defTabSz="457200">
              <a:lnSpc>
                <a:spcPct val="90000"/>
              </a:lnSpc>
            </a:pPr>
            <a:r>
              <a:rPr lang="en-US" sz="1100">
                <a:solidFill>
                  <a:prstClr val="black"/>
                </a:solidFill>
                <a:latin typeface="Helvetica Neue Light" charset="0"/>
                <a:cs typeface="Helvetica Neue Light" charset="0"/>
              </a:rPr>
              <a:t>SEVIRI water vapor retrievals (UW, EOS)	</a:t>
            </a:r>
          </a:p>
          <a:p>
            <a:pPr marL="342900" indent="-342900" algn="just" defTabSz="457200">
              <a:lnSpc>
                <a:spcPct val="90000"/>
              </a:lnSpc>
            </a:pPr>
            <a:r>
              <a:rPr lang="en-US" sz="1100">
                <a:solidFill>
                  <a:prstClr val="black"/>
                </a:solidFill>
                <a:latin typeface="Helvetica Neue Light" charset="0"/>
                <a:cs typeface="Helvetica Neue Light" charset="0"/>
              </a:rPr>
              <a:t>SEVIRI aerosol retrieval (Univ Oxford)</a:t>
            </a:r>
          </a:p>
          <a:p>
            <a:pPr marL="342900" indent="-342900" algn="just" defTabSz="457200">
              <a:lnSpc>
                <a:spcPct val="90000"/>
              </a:lnSpc>
            </a:pPr>
            <a:r>
              <a:rPr lang="en-US" sz="1100">
                <a:solidFill>
                  <a:prstClr val="black"/>
                </a:solidFill>
                <a:latin typeface="Helvetica Neue Light" charset="0"/>
                <a:cs typeface="Helvetica Neue Light" charset="0"/>
              </a:rPr>
              <a:t>SEVIRI cloud and ozone retrieval (EUMETSAT)</a:t>
            </a:r>
          </a:p>
          <a:p>
            <a:pPr marL="342900" indent="-342900" algn="just" defTabSz="457200">
              <a:lnSpc>
                <a:spcPct val="90000"/>
              </a:lnSpc>
            </a:pPr>
            <a:r>
              <a:rPr lang="en-US" sz="1100">
                <a:solidFill>
                  <a:prstClr val="black"/>
                </a:solidFill>
                <a:latin typeface="Helvetica Neue Light" charset="0"/>
                <a:cs typeface="Helvetica Neue Light" charset="0"/>
              </a:rPr>
              <a:t>SEVIRI cloud phase, cloud top parameter retrievals (KNMI)</a:t>
            </a:r>
          </a:p>
          <a:p>
            <a:pPr marL="342900" indent="-342900" algn="just" defTabSz="457200">
              <a:lnSpc>
                <a:spcPct val="90000"/>
              </a:lnSpc>
            </a:pPr>
            <a:r>
              <a:rPr lang="en-US" sz="1100">
                <a:solidFill>
                  <a:prstClr val="black"/>
                </a:solidFill>
                <a:latin typeface="Helvetica Neue Light" charset="0"/>
                <a:cs typeface="Helvetica Neue Light" charset="0"/>
              </a:rPr>
              <a:t>LST retrievals from GOES-R (NOAA NESDIS)</a:t>
            </a:r>
          </a:p>
          <a:p>
            <a:pPr marL="342900" indent="-342900" algn="just" defTabSz="457200">
              <a:lnSpc>
                <a:spcPct val="90000"/>
              </a:lnSpc>
            </a:pPr>
            <a:r>
              <a:rPr lang="en-US" sz="1100">
                <a:solidFill>
                  <a:prstClr val="black"/>
                </a:solidFill>
                <a:latin typeface="Helvetica Neue Light" charset="0"/>
                <a:cs typeface="Helvetica Neue Light" charset="0"/>
              </a:rPr>
              <a:t>OSS calculations (AER)</a:t>
            </a:r>
          </a:p>
          <a:p>
            <a:pPr marL="342900" indent="-342900" algn="just" defTabSz="457200">
              <a:lnSpc>
                <a:spcPct val="90000"/>
              </a:lnSpc>
            </a:pPr>
            <a:r>
              <a:rPr lang="en-US" sz="1100">
                <a:solidFill>
                  <a:prstClr val="black"/>
                </a:solidFill>
                <a:latin typeface="Helvetica Neue Light" charset="0"/>
                <a:cs typeface="Helvetica Neue Light" charset="0"/>
              </a:rPr>
              <a:t>AIRS NWP model assimilation (UKMO)	</a:t>
            </a:r>
          </a:p>
        </p:txBody>
      </p:sp>
      <p:sp>
        <p:nvSpPr>
          <p:cNvPr id="14345" name="Text Box 3"/>
          <p:cNvSpPr txBox="1">
            <a:spLocks noChangeArrowheads="1"/>
          </p:cNvSpPr>
          <p:nvPr/>
        </p:nvSpPr>
        <p:spPr bwMode="auto">
          <a:xfrm>
            <a:off x="3759200" y="5953125"/>
            <a:ext cx="5029200" cy="523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hangingPunct="1"/>
            <a:r>
              <a:rPr lang="en-US" sz="1400">
                <a:solidFill>
                  <a:prstClr val="white"/>
                </a:solidFill>
              </a:rPr>
              <a:t>Uwiremis BF  emissivity at 3.7</a:t>
            </a:r>
            <a:r>
              <a:rPr lang="en-US" sz="1400">
                <a:solidFill>
                  <a:prstClr val="white"/>
                </a:solidFill>
                <a:latin typeface="Symbol" charset="0"/>
              </a:rPr>
              <a:t>m</a:t>
            </a:r>
            <a:r>
              <a:rPr lang="en-US" sz="1400">
                <a:solidFill>
                  <a:prstClr val="white"/>
                </a:solidFill>
              </a:rPr>
              <a:t>m</a:t>
            </a:r>
          </a:p>
          <a:p>
            <a:pPr algn="ctr" defTabSz="457200" eaLnBrk="1" hangingPunct="1"/>
            <a:r>
              <a:rPr lang="en-US" sz="1400">
                <a:solidFill>
                  <a:prstClr val="white"/>
                </a:solidFill>
              </a:rPr>
              <a:t>    Sept 2002-Dec 2006</a:t>
            </a:r>
          </a:p>
        </p:txBody>
      </p:sp>
    </p:spTree>
    <p:extLst>
      <p:ext uri="{BB962C8B-B14F-4D97-AF65-F5344CB8AC3E}">
        <p14:creationId xmlns:p14="http://schemas.microsoft.com/office/powerpoint/2010/main" val="18237565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p:cNvSpPr txBox="1">
            <a:spLocks noGrp="1" noChangeArrowheads="1"/>
          </p:cNvSpPr>
          <p:nvPr>
            <p:ph type="title"/>
          </p:nvPr>
        </p:nvSpPr>
        <p:spPr bwMode="auto">
          <a:xfrm>
            <a:off x="124514" y="-3913"/>
            <a:ext cx="88155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500">
                <a:solidFill>
                  <a:schemeClr val="tx1"/>
                </a:solidFill>
                <a:latin typeface="Calibri" charset="0"/>
                <a:ea typeface="ＭＳ Ｐゴシック" charset="0"/>
                <a:cs typeface="ＭＳ Ｐゴシック" charset="0"/>
              </a:defRPr>
            </a:lvl1pPr>
            <a:lvl2pPr marL="742950" indent="-285750">
              <a:defRPr sz="9500">
                <a:solidFill>
                  <a:schemeClr val="tx1"/>
                </a:solidFill>
                <a:latin typeface="Calibri" charset="0"/>
                <a:ea typeface="ＭＳ Ｐゴシック" charset="0"/>
              </a:defRPr>
            </a:lvl2pPr>
            <a:lvl3pPr marL="1143000" indent="-228600">
              <a:defRPr sz="9500">
                <a:solidFill>
                  <a:schemeClr val="tx1"/>
                </a:solidFill>
                <a:latin typeface="Calibri" charset="0"/>
                <a:ea typeface="ＭＳ Ｐゴシック" charset="0"/>
              </a:defRPr>
            </a:lvl3pPr>
            <a:lvl4pPr marL="1600200" indent="-228600">
              <a:defRPr sz="9500">
                <a:solidFill>
                  <a:schemeClr val="tx1"/>
                </a:solidFill>
                <a:latin typeface="Calibri" charset="0"/>
                <a:ea typeface="ＭＳ Ｐゴシック" charset="0"/>
              </a:defRPr>
            </a:lvl4pPr>
            <a:lvl5pPr marL="2057400" indent="-228600">
              <a:defRPr sz="9500">
                <a:solidFill>
                  <a:schemeClr val="tx1"/>
                </a:solidFill>
                <a:latin typeface="Calibri" charset="0"/>
                <a:ea typeface="ＭＳ Ｐゴシック" charset="0"/>
              </a:defRPr>
            </a:lvl5pPr>
            <a:lvl6pPr marL="2514600" indent="-228600" defTabSz="2403475" fontAlgn="base">
              <a:spcBef>
                <a:spcPct val="0"/>
              </a:spcBef>
              <a:spcAft>
                <a:spcPct val="0"/>
              </a:spcAft>
              <a:defRPr sz="9500">
                <a:solidFill>
                  <a:schemeClr val="tx1"/>
                </a:solidFill>
                <a:latin typeface="Calibri" charset="0"/>
                <a:ea typeface="ＭＳ Ｐゴシック" charset="0"/>
              </a:defRPr>
            </a:lvl6pPr>
            <a:lvl7pPr marL="2971800" indent="-228600" defTabSz="2403475" fontAlgn="base">
              <a:spcBef>
                <a:spcPct val="0"/>
              </a:spcBef>
              <a:spcAft>
                <a:spcPct val="0"/>
              </a:spcAft>
              <a:defRPr sz="9500">
                <a:solidFill>
                  <a:schemeClr val="tx1"/>
                </a:solidFill>
                <a:latin typeface="Calibri" charset="0"/>
                <a:ea typeface="ＭＳ Ｐゴシック" charset="0"/>
              </a:defRPr>
            </a:lvl7pPr>
            <a:lvl8pPr marL="3429000" indent="-228600" defTabSz="2403475" fontAlgn="base">
              <a:spcBef>
                <a:spcPct val="0"/>
              </a:spcBef>
              <a:spcAft>
                <a:spcPct val="0"/>
              </a:spcAft>
              <a:defRPr sz="9500">
                <a:solidFill>
                  <a:schemeClr val="tx1"/>
                </a:solidFill>
                <a:latin typeface="Calibri" charset="0"/>
                <a:ea typeface="ＭＳ Ｐゴシック" charset="0"/>
              </a:defRPr>
            </a:lvl8pPr>
            <a:lvl9pPr marL="3886200" indent="-228600" defTabSz="2403475" fontAlgn="base">
              <a:spcBef>
                <a:spcPct val="0"/>
              </a:spcBef>
              <a:spcAft>
                <a:spcPct val="0"/>
              </a:spcAft>
              <a:defRPr sz="9500">
                <a:solidFill>
                  <a:schemeClr val="tx1"/>
                </a:solidFill>
                <a:latin typeface="Calibri" charset="0"/>
                <a:ea typeface="ＭＳ Ｐゴシック" charset="0"/>
              </a:defRPr>
            </a:lvl9pPr>
          </a:lstStyle>
          <a:p>
            <a:pPr algn="ctr"/>
            <a:r>
              <a:rPr lang="en-GB" sz="2400" b="1" dirty="0">
                <a:solidFill>
                  <a:srgbClr val="404040"/>
                </a:solidFill>
                <a:latin typeface="Arial" charset="0"/>
                <a:cs typeface="Arial" charset="0"/>
              </a:rPr>
              <a:t>Ten years of the UW high spectral resolution global IR land </a:t>
            </a:r>
          </a:p>
          <a:p>
            <a:pPr algn="ctr"/>
            <a:r>
              <a:rPr lang="en-GB" sz="2400" b="1" dirty="0">
                <a:solidFill>
                  <a:srgbClr val="404040"/>
                </a:solidFill>
                <a:latin typeface="Arial" charset="0"/>
                <a:cs typeface="Arial" charset="0"/>
              </a:rPr>
              <a:t>surface emissivity (UWIREMIS) database</a:t>
            </a:r>
          </a:p>
        </p:txBody>
      </p:sp>
      <p:pic>
        <p:nvPicPr>
          <p:cNvPr id="12" name="Picture 122" descr="stat_bfemis_Sahara_2000-2012_wl.png"/>
          <p:cNvPicPr>
            <a:picLocks noChangeAspect="1"/>
          </p:cNvPicPr>
          <p:nvPr/>
        </p:nvPicPr>
        <p:blipFill>
          <a:blip r:embed="rId3" cstate="print">
            <a:extLst>
              <a:ext uri="{28A0092B-C50C-407E-A947-70E740481C1C}">
                <a14:useLocalDpi xmlns:a14="http://schemas.microsoft.com/office/drawing/2010/main" val="0"/>
              </a:ext>
            </a:extLst>
          </a:blip>
          <a:srcRect l="2771" r="6946"/>
          <a:stretch>
            <a:fillRect/>
          </a:stretch>
        </p:blipFill>
        <p:spPr bwMode="auto">
          <a:xfrm>
            <a:off x="22910" y="910589"/>
            <a:ext cx="2397319" cy="181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oup 36"/>
          <p:cNvGrpSpPr/>
          <p:nvPr/>
        </p:nvGrpSpPr>
        <p:grpSpPr>
          <a:xfrm>
            <a:off x="7414915" y="1178307"/>
            <a:ext cx="1702306" cy="1380810"/>
            <a:chOff x="7414915" y="1178307"/>
            <a:chExt cx="1702306" cy="1380810"/>
          </a:xfrm>
        </p:grpSpPr>
        <p:pic>
          <p:nvPicPr>
            <p:cNvPr id="13" name="Picture 155" descr="Emis_img_band29_MYD11C1.A2007182.041_sahara.png"/>
            <p:cNvPicPr>
              <a:picLocks noChangeAspect="1"/>
            </p:cNvPicPr>
            <p:nvPr/>
          </p:nvPicPr>
          <p:blipFill>
            <a:blip r:embed="rId4" cstate="print">
              <a:extLst>
                <a:ext uri="{28A0092B-C50C-407E-A947-70E740481C1C}">
                  <a14:useLocalDpi xmlns:a14="http://schemas.microsoft.com/office/drawing/2010/main" val="0"/>
                </a:ext>
              </a:extLst>
            </a:blip>
            <a:srcRect l="12500" t="6944" r="8333" b="25000"/>
            <a:stretch>
              <a:fillRect/>
            </a:stretch>
          </p:blipFill>
          <p:spPr bwMode="auto">
            <a:xfrm>
              <a:off x="7414915" y="1178307"/>
              <a:ext cx="1589982" cy="110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3" descr="Screen shot 2012-03-16 at 6.34.47 PM.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5304" y="2164558"/>
              <a:ext cx="561917" cy="39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a:xfrm flipH="1" flipV="1">
              <a:off x="7933288" y="1774784"/>
              <a:ext cx="834533" cy="510854"/>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14442" y="4793560"/>
            <a:ext cx="3162682" cy="2114024"/>
            <a:chOff x="14442" y="4793560"/>
            <a:chExt cx="3162682" cy="2114024"/>
          </a:xfrm>
        </p:grpSpPr>
        <p:pic>
          <p:nvPicPr>
            <p:cNvPr id="9" name="Picture 119" descr="stat_bfemis_annual_cycle_3.7_Sahara_2000-2012_wl.png"/>
            <p:cNvPicPr>
              <a:picLocks noChangeAspect="1"/>
            </p:cNvPicPr>
            <p:nvPr/>
          </p:nvPicPr>
          <p:blipFill>
            <a:blip r:embed="rId6" cstate="print">
              <a:extLst>
                <a:ext uri="{28A0092B-C50C-407E-A947-70E740481C1C}">
                  <a14:useLocalDpi xmlns:a14="http://schemas.microsoft.com/office/drawing/2010/main" val="0"/>
                </a:ext>
              </a:extLst>
            </a:blip>
            <a:srcRect l="6174" r="7401"/>
            <a:stretch>
              <a:fillRect/>
            </a:stretch>
          </p:blipFill>
          <p:spPr bwMode="auto">
            <a:xfrm>
              <a:off x="14442" y="4793560"/>
              <a:ext cx="3016971" cy="211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338661" y="6306251"/>
              <a:ext cx="694696" cy="307777"/>
            </a:xfrm>
            <a:prstGeom prst="rect">
              <a:avLst/>
            </a:prstGeom>
            <a:noFill/>
          </p:spPr>
          <p:txBody>
            <a:bodyPr wrap="none" rtlCol="0">
              <a:spAutoFit/>
            </a:bodyPr>
            <a:lstStyle/>
            <a:p>
              <a:pPr defTabSz="457200"/>
              <a:r>
                <a:rPr lang="en-US" sz="1400" dirty="0" smtClean="0">
                  <a:solidFill>
                    <a:prstClr val="black"/>
                  </a:solidFill>
                </a:rPr>
                <a:t>3.7 </a:t>
              </a:r>
              <a:r>
                <a:rPr lang="en-US" sz="1400" dirty="0" err="1" smtClean="0">
                  <a:solidFill>
                    <a:prstClr val="black"/>
                  </a:solidFill>
                </a:rPr>
                <a:t>μm</a:t>
              </a:r>
              <a:endParaRPr lang="en-US" sz="1400" dirty="0">
                <a:solidFill>
                  <a:prstClr val="black"/>
                </a:solidFill>
              </a:endParaRPr>
            </a:p>
          </p:txBody>
        </p:sp>
        <p:sp>
          <p:nvSpPr>
            <p:cNvPr id="28" name="TextBox 27"/>
            <p:cNvSpPr txBox="1"/>
            <p:nvPr/>
          </p:nvSpPr>
          <p:spPr>
            <a:xfrm>
              <a:off x="211668" y="4912264"/>
              <a:ext cx="1107996" cy="307777"/>
            </a:xfrm>
            <a:prstGeom prst="rect">
              <a:avLst/>
            </a:prstGeom>
            <a:noFill/>
          </p:spPr>
          <p:txBody>
            <a:bodyPr wrap="none" rtlCol="0">
              <a:spAutoFit/>
            </a:bodyPr>
            <a:lstStyle/>
            <a:p>
              <a:pPr defTabSz="457200"/>
              <a:r>
                <a:rPr lang="en-US" sz="1400" dirty="0" smtClean="0">
                  <a:solidFill>
                    <a:prstClr val="black"/>
                  </a:solidFill>
                </a:rPr>
                <a:t>Annual cycle</a:t>
              </a:r>
              <a:endParaRPr lang="en-US" sz="1400" dirty="0">
                <a:solidFill>
                  <a:prstClr val="black"/>
                </a:solidFill>
              </a:endParaRPr>
            </a:p>
          </p:txBody>
        </p:sp>
        <p:sp>
          <p:nvSpPr>
            <p:cNvPr id="31" name="TextBox 30"/>
            <p:cNvSpPr txBox="1"/>
            <p:nvPr/>
          </p:nvSpPr>
          <p:spPr>
            <a:xfrm>
              <a:off x="219763" y="6680200"/>
              <a:ext cx="2957361" cy="184666"/>
            </a:xfrm>
            <a:prstGeom prst="rect">
              <a:avLst/>
            </a:prstGeom>
            <a:solidFill>
              <a:schemeClr val="bg1"/>
            </a:solidFill>
          </p:spPr>
          <p:txBody>
            <a:bodyPr wrap="square" lIns="0" tIns="0" rIns="0" bIns="0" rtlCol="0">
              <a:spAutoFit/>
            </a:bodyPr>
            <a:lstStyle/>
            <a:p>
              <a:pPr defTabSz="457200"/>
              <a:r>
                <a:rPr lang="en-US" sz="1200" dirty="0" smtClean="0">
                  <a:solidFill>
                    <a:prstClr val="black"/>
                  </a:solidFill>
                </a:rPr>
                <a:t>J      F    M   A    M     J     J      A     S     O    N    D</a:t>
              </a:r>
              <a:endParaRPr lang="en-US" sz="1200" dirty="0">
                <a:solidFill>
                  <a:prstClr val="black"/>
                </a:solidFill>
              </a:endParaRPr>
            </a:p>
          </p:txBody>
        </p:sp>
      </p:grpSp>
      <p:grpSp>
        <p:nvGrpSpPr>
          <p:cNvPr id="42" name="Group 41"/>
          <p:cNvGrpSpPr/>
          <p:nvPr/>
        </p:nvGrpSpPr>
        <p:grpSpPr>
          <a:xfrm>
            <a:off x="3115742" y="4786309"/>
            <a:ext cx="3081959" cy="2114024"/>
            <a:chOff x="3115742" y="4786309"/>
            <a:chExt cx="3081959" cy="2114024"/>
          </a:xfrm>
        </p:grpSpPr>
        <p:pic>
          <p:nvPicPr>
            <p:cNvPr id="10" name="Picture 120" descr="stat_bfemis_annual_cycle_8.3_Sahara_2000-2012_wl.png"/>
            <p:cNvPicPr>
              <a:picLocks noChangeAspect="1"/>
            </p:cNvPicPr>
            <p:nvPr/>
          </p:nvPicPr>
          <p:blipFill>
            <a:blip r:embed="rId7" cstate="print">
              <a:extLst>
                <a:ext uri="{28A0092B-C50C-407E-A947-70E740481C1C}">
                  <a14:useLocalDpi xmlns:a14="http://schemas.microsoft.com/office/drawing/2010/main" val="0"/>
                </a:ext>
              </a:extLst>
            </a:blip>
            <a:srcRect l="8875" r="7594"/>
            <a:stretch>
              <a:fillRect/>
            </a:stretch>
          </p:blipFill>
          <p:spPr bwMode="auto">
            <a:xfrm>
              <a:off x="3115742" y="4786309"/>
              <a:ext cx="2915942" cy="211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3361261" y="6313230"/>
              <a:ext cx="694696" cy="307777"/>
            </a:xfrm>
            <a:prstGeom prst="rect">
              <a:avLst/>
            </a:prstGeom>
            <a:noFill/>
          </p:spPr>
          <p:txBody>
            <a:bodyPr wrap="none" rtlCol="0">
              <a:spAutoFit/>
            </a:bodyPr>
            <a:lstStyle/>
            <a:p>
              <a:pPr defTabSz="457200"/>
              <a:r>
                <a:rPr lang="en-US" sz="1400" dirty="0" smtClean="0">
                  <a:solidFill>
                    <a:prstClr val="black"/>
                  </a:solidFill>
                </a:rPr>
                <a:t>8.3 </a:t>
              </a:r>
              <a:r>
                <a:rPr lang="en-US" sz="1400" dirty="0" err="1" smtClean="0">
                  <a:solidFill>
                    <a:prstClr val="black"/>
                  </a:solidFill>
                </a:rPr>
                <a:t>μm</a:t>
              </a:r>
              <a:endParaRPr lang="en-US" sz="1400" dirty="0">
                <a:solidFill>
                  <a:prstClr val="black"/>
                </a:solidFill>
              </a:endParaRPr>
            </a:p>
          </p:txBody>
        </p:sp>
        <p:sp>
          <p:nvSpPr>
            <p:cNvPr id="29" name="TextBox 28"/>
            <p:cNvSpPr txBox="1"/>
            <p:nvPr/>
          </p:nvSpPr>
          <p:spPr>
            <a:xfrm>
              <a:off x="3276591" y="4903797"/>
              <a:ext cx="1107996" cy="307777"/>
            </a:xfrm>
            <a:prstGeom prst="rect">
              <a:avLst/>
            </a:prstGeom>
            <a:noFill/>
          </p:spPr>
          <p:txBody>
            <a:bodyPr wrap="none" rtlCol="0">
              <a:spAutoFit/>
            </a:bodyPr>
            <a:lstStyle/>
            <a:p>
              <a:pPr defTabSz="457200"/>
              <a:r>
                <a:rPr lang="en-US" sz="1400" dirty="0" smtClean="0">
                  <a:solidFill>
                    <a:prstClr val="black"/>
                  </a:solidFill>
                </a:rPr>
                <a:t>Annual cycle</a:t>
              </a:r>
              <a:endParaRPr lang="en-US" sz="1400" dirty="0">
                <a:solidFill>
                  <a:prstClr val="black"/>
                </a:solidFill>
              </a:endParaRPr>
            </a:p>
          </p:txBody>
        </p:sp>
        <p:sp>
          <p:nvSpPr>
            <p:cNvPr id="32" name="TextBox 31"/>
            <p:cNvSpPr txBox="1"/>
            <p:nvPr/>
          </p:nvSpPr>
          <p:spPr>
            <a:xfrm>
              <a:off x="3240340" y="6686550"/>
              <a:ext cx="2957361" cy="184666"/>
            </a:xfrm>
            <a:prstGeom prst="rect">
              <a:avLst/>
            </a:prstGeom>
            <a:solidFill>
              <a:schemeClr val="bg1"/>
            </a:solidFill>
          </p:spPr>
          <p:txBody>
            <a:bodyPr wrap="square" lIns="0" tIns="0" rIns="0" bIns="0" rtlCol="0">
              <a:spAutoFit/>
            </a:bodyPr>
            <a:lstStyle/>
            <a:p>
              <a:pPr defTabSz="457200"/>
              <a:r>
                <a:rPr lang="en-US" sz="1200" dirty="0" smtClean="0">
                  <a:solidFill>
                    <a:prstClr val="black"/>
                  </a:solidFill>
                </a:rPr>
                <a:t>J      F    M   A    M     J     J      A     S     O    N    D</a:t>
              </a:r>
              <a:endParaRPr lang="en-US" sz="1200" dirty="0">
                <a:solidFill>
                  <a:prstClr val="black"/>
                </a:solidFill>
              </a:endParaRPr>
            </a:p>
          </p:txBody>
        </p:sp>
      </p:grpSp>
      <p:grpSp>
        <p:nvGrpSpPr>
          <p:cNvPr id="43" name="Group 42"/>
          <p:cNvGrpSpPr/>
          <p:nvPr/>
        </p:nvGrpSpPr>
        <p:grpSpPr>
          <a:xfrm>
            <a:off x="6140551" y="4803243"/>
            <a:ext cx="3099067" cy="2114024"/>
            <a:chOff x="6140551" y="4803243"/>
            <a:chExt cx="3099067" cy="2114024"/>
          </a:xfrm>
        </p:grpSpPr>
        <p:pic>
          <p:nvPicPr>
            <p:cNvPr id="11" name="Picture 121" descr="stat_bfemis_annual_cycle_12.1_Sahara_2000-2012_wl.png"/>
            <p:cNvPicPr>
              <a:picLocks noChangeAspect="1"/>
            </p:cNvPicPr>
            <p:nvPr/>
          </p:nvPicPr>
          <p:blipFill>
            <a:blip r:embed="rId8" cstate="print">
              <a:extLst>
                <a:ext uri="{28A0092B-C50C-407E-A947-70E740481C1C}">
                  <a14:useLocalDpi xmlns:a14="http://schemas.microsoft.com/office/drawing/2010/main" val="0"/>
                </a:ext>
              </a:extLst>
            </a:blip>
            <a:srcRect l="8681" r="7980"/>
            <a:stretch>
              <a:fillRect/>
            </a:stretch>
          </p:blipFill>
          <p:spPr bwMode="auto">
            <a:xfrm>
              <a:off x="6140551" y="4803243"/>
              <a:ext cx="2909628" cy="211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6366927" y="6318721"/>
              <a:ext cx="785692" cy="307777"/>
            </a:xfrm>
            <a:prstGeom prst="rect">
              <a:avLst/>
            </a:prstGeom>
            <a:noFill/>
          </p:spPr>
          <p:txBody>
            <a:bodyPr wrap="none" rtlCol="0">
              <a:spAutoFit/>
            </a:bodyPr>
            <a:lstStyle/>
            <a:p>
              <a:pPr defTabSz="457200"/>
              <a:r>
                <a:rPr lang="en-US" sz="1400" dirty="0" smtClean="0">
                  <a:solidFill>
                    <a:prstClr val="black"/>
                  </a:solidFill>
                </a:rPr>
                <a:t>12.1 </a:t>
              </a:r>
              <a:r>
                <a:rPr lang="en-US" sz="1400" dirty="0" err="1" smtClean="0">
                  <a:solidFill>
                    <a:prstClr val="black"/>
                  </a:solidFill>
                </a:rPr>
                <a:t>μm</a:t>
              </a:r>
              <a:endParaRPr lang="en-US" sz="1400" dirty="0">
                <a:solidFill>
                  <a:prstClr val="black"/>
                </a:solidFill>
              </a:endParaRPr>
            </a:p>
          </p:txBody>
        </p:sp>
        <p:sp>
          <p:nvSpPr>
            <p:cNvPr id="30" name="TextBox 29"/>
            <p:cNvSpPr txBox="1"/>
            <p:nvPr/>
          </p:nvSpPr>
          <p:spPr>
            <a:xfrm>
              <a:off x="6298053" y="4920728"/>
              <a:ext cx="1107996" cy="307777"/>
            </a:xfrm>
            <a:prstGeom prst="rect">
              <a:avLst/>
            </a:prstGeom>
            <a:noFill/>
          </p:spPr>
          <p:txBody>
            <a:bodyPr wrap="none" rtlCol="0">
              <a:spAutoFit/>
            </a:bodyPr>
            <a:lstStyle/>
            <a:p>
              <a:pPr defTabSz="457200"/>
              <a:r>
                <a:rPr lang="en-US" sz="1400" dirty="0" smtClean="0">
                  <a:solidFill>
                    <a:prstClr val="black"/>
                  </a:solidFill>
                </a:rPr>
                <a:t>Annual cycle</a:t>
              </a:r>
              <a:endParaRPr lang="en-US" sz="1400" dirty="0">
                <a:solidFill>
                  <a:prstClr val="black"/>
                </a:solidFill>
              </a:endParaRPr>
            </a:p>
          </p:txBody>
        </p:sp>
        <p:sp>
          <p:nvSpPr>
            <p:cNvPr id="33" name="TextBox 32"/>
            <p:cNvSpPr txBox="1"/>
            <p:nvPr/>
          </p:nvSpPr>
          <p:spPr>
            <a:xfrm>
              <a:off x="6282257" y="6702967"/>
              <a:ext cx="2957361" cy="184666"/>
            </a:xfrm>
            <a:prstGeom prst="rect">
              <a:avLst/>
            </a:prstGeom>
            <a:solidFill>
              <a:schemeClr val="bg1"/>
            </a:solidFill>
          </p:spPr>
          <p:txBody>
            <a:bodyPr wrap="square" lIns="0" tIns="0" rIns="0" bIns="0" rtlCol="0">
              <a:spAutoFit/>
            </a:bodyPr>
            <a:lstStyle/>
            <a:p>
              <a:pPr defTabSz="457200"/>
              <a:r>
                <a:rPr lang="en-US" sz="1200" dirty="0" smtClean="0">
                  <a:solidFill>
                    <a:prstClr val="black"/>
                  </a:solidFill>
                </a:rPr>
                <a:t>J      F    M   A    M     J     J      A     S     O    N    D</a:t>
              </a:r>
              <a:endParaRPr lang="en-US" sz="1200" dirty="0">
                <a:solidFill>
                  <a:prstClr val="black"/>
                </a:solidFill>
              </a:endParaRPr>
            </a:p>
          </p:txBody>
        </p:sp>
      </p:grpSp>
      <p:grpSp>
        <p:nvGrpSpPr>
          <p:cNvPr id="38" name="Group 37"/>
          <p:cNvGrpSpPr/>
          <p:nvPr/>
        </p:nvGrpSpPr>
        <p:grpSpPr>
          <a:xfrm>
            <a:off x="-18334" y="2716059"/>
            <a:ext cx="3144673" cy="2147194"/>
            <a:chOff x="-18334" y="2716059"/>
            <a:chExt cx="3144673" cy="2147194"/>
          </a:xfrm>
        </p:grpSpPr>
        <p:pic>
          <p:nvPicPr>
            <p:cNvPr id="6" name="Picture 116" descr="emis_anomaly_timeseries_Sahara_2000-2012_3.7_wl.png"/>
            <p:cNvPicPr>
              <a:picLocks noChangeAspect="1"/>
            </p:cNvPicPr>
            <p:nvPr/>
          </p:nvPicPr>
          <p:blipFill rotWithShape="1">
            <a:blip r:embed="rId9" cstate="print">
              <a:extLst>
                <a:ext uri="{28A0092B-C50C-407E-A947-70E740481C1C}">
                  <a14:useLocalDpi xmlns:a14="http://schemas.microsoft.com/office/drawing/2010/main" val="0"/>
                </a:ext>
              </a:extLst>
            </a:blip>
            <a:srcRect l="6322" r="7446" b="4222"/>
            <a:stretch/>
          </p:blipFill>
          <p:spPr bwMode="auto">
            <a:xfrm>
              <a:off x="-18334" y="2716059"/>
              <a:ext cx="3080745" cy="2112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296332" y="4358847"/>
              <a:ext cx="694696" cy="307777"/>
            </a:xfrm>
            <a:prstGeom prst="rect">
              <a:avLst/>
            </a:prstGeom>
            <a:noFill/>
          </p:spPr>
          <p:txBody>
            <a:bodyPr wrap="none" rtlCol="0">
              <a:spAutoFit/>
            </a:bodyPr>
            <a:lstStyle/>
            <a:p>
              <a:pPr defTabSz="457200"/>
              <a:r>
                <a:rPr lang="en-US" sz="1400" dirty="0" smtClean="0">
                  <a:solidFill>
                    <a:prstClr val="black"/>
                  </a:solidFill>
                </a:rPr>
                <a:t>3.7 </a:t>
              </a:r>
              <a:r>
                <a:rPr lang="en-US" sz="1400" dirty="0" err="1" smtClean="0">
                  <a:solidFill>
                    <a:prstClr val="black"/>
                  </a:solidFill>
                </a:rPr>
                <a:t>μm</a:t>
              </a:r>
              <a:endParaRPr lang="en-US" sz="1400" dirty="0">
                <a:solidFill>
                  <a:prstClr val="black"/>
                </a:solidFill>
              </a:endParaRPr>
            </a:p>
          </p:txBody>
        </p:sp>
        <p:sp>
          <p:nvSpPr>
            <p:cNvPr id="25" name="TextBox 24"/>
            <p:cNvSpPr txBox="1"/>
            <p:nvPr/>
          </p:nvSpPr>
          <p:spPr>
            <a:xfrm>
              <a:off x="203201" y="2812533"/>
              <a:ext cx="1946016" cy="307777"/>
            </a:xfrm>
            <a:prstGeom prst="rect">
              <a:avLst/>
            </a:prstGeom>
            <a:noFill/>
          </p:spPr>
          <p:txBody>
            <a:bodyPr wrap="none" rtlCol="0">
              <a:spAutoFit/>
            </a:bodyPr>
            <a:lstStyle/>
            <a:p>
              <a:pPr defTabSz="457200"/>
              <a:r>
                <a:rPr lang="en-US" sz="1400" dirty="0" err="1" smtClean="0">
                  <a:solidFill>
                    <a:prstClr val="black"/>
                  </a:solidFill>
                </a:rPr>
                <a:t>Timeseries</a:t>
              </a:r>
              <a:r>
                <a:rPr lang="en-US" sz="1400" dirty="0" smtClean="0">
                  <a:solidFill>
                    <a:prstClr val="black"/>
                  </a:solidFill>
                </a:rPr>
                <a:t> of anomalies</a:t>
              </a:r>
              <a:endParaRPr lang="en-US" sz="1400" dirty="0">
                <a:solidFill>
                  <a:prstClr val="black"/>
                </a:solidFill>
              </a:endParaRPr>
            </a:p>
          </p:txBody>
        </p:sp>
        <p:sp>
          <p:nvSpPr>
            <p:cNvPr id="34" name="TextBox 33"/>
            <p:cNvSpPr txBox="1"/>
            <p:nvPr/>
          </p:nvSpPr>
          <p:spPr>
            <a:xfrm>
              <a:off x="168978" y="4693976"/>
              <a:ext cx="2957361" cy="169277"/>
            </a:xfrm>
            <a:prstGeom prst="rect">
              <a:avLst/>
            </a:prstGeom>
            <a:solidFill>
              <a:schemeClr val="bg1"/>
            </a:solidFill>
          </p:spPr>
          <p:txBody>
            <a:bodyPr wrap="square" lIns="0" tIns="0" rIns="0" bIns="0" rtlCol="0">
              <a:spAutoFit/>
            </a:bodyPr>
            <a:lstStyle/>
            <a:p>
              <a:pPr defTabSz="457200"/>
              <a:r>
                <a:rPr lang="en-US" sz="1100" dirty="0" smtClean="0">
                  <a:solidFill>
                    <a:prstClr val="black"/>
                  </a:solidFill>
                </a:rPr>
                <a:t>00  01  02   03  04  05  06  07  08   09  10  11   12 13</a:t>
              </a:r>
              <a:endParaRPr lang="en-US" sz="1100" dirty="0">
                <a:solidFill>
                  <a:prstClr val="black"/>
                </a:solidFill>
              </a:endParaRPr>
            </a:p>
          </p:txBody>
        </p:sp>
      </p:grpSp>
      <p:grpSp>
        <p:nvGrpSpPr>
          <p:cNvPr id="39" name="Group 38"/>
          <p:cNvGrpSpPr/>
          <p:nvPr/>
        </p:nvGrpSpPr>
        <p:grpSpPr>
          <a:xfrm>
            <a:off x="3081874" y="2714625"/>
            <a:ext cx="3072000" cy="2143622"/>
            <a:chOff x="3081874" y="2714625"/>
            <a:chExt cx="3072000" cy="2143622"/>
          </a:xfrm>
        </p:grpSpPr>
        <p:pic>
          <p:nvPicPr>
            <p:cNvPr id="7" name="Picture 117" descr="emis_anomaly_timeseries_Sahara_2000-2012_8.3_wl.png"/>
            <p:cNvPicPr>
              <a:picLocks noChangeAspect="1"/>
            </p:cNvPicPr>
            <p:nvPr/>
          </p:nvPicPr>
          <p:blipFill rotWithShape="1">
            <a:blip r:embed="rId10" cstate="print">
              <a:extLst>
                <a:ext uri="{28A0092B-C50C-407E-A947-70E740481C1C}">
                  <a14:useLocalDpi xmlns:a14="http://schemas.microsoft.com/office/drawing/2010/main" val="0"/>
                </a:ext>
              </a:extLst>
            </a:blip>
            <a:srcRect l="8366" r="8681" b="4158"/>
            <a:stretch/>
          </p:blipFill>
          <p:spPr bwMode="auto">
            <a:xfrm>
              <a:off x="3081874" y="2714625"/>
              <a:ext cx="2963148" cy="21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3318932" y="4365826"/>
              <a:ext cx="694696" cy="307777"/>
            </a:xfrm>
            <a:prstGeom prst="rect">
              <a:avLst/>
            </a:prstGeom>
            <a:noFill/>
          </p:spPr>
          <p:txBody>
            <a:bodyPr wrap="none" rtlCol="0">
              <a:spAutoFit/>
            </a:bodyPr>
            <a:lstStyle/>
            <a:p>
              <a:pPr defTabSz="457200"/>
              <a:r>
                <a:rPr lang="en-US" sz="1400" dirty="0" smtClean="0">
                  <a:solidFill>
                    <a:prstClr val="black"/>
                  </a:solidFill>
                </a:rPr>
                <a:t>8.3 </a:t>
              </a:r>
              <a:r>
                <a:rPr lang="en-US" sz="1400" dirty="0" err="1" smtClean="0">
                  <a:solidFill>
                    <a:prstClr val="black"/>
                  </a:solidFill>
                </a:rPr>
                <a:t>μm</a:t>
              </a:r>
              <a:endParaRPr lang="en-US" sz="1400" dirty="0">
                <a:solidFill>
                  <a:prstClr val="black"/>
                </a:solidFill>
              </a:endParaRPr>
            </a:p>
          </p:txBody>
        </p:sp>
        <p:sp>
          <p:nvSpPr>
            <p:cNvPr id="26" name="TextBox 25"/>
            <p:cNvSpPr txBox="1"/>
            <p:nvPr/>
          </p:nvSpPr>
          <p:spPr>
            <a:xfrm>
              <a:off x="3285058" y="2820994"/>
              <a:ext cx="1946016" cy="307777"/>
            </a:xfrm>
            <a:prstGeom prst="rect">
              <a:avLst/>
            </a:prstGeom>
            <a:noFill/>
          </p:spPr>
          <p:txBody>
            <a:bodyPr wrap="none" rtlCol="0">
              <a:spAutoFit/>
            </a:bodyPr>
            <a:lstStyle/>
            <a:p>
              <a:pPr defTabSz="457200"/>
              <a:r>
                <a:rPr lang="en-US" sz="1400" dirty="0" err="1" smtClean="0">
                  <a:solidFill>
                    <a:prstClr val="black"/>
                  </a:solidFill>
                </a:rPr>
                <a:t>Timeseries</a:t>
              </a:r>
              <a:r>
                <a:rPr lang="en-US" sz="1400" dirty="0" smtClean="0">
                  <a:solidFill>
                    <a:prstClr val="black"/>
                  </a:solidFill>
                </a:rPr>
                <a:t> of anomalies</a:t>
              </a:r>
              <a:endParaRPr lang="en-US" sz="1400" dirty="0">
                <a:solidFill>
                  <a:prstClr val="black"/>
                </a:solidFill>
              </a:endParaRPr>
            </a:p>
          </p:txBody>
        </p:sp>
        <p:sp>
          <p:nvSpPr>
            <p:cNvPr id="35" name="TextBox 34"/>
            <p:cNvSpPr txBox="1"/>
            <p:nvPr/>
          </p:nvSpPr>
          <p:spPr>
            <a:xfrm>
              <a:off x="3196513" y="4688970"/>
              <a:ext cx="2957361" cy="169277"/>
            </a:xfrm>
            <a:prstGeom prst="rect">
              <a:avLst/>
            </a:prstGeom>
            <a:solidFill>
              <a:schemeClr val="bg1"/>
            </a:solidFill>
          </p:spPr>
          <p:txBody>
            <a:bodyPr wrap="square" lIns="0" tIns="0" rIns="0" bIns="0" rtlCol="0">
              <a:spAutoFit/>
            </a:bodyPr>
            <a:lstStyle/>
            <a:p>
              <a:pPr defTabSz="457200"/>
              <a:r>
                <a:rPr lang="en-US" sz="1100" dirty="0" smtClean="0">
                  <a:solidFill>
                    <a:prstClr val="black"/>
                  </a:solidFill>
                </a:rPr>
                <a:t>00  01  02   03  04  05  06  07  08   09  10  11   12 13</a:t>
              </a:r>
              <a:endParaRPr lang="en-US" sz="1100" dirty="0">
                <a:solidFill>
                  <a:prstClr val="black"/>
                </a:solidFill>
              </a:endParaRPr>
            </a:p>
          </p:txBody>
        </p:sp>
      </p:grpSp>
      <p:grpSp>
        <p:nvGrpSpPr>
          <p:cNvPr id="40" name="Group 39"/>
          <p:cNvGrpSpPr/>
          <p:nvPr/>
        </p:nvGrpSpPr>
        <p:grpSpPr>
          <a:xfrm>
            <a:off x="6098216" y="2723091"/>
            <a:ext cx="3078964" cy="2141488"/>
            <a:chOff x="6098216" y="2723091"/>
            <a:chExt cx="3078964" cy="2141488"/>
          </a:xfrm>
        </p:grpSpPr>
        <p:pic>
          <p:nvPicPr>
            <p:cNvPr id="8" name="Picture 118" descr="emis_anomaly_timeseries_Sahara_2000-2012_12.1_wl.png"/>
            <p:cNvPicPr>
              <a:picLocks noChangeAspect="1"/>
            </p:cNvPicPr>
            <p:nvPr/>
          </p:nvPicPr>
          <p:blipFill rotWithShape="1">
            <a:blip r:embed="rId11" cstate="print">
              <a:extLst>
                <a:ext uri="{28A0092B-C50C-407E-A947-70E740481C1C}">
                  <a14:useLocalDpi xmlns:a14="http://schemas.microsoft.com/office/drawing/2010/main" val="0"/>
                </a:ext>
              </a:extLst>
            </a:blip>
            <a:srcRect l="8661" r="7999" b="4541"/>
            <a:stretch/>
          </p:blipFill>
          <p:spPr bwMode="auto">
            <a:xfrm>
              <a:off x="6098216" y="2723091"/>
              <a:ext cx="2977364" cy="210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6324598" y="4371317"/>
              <a:ext cx="785692" cy="307777"/>
            </a:xfrm>
            <a:prstGeom prst="rect">
              <a:avLst/>
            </a:prstGeom>
            <a:noFill/>
          </p:spPr>
          <p:txBody>
            <a:bodyPr wrap="none" rtlCol="0">
              <a:spAutoFit/>
            </a:bodyPr>
            <a:lstStyle/>
            <a:p>
              <a:pPr defTabSz="457200"/>
              <a:r>
                <a:rPr lang="en-US" sz="1400" dirty="0" smtClean="0">
                  <a:solidFill>
                    <a:prstClr val="black"/>
                  </a:solidFill>
                </a:rPr>
                <a:t>12.1 </a:t>
              </a:r>
              <a:r>
                <a:rPr lang="en-US" sz="1400" dirty="0" err="1" smtClean="0">
                  <a:solidFill>
                    <a:prstClr val="black"/>
                  </a:solidFill>
                </a:rPr>
                <a:t>μm</a:t>
              </a:r>
              <a:endParaRPr lang="en-US" sz="1400" dirty="0">
                <a:solidFill>
                  <a:prstClr val="black"/>
                </a:solidFill>
              </a:endParaRPr>
            </a:p>
          </p:txBody>
        </p:sp>
        <p:sp>
          <p:nvSpPr>
            <p:cNvPr id="27" name="TextBox 26"/>
            <p:cNvSpPr txBox="1"/>
            <p:nvPr/>
          </p:nvSpPr>
          <p:spPr>
            <a:xfrm>
              <a:off x="6282257" y="2829464"/>
              <a:ext cx="1946016" cy="307777"/>
            </a:xfrm>
            <a:prstGeom prst="rect">
              <a:avLst/>
            </a:prstGeom>
            <a:noFill/>
          </p:spPr>
          <p:txBody>
            <a:bodyPr wrap="none" rtlCol="0">
              <a:spAutoFit/>
            </a:bodyPr>
            <a:lstStyle/>
            <a:p>
              <a:pPr defTabSz="457200"/>
              <a:r>
                <a:rPr lang="en-US" sz="1400" dirty="0" err="1" smtClean="0">
                  <a:solidFill>
                    <a:prstClr val="black"/>
                  </a:solidFill>
                </a:rPr>
                <a:t>Timeseries</a:t>
              </a:r>
              <a:r>
                <a:rPr lang="en-US" sz="1400" dirty="0" smtClean="0">
                  <a:solidFill>
                    <a:prstClr val="black"/>
                  </a:solidFill>
                </a:rPr>
                <a:t> of anomalies</a:t>
              </a:r>
              <a:endParaRPr lang="en-US" sz="1400" dirty="0">
                <a:solidFill>
                  <a:prstClr val="black"/>
                </a:solidFill>
              </a:endParaRPr>
            </a:p>
          </p:txBody>
        </p:sp>
        <p:sp>
          <p:nvSpPr>
            <p:cNvPr id="36" name="TextBox 35"/>
            <p:cNvSpPr txBox="1"/>
            <p:nvPr/>
          </p:nvSpPr>
          <p:spPr>
            <a:xfrm>
              <a:off x="6219819" y="4695302"/>
              <a:ext cx="2957361" cy="169277"/>
            </a:xfrm>
            <a:prstGeom prst="rect">
              <a:avLst/>
            </a:prstGeom>
            <a:solidFill>
              <a:schemeClr val="bg1"/>
            </a:solidFill>
          </p:spPr>
          <p:txBody>
            <a:bodyPr wrap="square" lIns="0" tIns="0" rIns="0" bIns="0" rtlCol="0">
              <a:spAutoFit/>
            </a:bodyPr>
            <a:lstStyle/>
            <a:p>
              <a:pPr defTabSz="457200"/>
              <a:r>
                <a:rPr lang="en-US" sz="1100" dirty="0" smtClean="0">
                  <a:solidFill>
                    <a:prstClr val="black"/>
                  </a:solidFill>
                </a:rPr>
                <a:t>00  01  02   03  04  05  06  07  08   09  10  11   12 13</a:t>
              </a:r>
              <a:endParaRPr lang="en-US" sz="1100" dirty="0">
                <a:solidFill>
                  <a:prstClr val="black"/>
                </a:solidFill>
              </a:endParaRPr>
            </a:p>
          </p:txBody>
        </p:sp>
      </p:grpSp>
      <p:sp>
        <p:nvSpPr>
          <p:cNvPr id="18" name="Rectangle 3"/>
          <p:cNvSpPr txBox="1">
            <a:spLocks noChangeArrowheads="1"/>
          </p:cNvSpPr>
          <p:nvPr/>
        </p:nvSpPr>
        <p:spPr bwMode="auto">
          <a:xfrm>
            <a:off x="2483235" y="826951"/>
            <a:ext cx="4825211" cy="1859100"/>
          </a:xfrm>
          <a:prstGeom prst="rect">
            <a:avLst/>
          </a:prstGeom>
          <a:ln/>
        </p:spPr>
        <p:style>
          <a:lnRef idx="1">
            <a:schemeClr val="accent3"/>
          </a:lnRef>
          <a:fillRef idx="2">
            <a:schemeClr val="accent3"/>
          </a:fillRef>
          <a:effectRef idx="1">
            <a:schemeClr val="accent3"/>
          </a:effectRef>
          <a:fontRef idx="minor">
            <a:schemeClr val="dk1"/>
          </a:fontRef>
        </p:style>
        <p:txBody>
          <a:bodyPr/>
          <a:lstStyle>
            <a:lvl1pPr marL="342900" indent="-342900" defTabSz="457200">
              <a:defRPr sz="9500">
                <a:solidFill>
                  <a:schemeClr val="tx1"/>
                </a:solidFill>
                <a:latin typeface="Calibri" charset="0"/>
                <a:ea typeface="ＭＳ Ｐゴシック" charset="0"/>
                <a:cs typeface="ＭＳ Ｐゴシック" charset="0"/>
              </a:defRPr>
            </a:lvl1pPr>
            <a:lvl2pPr marL="742950" indent="-285750" defTabSz="457200">
              <a:defRPr sz="9500">
                <a:solidFill>
                  <a:schemeClr val="tx1"/>
                </a:solidFill>
                <a:latin typeface="Calibri" charset="0"/>
                <a:ea typeface="ＭＳ Ｐゴシック" charset="0"/>
              </a:defRPr>
            </a:lvl2pPr>
            <a:lvl3pPr marL="1143000" indent="-228600" defTabSz="457200">
              <a:defRPr sz="9500">
                <a:solidFill>
                  <a:schemeClr val="tx1"/>
                </a:solidFill>
                <a:latin typeface="Calibri" charset="0"/>
                <a:ea typeface="ＭＳ Ｐゴシック" charset="0"/>
              </a:defRPr>
            </a:lvl3pPr>
            <a:lvl4pPr marL="1600200" indent="-228600" defTabSz="457200">
              <a:defRPr sz="9500">
                <a:solidFill>
                  <a:schemeClr val="tx1"/>
                </a:solidFill>
                <a:latin typeface="Calibri" charset="0"/>
                <a:ea typeface="ＭＳ Ｐゴシック" charset="0"/>
              </a:defRPr>
            </a:lvl4pPr>
            <a:lvl5pPr marL="2057400" indent="-228600" defTabSz="457200">
              <a:defRPr sz="9500">
                <a:solidFill>
                  <a:schemeClr val="tx1"/>
                </a:solidFill>
                <a:latin typeface="Calibri" charset="0"/>
                <a:ea typeface="ＭＳ Ｐゴシック" charset="0"/>
              </a:defRPr>
            </a:lvl5pPr>
            <a:lvl6pPr marL="2514600" indent="-228600" fontAlgn="base">
              <a:spcBef>
                <a:spcPct val="0"/>
              </a:spcBef>
              <a:spcAft>
                <a:spcPct val="0"/>
              </a:spcAft>
              <a:defRPr sz="9500">
                <a:solidFill>
                  <a:schemeClr val="tx1"/>
                </a:solidFill>
                <a:latin typeface="Calibri" charset="0"/>
                <a:ea typeface="ＭＳ Ｐゴシック" charset="0"/>
              </a:defRPr>
            </a:lvl6pPr>
            <a:lvl7pPr marL="2971800" indent="-228600" fontAlgn="base">
              <a:spcBef>
                <a:spcPct val="0"/>
              </a:spcBef>
              <a:spcAft>
                <a:spcPct val="0"/>
              </a:spcAft>
              <a:defRPr sz="9500">
                <a:solidFill>
                  <a:schemeClr val="tx1"/>
                </a:solidFill>
                <a:latin typeface="Calibri" charset="0"/>
                <a:ea typeface="ＭＳ Ｐゴシック" charset="0"/>
              </a:defRPr>
            </a:lvl7pPr>
            <a:lvl8pPr marL="3429000" indent="-228600" fontAlgn="base">
              <a:spcBef>
                <a:spcPct val="0"/>
              </a:spcBef>
              <a:spcAft>
                <a:spcPct val="0"/>
              </a:spcAft>
              <a:defRPr sz="9500">
                <a:solidFill>
                  <a:schemeClr val="tx1"/>
                </a:solidFill>
                <a:latin typeface="Calibri" charset="0"/>
                <a:ea typeface="ＭＳ Ｐゴシック" charset="0"/>
              </a:defRPr>
            </a:lvl8pPr>
            <a:lvl9pPr marL="3886200" indent="-228600" fontAlgn="base">
              <a:spcBef>
                <a:spcPct val="0"/>
              </a:spcBef>
              <a:spcAft>
                <a:spcPct val="0"/>
              </a:spcAft>
              <a:defRPr sz="9500">
                <a:solidFill>
                  <a:schemeClr val="tx1"/>
                </a:solidFill>
                <a:latin typeface="Calibri" charset="0"/>
                <a:ea typeface="ＭＳ Ｐゴシック" charset="0"/>
              </a:defRPr>
            </a:lvl9pPr>
          </a:lstStyle>
          <a:p>
            <a:pPr>
              <a:spcBef>
                <a:spcPct val="20000"/>
              </a:spcBef>
            </a:pPr>
            <a:r>
              <a:rPr lang="en-US" sz="1200" b="1" dirty="0" smtClean="0">
                <a:solidFill>
                  <a:srgbClr val="404040"/>
                </a:solidFill>
                <a:latin typeface="Arial" charset="0"/>
                <a:ea typeface="MS PGothic" charset="0"/>
              </a:rPr>
              <a:t>The </a:t>
            </a:r>
            <a:r>
              <a:rPr lang="en-US" sz="1200" b="1" dirty="0">
                <a:solidFill>
                  <a:srgbClr val="404040"/>
                </a:solidFill>
                <a:latin typeface="Arial" charset="0"/>
                <a:ea typeface="MS PGothic" charset="0"/>
              </a:rPr>
              <a:t>UW BF emissivity database is available at:   </a:t>
            </a:r>
            <a:endParaRPr lang="en-US" sz="1200" b="1" dirty="0" smtClean="0">
              <a:solidFill>
                <a:srgbClr val="404040"/>
              </a:solidFill>
              <a:latin typeface="Arial" charset="0"/>
              <a:ea typeface="MS PGothic" charset="0"/>
            </a:endParaRPr>
          </a:p>
          <a:p>
            <a:pPr algn="ctr">
              <a:spcBef>
                <a:spcPct val="20000"/>
              </a:spcBef>
            </a:pPr>
            <a:r>
              <a:rPr lang="en-US" sz="1200" dirty="0" smtClean="0">
                <a:solidFill>
                  <a:srgbClr val="404040"/>
                </a:solidFill>
                <a:latin typeface="Arial" charset="0"/>
                <a:ea typeface="MS PGothic" charset="0"/>
                <a:hlinkClick r:id="rId12"/>
              </a:rPr>
              <a:t>http</a:t>
            </a:r>
            <a:r>
              <a:rPr lang="en-US" sz="1200" dirty="0">
                <a:solidFill>
                  <a:srgbClr val="404040"/>
                </a:solidFill>
                <a:latin typeface="Arial" charset="0"/>
                <a:ea typeface="MS PGothic" charset="0"/>
                <a:hlinkClick r:id="rId12"/>
              </a:rPr>
              <a:t>://cimss.ssec.wisc.edu/iremis</a:t>
            </a:r>
            <a:r>
              <a:rPr lang="en-US" sz="1200" dirty="0" smtClean="0">
                <a:solidFill>
                  <a:srgbClr val="404040"/>
                </a:solidFill>
                <a:latin typeface="Arial" charset="0"/>
                <a:ea typeface="MS PGothic" charset="0"/>
                <a:hlinkClick r:id="rId12"/>
              </a:rPr>
              <a:t>/</a:t>
            </a:r>
            <a:endParaRPr lang="en-US" sz="1200" dirty="0">
              <a:solidFill>
                <a:srgbClr val="404040"/>
              </a:solidFill>
              <a:latin typeface="Arial" charset="0"/>
              <a:ea typeface="MS PGothic" charset="0"/>
              <a:cs typeface="Helvetica Neue Light" charset="0"/>
            </a:endParaRPr>
          </a:p>
          <a:p>
            <a:pPr>
              <a:spcBef>
                <a:spcPct val="20000"/>
              </a:spcBef>
            </a:pPr>
            <a:r>
              <a:rPr lang="en-US" sz="1200" b="1" dirty="0" smtClean="0">
                <a:solidFill>
                  <a:srgbClr val="404040"/>
                </a:solidFill>
                <a:latin typeface="Arial" charset="0"/>
                <a:ea typeface="MS PGothic" charset="0"/>
                <a:cs typeface="Helvetica Neue Light" charset="0"/>
              </a:rPr>
              <a:t>It covers the time from early </a:t>
            </a:r>
            <a:r>
              <a:rPr lang="en-US" sz="1200" b="1" dirty="0" err="1" smtClean="0">
                <a:solidFill>
                  <a:srgbClr val="404040"/>
                </a:solidFill>
                <a:latin typeface="Arial" charset="0"/>
                <a:ea typeface="MS PGothic" charset="0"/>
                <a:cs typeface="Helvetica Neue Light" charset="0"/>
              </a:rPr>
              <a:t>postlaunch</a:t>
            </a:r>
            <a:r>
              <a:rPr lang="en-US" sz="1200" b="1" dirty="0" smtClean="0">
                <a:solidFill>
                  <a:srgbClr val="404040"/>
                </a:solidFill>
                <a:latin typeface="Arial" charset="0"/>
                <a:ea typeface="MS PGothic" charset="0"/>
                <a:cs typeface="Helvetica Neue Light" charset="0"/>
              </a:rPr>
              <a:t> onwards</a:t>
            </a:r>
            <a:endParaRPr lang="en-US" sz="1200" dirty="0">
              <a:solidFill>
                <a:srgbClr val="404040"/>
              </a:solidFill>
              <a:latin typeface="Arial" charset="0"/>
              <a:ea typeface="MS PGothic" charset="0"/>
              <a:cs typeface="Helvetica Neue Light" charset="0"/>
            </a:endParaRPr>
          </a:p>
          <a:p>
            <a:pPr>
              <a:spcBef>
                <a:spcPct val="20000"/>
              </a:spcBef>
            </a:pPr>
            <a:r>
              <a:rPr lang="en-US" sz="1200" dirty="0" smtClean="0">
                <a:solidFill>
                  <a:srgbClr val="404040"/>
                </a:solidFill>
                <a:latin typeface="Arial" charset="0"/>
                <a:ea typeface="MS PGothic" charset="0"/>
                <a:cs typeface="Helvetica Neue Light" charset="0"/>
              </a:rPr>
              <a:t>  Terra: Apr 2000 – Sept 2012 /  Aqua: Sept 2002– </a:t>
            </a:r>
            <a:r>
              <a:rPr lang="en-US" sz="1200" dirty="0">
                <a:solidFill>
                  <a:srgbClr val="404040"/>
                </a:solidFill>
                <a:latin typeface="Arial" charset="0"/>
                <a:ea typeface="MS PGothic" charset="0"/>
                <a:cs typeface="Helvetica Neue Light" charset="0"/>
              </a:rPr>
              <a:t>Sept </a:t>
            </a:r>
            <a:r>
              <a:rPr lang="en-US" sz="1200" dirty="0" smtClean="0">
                <a:solidFill>
                  <a:srgbClr val="404040"/>
                </a:solidFill>
                <a:latin typeface="Arial" charset="0"/>
                <a:ea typeface="MS PGothic" charset="0"/>
                <a:cs typeface="Helvetica Neue Light" charset="0"/>
              </a:rPr>
              <a:t>2012 </a:t>
            </a:r>
            <a:endParaRPr lang="en-US" sz="1200" dirty="0">
              <a:solidFill>
                <a:srgbClr val="404040"/>
              </a:solidFill>
              <a:latin typeface="Arial" charset="0"/>
              <a:ea typeface="MS PGothic" charset="0"/>
              <a:cs typeface="Helvetica Neue Light" charset="0"/>
            </a:endParaRPr>
          </a:p>
          <a:p>
            <a:pPr>
              <a:spcBef>
                <a:spcPct val="20000"/>
              </a:spcBef>
            </a:pPr>
            <a:r>
              <a:rPr lang="en-US" sz="1200" b="1" dirty="0" smtClean="0">
                <a:solidFill>
                  <a:srgbClr val="404040"/>
                </a:solidFill>
                <a:latin typeface="Arial" charset="0"/>
                <a:ea typeface="MS PGothic" charset="0"/>
                <a:cs typeface="Helvetica Neue Light" charset="0"/>
              </a:rPr>
              <a:t>Collection </a:t>
            </a:r>
            <a:r>
              <a:rPr lang="en-US" sz="1200" b="1" dirty="0">
                <a:solidFill>
                  <a:srgbClr val="404040"/>
                </a:solidFill>
                <a:latin typeface="Arial" charset="0"/>
                <a:ea typeface="MS PGothic" charset="0"/>
                <a:cs typeface="Helvetica Neue Light" charset="0"/>
              </a:rPr>
              <a:t>6 </a:t>
            </a:r>
            <a:r>
              <a:rPr lang="en-US" sz="1200" b="1" dirty="0" smtClean="0">
                <a:solidFill>
                  <a:srgbClr val="404040"/>
                </a:solidFill>
                <a:latin typeface="Arial" charset="0"/>
                <a:ea typeface="MS PGothic" charset="0"/>
                <a:cs typeface="Helvetica Neue Light" charset="0"/>
              </a:rPr>
              <a:t>updated in </a:t>
            </a:r>
            <a:r>
              <a:rPr lang="en-US" sz="1200" b="1" dirty="0">
                <a:solidFill>
                  <a:srgbClr val="404040"/>
                </a:solidFill>
                <a:latin typeface="Arial" charset="0"/>
                <a:ea typeface="MS PGothic" charset="0"/>
                <a:cs typeface="Helvetica Neue Light" charset="0"/>
              </a:rPr>
              <a:t>2013</a:t>
            </a:r>
            <a:r>
              <a:rPr lang="en-US" sz="1200" b="1" dirty="0" smtClean="0">
                <a:solidFill>
                  <a:srgbClr val="404040"/>
                </a:solidFill>
                <a:latin typeface="Arial" charset="0"/>
                <a:ea typeface="MS PGothic" charset="0"/>
                <a:cs typeface="Helvetica Neue Light" charset="0"/>
              </a:rPr>
              <a:t>.</a:t>
            </a:r>
          </a:p>
          <a:p>
            <a:pPr>
              <a:spcBef>
                <a:spcPct val="20000"/>
              </a:spcBef>
            </a:pPr>
            <a:r>
              <a:rPr lang="en-US" sz="1200" b="1" dirty="0" smtClean="0">
                <a:solidFill>
                  <a:srgbClr val="404040"/>
                </a:solidFill>
                <a:latin typeface="Arial" charset="0"/>
                <a:ea typeface="MS PGothic" charset="0"/>
                <a:cs typeface="Helvetica Neue Light" charset="0"/>
              </a:rPr>
              <a:t>Over 160 users are internationally distributed</a:t>
            </a:r>
          </a:p>
          <a:p>
            <a:pPr>
              <a:spcBef>
                <a:spcPct val="20000"/>
              </a:spcBef>
            </a:pPr>
            <a:r>
              <a:rPr lang="en-US" sz="1200" b="1" dirty="0" smtClean="0">
                <a:solidFill>
                  <a:srgbClr val="404040"/>
                </a:solidFill>
                <a:latin typeface="Arial" charset="0"/>
                <a:ea typeface="MS PGothic" charset="0"/>
                <a:cs typeface="Helvetica Neue Light" charset="0"/>
              </a:rPr>
              <a:t>The UWIREMIS</a:t>
            </a:r>
            <a:r>
              <a:rPr lang="pl-PL" sz="1200" b="1" dirty="0" smtClean="0">
                <a:solidFill>
                  <a:srgbClr val="404040"/>
                </a:solidFill>
                <a:latin typeface="Arial" charset="0"/>
                <a:ea typeface="MS PGothic" charset="0"/>
                <a:cs typeface="Helvetica Neue Light" charset="0"/>
              </a:rPr>
              <a:t> module was implemented into </a:t>
            </a:r>
            <a:r>
              <a:rPr lang="en-US" sz="1200" b="1" dirty="0" smtClean="0">
                <a:solidFill>
                  <a:srgbClr val="404040"/>
                </a:solidFill>
                <a:latin typeface="Arial" charset="0"/>
                <a:ea typeface="MS PGothic" charset="0"/>
                <a:cs typeface="Helvetica Neue Light" charset="0"/>
              </a:rPr>
              <a:t>RTTOV10 and </a:t>
            </a:r>
          </a:p>
          <a:p>
            <a:pPr>
              <a:spcBef>
                <a:spcPct val="20000"/>
              </a:spcBef>
            </a:pPr>
            <a:r>
              <a:rPr lang="en-US" sz="1200" b="1" dirty="0" smtClean="0">
                <a:solidFill>
                  <a:srgbClr val="404040"/>
                </a:solidFill>
                <a:latin typeface="Arial" charset="0"/>
                <a:ea typeface="MS PGothic" charset="0"/>
                <a:cs typeface="Helvetica Neue Light" charset="0"/>
              </a:rPr>
              <a:t>   has been available since Jan 2012. </a:t>
            </a:r>
          </a:p>
          <a:p>
            <a:pPr>
              <a:spcBef>
                <a:spcPct val="20000"/>
              </a:spcBef>
            </a:pPr>
            <a:endParaRPr lang="en-US" sz="1200" b="1" dirty="0">
              <a:solidFill>
                <a:srgbClr val="404040"/>
              </a:solidFill>
              <a:latin typeface="Arial" charset="0"/>
              <a:ea typeface="MS PGothic" charset="0"/>
              <a:cs typeface="Helvetica Neue Light" charset="0"/>
            </a:endParaRPr>
          </a:p>
          <a:p>
            <a:pPr>
              <a:spcBef>
                <a:spcPct val="20000"/>
              </a:spcBef>
            </a:pPr>
            <a:endParaRPr lang="en-US" sz="1200" b="1" dirty="0">
              <a:solidFill>
                <a:srgbClr val="404040"/>
              </a:solidFill>
              <a:latin typeface="Arial" charset="0"/>
              <a:ea typeface="MS PGothic" charset="0"/>
              <a:cs typeface="Helvetica Neue Light" charset="0"/>
            </a:endParaRPr>
          </a:p>
        </p:txBody>
      </p:sp>
    </p:spTree>
    <p:extLst>
      <p:ext uri="{BB962C8B-B14F-4D97-AF65-F5344CB8AC3E}">
        <p14:creationId xmlns:p14="http://schemas.microsoft.com/office/powerpoint/2010/main" val="2504636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79590463"/>
              </p:ext>
            </p:extLst>
          </p:nvPr>
        </p:nvGraphicFramePr>
        <p:xfrm>
          <a:off x="457200" y="1142989"/>
          <a:ext cx="8305799" cy="4977214"/>
        </p:xfrm>
        <a:graphic>
          <a:graphicData uri="http://schemas.openxmlformats.org/drawingml/2006/table">
            <a:tbl>
              <a:tblPr>
                <a:tableStyleId>{5C22544A-7EE6-4342-B048-85BDC9FD1C3A}</a:tableStyleId>
              </a:tblPr>
              <a:tblGrid>
                <a:gridCol w="2130533"/>
                <a:gridCol w="3034253"/>
                <a:gridCol w="3141013"/>
              </a:tblGrid>
              <a:tr h="591670">
                <a:tc>
                  <a:txBody>
                    <a:bodyPr/>
                    <a:lstStyle/>
                    <a:p>
                      <a:pPr marL="0" marR="0" algn="just">
                        <a:spcBef>
                          <a:spcPts val="0"/>
                        </a:spcBef>
                        <a:spcAft>
                          <a:spcPts val="0"/>
                        </a:spcAft>
                      </a:pPr>
                      <a:r>
                        <a:rPr lang="en-US" sz="1600">
                          <a:effectLst/>
                        </a:rPr>
                        <a:t>Predictor</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Noise used in MOD07 algorithm (Terra) </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Noise used in MOD07 algorithm (Aqua)</a:t>
                      </a:r>
                      <a:endParaRPr lang="en-US" sz="1600">
                        <a:effectLst/>
                        <a:latin typeface="Times New Roman"/>
                        <a:ea typeface="Times New Roman"/>
                      </a:endParaRPr>
                    </a:p>
                  </a:txBody>
                  <a:tcPr marL="68580" marR="68580" marT="0" marB="0"/>
                </a:tc>
              </a:tr>
              <a:tr h="295836">
                <a:tc>
                  <a:txBody>
                    <a:bodyPr/>
                    <a:lstStyle/>
                    <a:p>
                      <a:pPr marL="0" marR="0" algn="just">
                        <a:spcBef>
                          <a:spcPts val="0"/>
                        </a:spcBef>
                        <a:spcAft>
                          <a:spcPts val="0"/>
                        </a:spcAft>
                      </a:pPr>
                      <a:r>
                        <a:rPr lang="en-US" sz="1600">
                          <a:effectLst/>
                        </a:rPr>
                        <a:t>Band 25 BT(4.52mm)</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0.063 </a:t>
                      </a:r>
                      <a:r>
                        <a:rPr lang="en-US" sz="1600" baseline="30000">
                          <a:effectLst/>
                        </a:rPr>
                        <a:t>o</a:t>
                      </a:r>
                      <a:r>
                        <a:rPr lang="en-US" sz="1600">
                          <a:effectLst/>
                        </a:rPr>
                        <a:t>K</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0.055</a:t>
                      </a:r>
                      <a:r>
                        <a:rPr lang="en-US" sz="1600" baseline="30000">
                          <a:effectLst/>
                        </a:rPr>
                        <a:t> o</a:t>
                      </a:r>
                      <a:r>
                        <a:rPr lang="en-US" sz="1600">
                          <a:effectLst/>
                        </a:rPr>
                        <a:t>K</a:t>
                      </a:r>
                      <a:endParaRPr lang="en-US" sz="1600">
                        <a:effectLst/>
                        <a:latin typeface="Times New Roman"/>
                        <a:ea typeface="Times New Roman"/>
                      </a:endParaRPr>
                    </a:p>
                  </a:txBody>
                  <a:tcPr marL="68580" marR="68580" marT="0" marB="0"/>
                </a:tc>
              </a:tr>
              <a:tr h="295836">
                <a:tc>
                  <a:txBody>
                    <a:bodyPr/>
                    <a:lstStyle/>
                    <a:p>
                      <a:pPr marL="0" marR="0" algn="just">
                        <a:spcBef>
                          <a:spcPts val="0"/>
                        </a:spcBef>
                        <a:spcAft>
                          <a:spcPts val="0"/>
                        </a:spcAft>
                      </a:pPr>
                      <a:r>
                        <a:rPr lang="en-US" sz="1600">
                          <a:effectLst/>
                        </a:rPr>
                        <a:t>Band 27 BT (6.7mm)</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0.411</a:t>
                      </a:r>
                      <a:r>
                        <a:rPr lang="en-US" sz="1600" baseline="30000">
                          <a:effectLst/>
                        </a:rPr>
                        <a:t>o</a:t>
                      </a:r>
                      <a:r>
                        <a:rPr lang="en-US" sz="1600">
                          <a:effectLst/>
                        </a:rPr>
                        <a:t>K</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0.145</a:t>
                      </a:r>
                      <a:r>
                        <a:rPr lang="en-US" sz="1600" baseline="30000">
                          <a:effectLst/>
                        </a:rPr>
                        <a:t> o</a:t>
                      </a:r>
                      <a:r>
                        <a:rPr lang="en-US" sz="1600">
                          <a:effectLst/>
                        </a:rPr>
                        <a:t>K</a:t>
                      </a:r>
                      <a:endParaRPr lang="en-US" sz="1600">
                        <a:effectLst/>
                        <a:latin typeface="Times New Roman"/>
                        <a:ea typeface="Times New Roman"/>
                      </a:endParaRPr>
                    </a:p>
                  </a:txBody>
                  <a:tcPr marL="68580" marR="68580" marT="0" marB="0"/>
                </a:tc>
              </a:tr>
              <a:tr h="295836">
                <a:tc>
                  <a:txBody>
                    <a:bodyPr/>
                    <a:lstStyle/>
                    <a:p>
                      <a:pPr marL="0" marR="0" algn="just">
                        <a:spcBef>
                          <a:spcPts val="0"/>
                        </a:spcBef>
                        <a:spcAft>
                          <a:spcPts val="0"/>
                        </a:spcAft>
                      </a:pPr>
                      <a:r>
                        <a:rPr lang="en-US" sz="1600">
                          <a:effectLst/>
                        </a:rPr>
                        <a:t>Band 28 BT (7.3mm)</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0.184</a:t>
                      </a:r>
                      <a:r>
                        <a:rPr lang="en-US" sz="1600" baseline="30000">
                          <a:effectLst/>
                        </a:rPr>
                        <a:t>o</a:t>
                      </a:r>
                      <a:r>
                        <a:rPr lang="en-US" sz="1600">
                          <a:effectLst/>
                        </a:rPr>
                        <a:t>K</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0.129</a:t>
                      </a:r>
                      <a:r>
                        <a:rPr lang="en-US" sz="1600" baseline="30000">
                          <a:effectLst/>
                        </a:rPr>
                        <a:t> o</a:t>
                      </a:r>
                      <a:r>
                        <a:rPr lang="en-US" sz="1600">
                          <a:effectLst/>
                        </a:rPr>
                        <a:t>K</a:t>
                      </a:r>
                      <a:endParaRPr lang="en-US" sz="1600">
                        <a:effectLst/>
                        <a:latin typeface="Times New Roman"/>
                        <a:ea typeface="Times New Roman"/>
                      </a:endParaRPr>
                    </a:p>
                  </a:txBody>
                  <a:tcPr marL="68580" marR="68580" marT="0" marB="0"/>
                </a:tc>
              </a:tr>
              <a:tr h="295836">
                <a:tc>
                  <a:txBody>
                    <a:bodyPr/>
                    <a:lstStyle/>
                    <a:p>
                      <a:pPr marL="0" marR="0" algn="just">
                        <a:spcBef>
                          <a:spcPts val="0"/>
                        </a:spcBef>
                        <a:spcAft>
                          <a:spcPts val="0"/>
                        </a:spcAft>
                      </a:pPr>
                      <a:r>
                        <a:rPr lang="en-US" sz="1600">
                          <a:effectLst/>
                        </a:rPr>
                        <a:t>Band 29 BT (8.55mm)</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0.035</a:t>
                      </a:r>
                      <a:r>
                        <a:rPr lang="en-US" sz="1600" baseline="30000">
                          <a:effectLst/>
                        </a:rPr>
                        <a:t>o</a:t>
                      </a:r>
                      <a:r>
                        <a:rPr lang="en-US" sz="1600">
                          <a:effectLst/>
                        </a:rPr>
                        <a:t>K</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0.043</a:t>
                      </a:r>
                      <a:r>
                        <a:rPr lang="en-US" sz="1600" baseline="30000">
                          <a:effectLst/>
                        </a:rPr>
                        <a:t> o</a:t>
                      </a:r>
                      <a:r>
                        <a:rPr lang="en-US" sz="1600">
                          <a:effectLst/>
                        </a:rPr>
                        <a:t>K</a:t>
                      </a:r>
                      <a:endParaRPr lang="en-US" sz="1600">
                        <a:effectLst/>
                        <a:latin typeface="Times New Roman"/>
                        <a:ea typeface="Times New Roman"/>
                      </a:endParaRPr>
                    </a:p>
                  </a:txBody>
                  <a:tcPr marL="68580" marR="68580" marT="0" marB="0"/>
                </a:tc>
              </a:tr>
              <a:tr h="295836">
                <a:tc>
                  <a:txBody>
                    <a:bodyPr/>
                    <a:lstStyle/>
                    <a:p>
                      <a:pPr marL="0" marR="0" algn="just">
                        <a:spcBef>
                          <a:spcPts val="0"/>
                        </a:spcBef>
                        <a:spcAft>
                          <a:spcPts val="0"/>
                        </a:spcAft>
                      </a:pPr>
                      <a:r>
                        <a:rPr lang="en-US" sz="1600">
                          <a:effectLst/>
                        </a:rPr>
                        <a:t>Band 30 BT (9.73mm)</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0.139</a:t>
                      </a:r>
                      <a:r>
                        <a:rPr lang="en-US" sz="1600" baseline="30000">
                          <a:effectLst/>
                        </a:rPr>
                        <a:t>o</a:t>
                      </a:r>
                      <a:r>
                        <a:rPr lang="en-US" sz="1600">
                          <a:effectLst/>
                        </a:rPr>
                        <a:t>K</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0.110</a:t>
                      </a:r>
                      <a:r>
                        <a:rPr lang="en-US" sz="1600" baseline="30000">
                          <a:effectLst/>
                        </a:rPr>
                        <a:t> o</a:t>
                      </a:r>
                      <a:r>
                        <a:rPr lang="en-US" sz="1600">
                          <a:effectLst/>
                        </a:rPr>
                        <a:t>K</a:t>
                      </a:r>
                      <a:endParaRPr lang="en-US" sz="1600">
                        <a:effectLst/>
                        <a:latin typeface="Times New Roman"/>
                        <a:ea typeface="Times New Roman"/>
                      </a:endParaRPr>
                    </a:p>
                  </a:txBody>
                  <a:tcPr marL="68580" marR="68580" marT="0" marB="0"/>
                </a:tc>
              </a:tr>
              <a:tr h="295836">
                <a:tc>
                  <a:txBody>
                    <a:bodyPr/>
                    <a:lstStyle/>
                    <a:p>
                      <a:pPr marL="0" marR="0" algn="just">
                        <a:spcBef>
                          <a:spcPts val="0"/>
                        </a:spcBef>
                        <a:spcAft>
                          <a:spcPts val="0"/>
                        </a:spcAft>
                      </a:pPr>
                      <a:r>
                        <a:rPr lang="en-US" sz="1600">
                          <a:effectLst/>
                        </a:rPr>
                        <a:t>Band 31 BT (11mm)</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0.041</a:t>
                      </a:r>
                      <a:r>
                        <a:rPr lang="en-US" sz="1600" baseline="30000">
                          <a:effectLst/>
                        </a:rPr>
                        <a:t>o</a:t>
                      </a:r>
                      <a:r>
                        <a:rPr lang="en-US" sz="1600">
                          <a:effectLst/>
                        </a:rPr>
                        <a:t>K</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0.026</a:t>
                      </a:r>
                      <a:r>
                        <a:rPr lang="en-US" sz="1600" baseline="30000">
                          <a:effectLst/>
                        </a:rPr>
                        <a:t> o</a:t>
                      </a:r>
                      <a:r>
                        <a:rPr lang="en-US" sz="1600">
                          <a:effectLst/>
                        </a:rPr>
                        <a:t>K</a:t>
                      </a:r>
                      <a:endParaRPr lang="en-US" sz="1600">
                        <a:effectLst/>
                        <a:latin typeface="Times New Roman"/>
                        <a:ea typeface="Times New Roman"/>
                      </a:endParaRPr>
                    </a:p>
                  </a:txBody>
                  <a:tcPr marL="68580" marR="68580" marT="0" marB="0"/>
                </a:tc>
              </a:tr>
              <a:tr h="295836">
                <a:tc>
                  <a:txBody>
                    <a:bodyPr/>
                    <a:lstStyle/>
                    <a:p>
                      <a:pPr marL="0" marR="0" algn="just">
                        <a:spcBef>
                          <a:spcPts val="0"/>
                        </a:spcBef>
                        <a:spcAft>
                          <a:spcPts val="0"/>
                        </a:spcAft>
                      </a:pPr>
                      <a:r>
                        <a:rPr lang="en-US" sz="1600">
                          <a:effectLst/>
                        </a:rPr>
                        <a:t>Band 32 BT (12mm)</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0.047</a:t>
                      </a:r>
                      <a:r>
                        <a:rPr lang="en-US" sz="1600" baseline="30000">
                          <a:effectLst/>
                        </a:rPr>
                        <a:t>o</a:t>
                      </a:r>
                      <a:r>
                        <a:rPr lang="en-US" sz="1600">
                          <a:effectLst/>
                        </a:rPr>
                        <a:t>K</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0.039</a:t>
                      </a:r>
                      <a:r>
                        <a:rPr lang="en-US" sz="1600" baseline="30000">
                          <a:effectLst/>
                        </a:rPr>
                        <a:t> o</a:t>
                      </a:r>
                      <a:r>
                        <a:rPr lang="en-US" sz="1600">
                          <a:effectLst/>
                        </a:rPr>
                        <a:t>K</a:t>
                      </a:r>
                      <a:endParaRPr lang="en-US" sz="1600">
                        <a:effectLst/>
                        <a:latin typeface="Times New Roman"/>
                        <a:ea typeface="Times New Roman"/>
                      </a:endParaRPr>
                    </a:p>
                  </a:txBody>
                  <a:tcPr marL="68580" marR="68580" marT="0" marB="0"/>
                </a:tc>
              </a:tr>
              <a:tr h="295836">
                <a:tc>
                  <a:txBody>
                    <a:bodyPr/>
                    <a:lstStyle/>
                    <a:p>
                      <a:pPr marL="0" marR="0" algn="just">
                        <a:spcBef>
                          <a:spcPts val="0"/>
                        </a:spcBef>
                        <a:spcAft>
                          <a:spcPts val="0"/>
                        </a:spcAft>
                      </a:pPr>
                      <a:r>
                        <a:rPr lang="en-US" sz="1600">
                          <a:effectLst/>
                        </a:rPr>
                        <a:t>Band 33 BT (13.3mm)</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0.151</a:t>
                      </a:r>
                      <a:r>
                        <a:rPr lang="en-US" sz="1600" baseline="30000">
                          <a:effectLst/>
                        </a:rPr>
                        <a:t> o</a:t>
                      </a:r>
                      <a:r>
                        <a:rPr lang="en-US" sz="1600">
                          <a:effectLst/>
                        </a:rPr>
                        <a:t>K</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0.082</a:t>
                      </a:r>
                      <a:r>
                        <a:rPr lang="en-US" sz="1600" baseline="30000">
                          <a:effectLst/>
                        </a:rPr>
                        <a:t> o</a:t>
                      </a:r>
                      <a:r>
                        <a:rPr lang="en-US" sz="1600">
                          <a:effectLst/>
                        </a:rPr>
                        <a:t>K</a:t>
                      </a:r>
                      <a:endParaRPr lang="en-US" sz="1600">
                        <a:effectLst/>
                        <a:latin typeface="Times New Roman"/>
                        <a:ea typeface="Times New Roman"/>
                      </a:endParaRPr>
                    </a:p>
                  </a:txBody>
                  <a:tcPr marL="68580" marR="68580" marT="0" marB="0"/>
                </a:tc>
              </a:tr>
              <a:tr h="295836">
                <a:tc>
                  <a:txBody>
                    <a:bodyPr/>
                    <a:lstStyle/>
                    <a:p>
                      <a:pPr marL="0" marR="0" algn="just">
                        <a:spcBef>
                          <a:spcPts val="0"/>
                        </a:spcBef>
                        <a:spcAft>
                          <a:spcPts val="0"/>
                        </a:spcAft>
                      </a:pPr>
                      <a:r>
                        <a:rPr lang="en-US" sz="1600">
                          <a:effectLst/>
                        </a:rPr>
                        <a:t>Band 34 BT (13.6mm)</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0.234</a:t>
                      </a:r>
                      <a:r>
                        <a:rPr lang="en-US" sz="1600" baseline="30000">
                          <a:effectLst/>
                        </a:rPr>
                        <a:t> o</a:t>
                      </a:r>
                      <a:r>
                        <a:rPr lang="en-US" sz="1600">
                          <a:effectLst/>
                        </a:rPr>
                        <a:t>K</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0.115</a:t>
                      </a:r>
                      <a:r>
                        <a:rPr lang="en-US" sz="1600" baseline="30000">
                          <a:effectLst/>
                        </a:rPr>
                        <a:t> o</a:t>
                      </a:r>
                      <a:r>
                        <a:rPr lang="en-US" sz="1600">
                          <a:effectLst/>
                        </a:rPr>
                        <a:t>K</a:t>
                      </a:r>
                      <a:endParaRPr lang="en-US" sz="1600">
                        <a:effectLst/>
                        <a:latin typeface="Times New Roman"/>
                        <a:ea typeface="Times New Roman"/>
                      </a:endParaRPr>
                    </a:p>
                  </a:txBody>
                  <a:tcPr marL="68580" marR="68580" marT="0" marB="0"/>
                </a:tc>
              </a:tr>
              <a:tr h="295836">
                <a:tc>
                  <a:txBody>
                    <a:bodyPr/>
                    <a:lstStyle/>
                    <a:p>
                      <a:pPr marL="0" marR="0" algn="just">
                        <a:spcBef>
                          <a:spcPts val="0"/>
                        </a:spcBef>
                        <a:spcAft>
                          <a:spcPts val="0"/>
                        </a:spcAft>
                      </a:pPr>
                      <a:r>
                        <a:rPr lang="en-US" sz="1600">
                          <a:effectLst/>
                        </a:rPr>
                        <a:t>Band 35 BT (13.9mm)</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0.266</a:t>
                      </a:r>
                      <a:r>
                        <a:rPr lang="en-US" sz="1600" baseline="30000">
                          <a:effectLst/>
                        </a:rPr>
                        <a:t> o</a:t>
                      </a:r>
                      <a:r>
                        <a:rPr lang="en-US" sz="1600">
                          <a:effectLst/>
                        </a:rPr>
                        <a:t>K</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0.146</a:t>
                      </a:r>
                      <a:r>
                        <a:rPr lang="en-US" sz="1600" baseline="30000">
                          <a:effectLst/>
                        </a:rPr>
                        <a:t> o</a:t>
                      </a:r>
                      <a:r>
                        <a:rPr lang="en-US" sz="1600">
                          <a:effectLst/>
                        </a:rPr>
                        <a:t>K</a:t>
                      </a:r>
                      <a:endParaRPr lang="en-US" sz="1600">
                        <a:effectLst/>
                        <a:latin typeface="Times New Roman"/>
                        <a:ea typeface="Times New Roman"/>
                      </a:endParaRPr>
                    </a:p>
                  </a:txBody>
                  <a:tcPr marL="68580" marR="68580" marT="0" marB="0"/>
                </a:tc>
              </a:tr>
              <a:tr h="295836">
                <a:tc>
                  <a:txBody>
                    <a:bodyPr/>
                    <a:lstStyle/>
                    <a:p>
                      <a:pPr marL="0" marR="0" algn="just">
                        <a:spcBef>
                          <a:spcPts val="0"/>
                        </a:spcBef>
                        <a:spcAft>
                          <a:spcPts val="0"/>
                        </a:spcAft>
                      </a:pPr>
                      <a:r>
                        <a:rPr lang="en-US" sz="1600">
                          <a:effectLst/>
                        </a:rPr>
                        <a:t>Band 36 BT (14.2mm)</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0.428</a:t>
                      </a:r>
                      <a:r>
                        <a:rPr lang="en-US" sz="1600" baseline="30000">
                          <a:effectLst/>
                        </a:rPr>
                        <a:t>o</a:t>
                      </a:r>
                      <a:r>
                        <a:rPr lang="en-US" sz="1600">
                          <a:effectLst/>
                        </a:rPr>
                        <a:t>K</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0.209</a:t>
                      </a:r>
                      <a:r>
                        <a:rPr lang="en-US" sz="1600" baseline="30000">
                          <a:effectLst/>
                        </a:rPr>
                        <a:t> o</a:t>
                      </a:r>
                      <a:r>
                        <a:rPr lang="en-US" sz="1600">
                          <a:effectLst/>
                        </a:rPr>
                        <a:t>K</a:t>
                      </a:r>
                      <a:endParaRPr lang="en-US" sz="1600">
                        <a:effectLst/>
                        <a:latin typeface="Times New Roman"/>
                        <a:ea typeface="Times New Roman"/>
                      </a:endParaRPr>
                    </a:p>
                  </a:txBody>
                  <a:tcPr marL="68580" marR="68580" marT="0" marB="0"/>
                </a:tc>
              </a:tr>
              <a:tr h="295836">
                <a:tc>
                  <a:txBody>
                    <a:bodyPr/>
                    <a:lstStyle/>
                    <a:p>
                      <a:pPr marL="0" marR="0" algn="just">
                        <a:spcBef>
                          <a:spcPts val="0"/>
                        </a:spcBef>
                        <a:spcAft>
                          <a:spcPts val="0"/>
                        </a:spcAft>
                        <a:tabLst>
                          <a:tab pos="613410" algn="ctr"/>
                        </a:tabLst>
                      </a:pPr>
                      <a:r>
                        <a:rPr lang="en-US" sz="1600">
                          <a:effectLst/>
                        </a:rPr>
                        <a:t>	Surface Pressure</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5 hPa</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5 hPa</a:t>
                      </a:r>
                      <a:endParaRPr lang="en-US" sz="1600">
                        <a:effectLst/>
                        <a:latin typeface="Times New Roman"/>
                        <a:ea typeface="Times New Roman"/>
                      </a:endParaRPr>
                    </a:p>
                  </a:txBody>
                  <a:tcPr marL="68580" marR="68580" marT="0" marB="0"/>
                </a:tc>
              </a:tr>
              <a:tr h="295836">
                <a:tc>
                  <a:txBody>
                    <a:bodyPr/>
                    <a:lstStyle/>
                    <a:p>
                      <a:pPr marL="0" marR="0" algn="just">
                        <a:spcBef>
                          <a:spcPts val="0"/>
                        </a:spcBef>
                        <a:spcAft>
                          <a:spcPts val="0"/>
                        </a:spcAft>
                      </a:pPr>
                      <a:r>
                        <a:rPr lang="en-US" sz="1600">
                          <a:effectLst/>
                        </a:rPr>
                        <a:t>Latitude</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0.0</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0.0</a:t>
                      </a:r>
                      <a:endParaRPr lang="en-US" sz="1600">
                        <a:effectLst/>
                        <a:latin typeface="Times New Roman"/>
                        <a:ea typeface="Times New Roman"/>
                      </a:endParaRPr>
                    </a:p>
                  </a:txBody>
                  <a:tcPr marL="68580" marR="68580" marT="0" marB="0"/>
                </a:tc>
              </a:tr>
              <a:tr h="58273">
                <a:tc>
                  <a:txBody>
                    <a:bodyPr/>
                    <a:lstStyle/>
                    <a:p>
                      <a:pPr marL="0" marR="0" algn="just">
                        <a:spcBef>
                          <a:spcPts val="0"/>
                        </a:spcBef>
                        <a:spcAft>
                          <a:spcPts val="0"/>
                        </a:spcAft>
                      </a:pPr>
                      <a:r>
                        <a:rPr lang="en-US" sz="1600">
                          <a:effectLst/>
                        </a:rPr>
                        <a:t>Month</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0.0</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0.0</a:t>
                      </a:r>
                      <a:endParaRPr lang="en-US" sz="1600">
                        <a:effectLst/>
                        <a:latin typeface="Times New Roman"/>
                        <a:ea typeface="Times New Roman"/>
                      </a:endParaRPr>
                    </a:p>
                  </a:txBody>
                  <a:tcPr marL="68580" marR="68580" marT="0" marB="0"/>
                </a:tc>
              </a:tr>
              <a:tr h="295836">
                <a:tc>
                  <a:txBody>
                    <a:bodyPr/>
                    <a:lstStyle/>
                    <a:p>
                      <a:pPr marL="0" marR="0" algn="just">
                        <a:spcBef>
                          <a:spcPts val="0"/>
                        </a:spcBef>
                        <a:spcAft>
                          <a:spcPts val="0"/>
                        </a:spcAft>
                      </a:pPr>
                      <a:r>
                        <a:rPr lang="en-US" sz="1600">
                          <a:effectLst/>
                        </a:rPr>
                        <a:t>Percent Land</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a:effectLst/>
                        </a:rPr>
                        <a:t>0.0</a:t>
                      </a:r>
                      <a:endParaRPr lang="en-US" sz="1600">
                        <a:effectLst/>
                        <a:latin typeface="Times New Roman"/>
                        <a:ea typeface="Times New Roman"/>
                      </a:endParaRPr>
                    </a:p>
                  </a:txBody>
                  <a:tcPr marL="68580" marR="68580" marT="0" marB="0"/>
                </a:tc>
                <a:tc>
                  <a:txBody>
                    <a:bodyPr/>
                    <a:lstStyle/>
                    <a:p>
                      <a:pPr marL="0" marR="0" algn="just">
                        <a:spcBef>
                          <a:spcPts val="0"/>
                        </a:spcBef>
                        <a:spcAft>
                          <a:spcPts val="0"/>
                        </a:spcAft>
                      </a:pPr>
                      <a:r>
                        <a:rPr lang="en-US" sz="1600" dirty="0">
                          <a:effectLst/>
                        </a:rPr>
                        <a:t>0.0</a:t>
                      </a:r>
                      <a:endParaRPr lang="en-US" sz="1600" dirty="0">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30446764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64094439"/>
              </p:ext>
            </p:extLst>
          </p:nvPr>
        </p:nvGraphicFramePr>
        <p:xfrm>
          <a:off x="423863" y="304800"/>
          <a:ext cx="4910137" cy="2847840"/>
        </p:xfrm>
        <a:graphic>
          <a:graphicData uri="http://schemas.openxmlformats.org/drawingml/2006/table">
            <a:tbl>
              <a:tblPr>
                <a:tableStyleId>{5C22544A-7EE6-4342-B048-85BDC9FD1C3A}</a:tableStyleId>
              </a:tblPr>
              <a:tblGrid>
                <a:gridCol w="2209800"/>
                <a:gridCol w="1509712"/>
                <a:gridCol w="1190625"/>
              </a:tblGrid>
              <a:tr h="367960">
                <a:tc>
                  <a:txBody>
                    <a:bodyPr/>
                    <a:lstStyle/>
                    <a:p>
                      <a:pPr marL="0" marR="0" algn="ctr">
                        <a:spcBef>
                          <a:spcPts val="0"/>
                        </a:spcBef>
                        <a:spcAft>
                          <a:spcPts val="0"/>
                        </a:spcAft>
                      </a:pPr>
                      <a:r>
                        <a:rPr lang="en-US" sz="1800" dirty="0">
                          <a:effectLst/>
                        </a:rPr>
                        <a:t>Band</a:t>
                      </a:r>
                      <a:endParaRPr lang="en-US" sz="1800" dirty="0">
                        <a:effectLst/>
                        <a:latin typeface="Times New Roman"/>
                        <a:ea typeface="Times New Roman"/>
                      </a:endParaRPr>
                    </a:p>
                  </a:txBody>
                  <a:tcPr/>
                </a:tc>
                <a:tc>
                  <a:txBody>
                    <a:bodyPr/>
                    <a:lstStyle/>
                    <a:p>
                      <a:pPr marL="0" marR="0" algn="ctr">
                        <a:spcBef>
                          <a:spcPts val="0"/>
                        </a:spcBef>
                        <a:spcAft>
                          <a:spcPts val="0"/>
                        </a:spcAft>
                      </a:pPr>
                      <a:r>
                        <a:rPr lang="en-US" sz="1800">
                          <a:effectLst/>
                        </a:rPr>
                        <a:t>Terra Shift (cm-1)</a:t>
                      </a:r>
                      <a:endParaRPr lang="en-US" sz="1800">
                        <a:effectLst/>
                        <a:latin typeface="Times New Roman"/>
                        <a:ea typeface="Times New Roman"/>
                      </a:endParaRPr>
                    </a:p>
                  </a:txBody>
                  <a:tcPr/>
                </a:tc>
                <a:tc>
                  <a:txBody>
                    <a:bodyPr/>
                    <a:lstStyle/>
                    <a:p>
                      <a:pPr marL="0" marR="0" algn="ctr">
                        <a:spcBef>
                          <a:spcPts val="0"/>
                        </a:spcBef>
                        <a:spcAft>
                          <a:spcPts val="0"/>
                        </a:spcAft>
                      </a:pPr>
                      <a:r>
                        <a:rPr lang="en-US" sz="1800">
                          <a:effectLst/>
                        </a:rPr>
                        <a:t>Aqua Shift (cm-1)</a:t>
                      </a:r>
                      <a:endParaRPr lang="en-US" sz="1800">
                        <a:effectLst/>
                        <a:latin typeface="Times New Roman"/>
                        <a:ea typeface="Times New Roman"/>
                      </a:endParaRPr>
                    </a:p>
                  </a:txBody>
                  <a:tcPr/>
                </a:tc>
              </a:tr>
              <a:tr h="367960">
                <a:tc>
                  <a:txBody>
                    <a:bodyPr/>
                    <a:lstStyle/>
                    <a:p>
                      <a:pPr marL="0" marR="0" algn="ctr">
                        <a:spcBef>
                          <a:spcPts val="0"/>
                        </a:spcBef>
                        <a:spcAft>
                          <a:spcPts val="0"/>
                        </a:spcAft>
                      </a:pPr>
                      <a:r>
                        <a:rPr lang="en-US" sz="1800">
                          <a:effectLst/>
                        </a:rPr>
                        <a:t>27</a:t>
                      </a:r>
                      <a:endParaRPr lang="en-US" sz="1800">
                        <a:effectLst/>
                        <a:latin typeface="Times New Roman"/>
                        <a:ea typeface="Times New Roman"/>
                      </a:endParaRPr>
                    </a:p>
                  </a:txBody>
                  <a:tcPr/>
                </a:tc>
                <a:tc>
                  <a:txBody>
                    <a:bodyPr/>
                    <a:lstStyle/>
                    <a:p>
                      <a:pPr marL="0" marR="0" algn="ctr">
                        <a:spcBef>
                          <a:spcPts val="0"/>
                        </a:spcBef>
                        <a:spcAft>
                          <a:spcPts val="0"/>
                        </a:spcAft>
                      </a:pPr>
                      <a:r>
                        <a:rPr lang="en-US" sz="1800">
                          <a:effectLst/>
                        </a:rPr>
                        <a:t>4</a:t>
                      </a:r>
                      <a:endParaRPr lang="en-US" sz="1800">
                        <a:effectLst/>
                        <a:latin typeface="Times New Roman"/>
                        <a:ea typeface="Times New Roman"/>
                      </a:endParaRPr>
                    </a:p>
                  </a:txBody>
                  <a:tcPr/>
                </a:tc>
                <a:tc>
                  <a:txBody>
                    <a:bodyPr/>
                    <a:lstStyle/>
                    <a:p>
                      <a:pPr marL="0" marR="0" algn="ctr">
                        <a:spcBef>
                          <a:spcPts val="0"/>
                        </a:spcBef>
                        <a:spcAft>
                          <a:spcPts val="0"/>
                        </a:spcAft>
                      </a:pPr>
                      <a:r>
                        <a:rPr lang="en-US" sz="1800">
                          <a:effectLst/>
                        </a:rPr>
                        <a:t>5</a:t>
                      </a:r>
                      <a:endParaRPr lang="en-US" sz="1800">
                        <a:effectLst/>
                        <a:latin typeface="Times New Roman"/>
                        <a:ea typeface="Times New Roman"/>
                      </a:endParaRPr>
                    </a:p>
                  </a:txBody>
                  <a:tcPr/>
                </a:tc>
              </a:tr>
              <a:tr h="367960">
                <a:tc>
                  <a:txBody>
                    <a:bodyPr/>
                    <a:lstStyle/>
                    <a:p>
                      <a:pPr marL="0" marR="0" algn="ctr">
                        <a:spcBef>
                          <a:spcPts val="0"/>
                        </a:spcBef>
                        <a:spcAft>
                          <a:spcPts val="0"/>
                        </a:spcAft>
                      </a:pPr>
                      <a:r>
                        <a:rPr lang="en-US" sz="1800">
                          <a:effectLst/>
                        </a:rPr>
                        <a:t>28</a:t>
                      </a:r>
                      <a:endParaRPr lang="en-US" sz="1800">
                        <a:effectLst/>
                        <a:latin typeface="Times New Roman"/>
                        <a:ea typeface="Times New Roman"/>
                      </a:endParaRPr>
                    </a:p>
                  </a:txBody>
                  <a:tcPr/>
                </a:tc>
                <a:tc>
                  <a:txBody>
                    <a:bodyPr/>
                    <a:lstStyle/>
                    <a:p>
                      <a:pPr marL="0" marR="0" algn="ctr">
                        <a:spcBef>
                          <a:spcPts val="0"/>
                        </a:spcBef>
                        <a:spcAft>
                          <a:spcPts val="0"/>
                        </a:spcAft>
                      </a:pPr>
                      <a:r>
                        <a:rPr lang="en-US" sz="1800">
                          <a:effectLst/>
                        </a:rPr>
                        <a:t>2</a:t>
                      </a:r>
                      <a:endParaRPr lang="en-US" sz="1800">
                        <a:effectLst/>
                        <a:latin typeface="Times New Roman"/>
                        <a:ea typeface="Times New Roman"/>
                      </a:endParaRPr>
                    </a:p>
                  </a:txBody>
                  <a:tcPr/>
                </a:tc>
                <a:tc>
                  <a:txBody>
                    <a:bodyPr/>
                    <a:lstStyle/>
                    <a:p>
                      <a:pPr marL="0" marR="0" algn="ctr">
                        <a:spcBef>
                          <a:spcPts val="0"/>
                        </a:spcBef>
                        <a:spcAft>
                          <a:spcPts val="0"/>
                        </a:spcAft>
                      </a:pPr>
                      <a:r>
                        <a:rPr lang="en-US" sz="1800">
                          <a:effectLst/>
                        </a:rPr>
                        <a:t>2</a:t>
                      </a:r>
                      <a:endParaRPr lang="en-US" sz="1800">
                        <a:effectLst/>
                        <a:latin typeface="Times New Roman"/>
                        <a:ea typeface="Times New Roman"/>
                      </a:endParaRPr>
                    </a:p>
                  </a:txBody>
                  <a:tcPr/>
                </a:tc>
              </a:tr>
              <a:tr h="367960">
                <a:tc>
                  <a:txBody>
                    <a:bodyPr/>
                    <a:lstStyle/>
                    <a:p>
                      <a:pPr marL="0" marR="0" algn="ctr">
                        <a:spcBef>
                          <a:spcPts val="0"/>
                        </a:spcBef>
                        <a:spcAft>
                          <a:spcPts val="0"/>
                        </a:spcAft>
                      </a:pPr>
                      <a:r>
                        <a:rPr lang="en-US" sz="1800">
                          <a:effectLst/>
                        </a:rPr>
                        <a:t>30</a:t>
                      </a:r>
                      <a:endParaRPr lang="en-US" sz="1800">
                        <a:effectLst/>
                        <a:latin typeface="Times New Roman"/>
                        <a:ea typeface="Times New Roman"/>
                      </a:endParaRPr>
                    </a:p>
                  </a:txBody>
                  <a:tcPr/>
                </a:tc>
                <a:tc>
                  <a:txBody>
                    <a:bodyPr/>
                    <a:lstStyle/>
                    <a:p>
                      <a:pPr marL="0" marR="0" algn="ctr">
                        <a:spcBef>
                          <a:spcPts val="0"/>
                        </a:spcBef>
                        <a:spcAft>
                          <a:spcPts val="0"/>
                        </a:spcAft>
                      </a:pPr>
                      <a:r>
                        <a:rPr lang="en-US" sz="1800">
                          <a:effectLst/>
                        </a:rPr>
                        <a:t>1</a:t>
                      </a:r>
                      <a:endParaRPr lang="en-US" sz="1800">
                        <a:effectLst/>
                        <a:latin typeface="Times New Roman"/>
                        <a:ea typeface="Times New Roman"/>
                      </a:endParaRPr>
                    </a:p>
                  </a:txBody>
                  <a:tcPr/>
                </a:tc>
                <a:tc>
                  <a:txBody>
                    <a:bodyPr/>
                    <a:lstStyle/>
                    <a:p>
                      <a:pPr marL="0" marR="0" algn="ctr">
                        <a:spcBef>
                          <a:spcPts val="0"/>
                        </a:spcBef>
                        <a:spcAft>
                          <a:spcPts val="0"/>
                        </a:spcAft>
                      </a:pPr>
                      <a:r>
                        <a:rPr lang="en-US" sz="1800">
                          <a:effectLst/>
                        </a:rPr>
                        <a:t>0</a:t>
                      </a:r>
                      <a:endParaRPr lang="en-US" sz="1800">
                        <a:effectLst/>
                        <a:latin typeface="Times New Roman"/>
                        <a:ea typeface="Times New Roman"/>
                      </a:endParaRPr>
                    </a:p>
                  </a:txBody>
                  <a:tcPr/>
                </a:tc>
              </a:tr>
              <a:tr h="367960">
                <a:tc>
                  <a:txBody>
                    <a:bodyPr/>
                    <a:lstStyle/>
                    <a:p>
                      <a:pPr marL="0" marR="0" algn="ctr">
                        <a:spcBef>
                          <a:spcPts val="0"/>
                        </a:spcBef>
                        <a:spcAft>
                          <a:spcPts val="0"/>
                        </a:spcAft>
                      </a:pPr>
                      <a:r>
                        <a:rPr lang="en-US" sz="1800">
                          <a:effectLst/>
                        </a:rPr>
                        <a:t>34</a:t>
                      </a:r>
                      <a:endParaRPr lang="en-US" sz="1800">
                        <a:effectLst/>
                        <a:latin typeface="Times New Roman"/>
                        <a:ea typeface="Times New Roman"/>
                      </a:endParaRPr>
                    </a:p>
                  </a:txBody>
                  <a:tcPr/>
                </a:tc>
                <a:tc>
                  <a:txBody>
                    <a:bodyPr/>
                    <a:lstStyle/>
                    <a:p>
                      <a:pPr marL="0" marR="0" algn="ctr">
                        <a:spcBef>
                          <a:spcPts val="0"/>
                        </a:spcBef>
                        <a:spcAft>
                          <a:spcPts val="0"/>
                        </a:spcAft>
                      </a:pPr>
                      <a:r>
                        <a:rPr lang="en-US" sz="1800">
                          <a:effectLst/>
                        </a:rPr>
                        <a:t>0.8</a:t>
                      </a:r>
                      <a:endParaRPr lang="en-US" sz="1800">
                        <a:effectLst/>
                        <a:latin typeface="Times New Roman"/>
                        <a:ea typeface="Times New Roman"/>
                      </a:endParaRPr>
                    </a:p>
                  </a:txBody>
                  <a:tcPr/>
                </a:tc>
                <a:tc>
                  <a:txBody>
                    <a:bodyPr/>
                    <a:lstStyle/>
                    <a:p>
                      <a:pPr marL="0" marR="0" algn="ctr">
                        <a:spcBef>
                          <a:spcPts val="0"/>
                        </a:spcBef>
                        <a:spcAft>
                          <a:spcPts val="0"/>
                        </a:spcAft>
                      </a:pPr>
                      <a:r>
                        <a:rPr lang="en-US" sz="1800">
                          <a:effectLst/>
                        </a:rPr>
                        <a:t>0.8</a:t>
                      </a:r>
                      <a:endParaRPr lang="en-US" sz="1800">
                        <a:effectLst/>
                        <a:latin typeface="Times New Roman"/>
                        <a:ea typeface="Times New Roman"/>
                      </a:endParaRPr>
                    </a:p>
                  </a:txBody>
                  <a:tcPr/>
                </a:tc>
              </a:tr>
              <a:tr h="367960">
                <a:tc>
                  <a:txBody>
                    <a:bodyPr/>
                    <a:lstStyle/>
                    <a:p>
                      <a:pPr marL="0" marR="0" algn="ctr">
                        <a:spcBef>
                          <a:spcPts val="0"/>
                        </a:spcBef>
                        <a:spcAft>
                          <a:spcPts val="0"/>
                        </a:spcAft>
                      </a:pPr>
                      <a:r>
                        <a:rPr lang="en-US" sz="1800">
                          <a:effectLst/>
                        </a:rPr>
                        <a:t>35</a:t>
                      </a:r>
                      <a:endParaRPr lang="en-US" sz="1800">
                        <a:effectLst/>
                        <a:latin typeface="Times New Roman"/>
                        <a:ea typeface="Times New Roman"/>
                      </a:endParaRPr>
                    </a:p>
                  </a:txBody>
                  <a:tcPr/>
                </a:tc>
                <a:tc>
                  <a:txBody>
                    <a:bodyPr/>
                    <a:lstStyle/>
                    <a:p>
                      <a:pPr marL="0" marR="0" algn="ctr">
                        <a:spcBef>
                          <a:spcPts val="0"/>
                        </a:spcBef>
                        <a:spcAft>
                          <a:spcPts val="0"/>
                        </a:spcAft>
                      </a:pPr>
                      <a:r>
                        <a:rPr lang="en-US" sz="1800">
                          <a:effectLst/>
                        </a:rPr>
                        <a:t>0.8</a:t>
                      </a:r>
                      <a:endParaRPr lang="en-US" sz="1800">
                        <a:effectLst/>
                        <a:latin typeface="Times New Roman"/>
                        <a:ea typeface="Times New Roman"/>
                      </a:endParaRPr>
                    </a:p>
                  </a:txBody>
                  <a:tcPr/>
                </a:tc>
                <a:tc>
                  <a:txBody>
                    <a:bodyPr/>
                    <a:lstStyle/>
                    <a:p>
                      <a:pPr marL="0" marR="0" algn="ctr">
                        <a:spcBef>
                          <a:spcPts val="0"/>
                        </a:spcBef>
                        <a:spcAft>
                          <a:spcPts val="0"/>
                        </a:spcAft>
                      </a:pPr>
                      <a:r>
                        <a:rPr lang="en-US" sz="1800">
                          <a:effectLst/>
                        </a:rPr>
                        <a:t>0.8</a:t>
                      </a:r>
                      <a:endParaRPr lang="en-US" sz="1800">
                        <a:effectLst/>
                        <a:latin typeface="Times New Roman"/>
                        <a:ea typeface="Times New Roman"/>
                      </a:endParaRPr>
                    </a:p>
                  </a:txBody>
                  <a:tcPr/>
                </a:tc>
              </a:tr>
              <a:tr h="367960">
                <a:tc>
                  <a:txBody>
                    <a:bodyPr/>
                    <a:lstStyle/>
                    <a:p>
                      <a:pPr marL="0" marR="0" algn="ctr">
                        <a:spcBef>
                          <a:spcPts val="0"/>
                        </a:spcBef>
                        <a:spcAft>
                          <a:spcPts val="0"/>
                        </a:spcAft>
                      </a:pPr>
                      <a:r>
                        <a:rPr lang="en-US" sz="1800">
                          <a:effectLst/>
                        </a:rPr>
                        <a:t>36</a:t>
                      </a:r>
                      <a:endParaRPr lang="en-US" sz="1800">
                        <a:effectLst/>
                        <a:latin typeface="Times New Roman"/>
                        <a:ea typeface="Times New Roman"/>
                      </a:endParaRPr>
                    </a:p>
                  </a:txBody>
                  <a:tcPr/>
                </a:tc>
                <a:tc>
                  <a:txBody>
                    <a:bodyPr/>
                    <a:lstStyle/>
                    <a:p>
                      <a:pPr marL="0" marR="0" algn="ctr">
                        <a:spcBef>
                          <a:spcPts val="0"/>
                        </a:spcBef>
                        <a:spcAft>
                          <a:spcPts val="0"/>
                        </a:spcAft>
                      </a:pPr>
                      <a:r>
                        <a:rPr lang="en-US" sz="1800" dirty="0">
                          <a:effectLst/>
                        </a:rPr>
                        <a:t>1</a:t>
                      </a:r>
                      <a:endParaRPr lang="en-US" sz="1800" dirty="0">
                        <a:effectLst/>
                        <a:latin typeface="Times New Roman"/>
                        <a:ea typeface="Times New Roman"/>
                      </a:endParaRPr>
                    </a:p>
                  </a:txBody>
                  <a:tcPr/>
                </a:tc>
                <a:tc>
                  <a:txBody>
                    <a:bodyPr/>
                    <a:lstStyle/>
                    <a:p>
                      <a:pPr marL="0" marR="0" algn="ctr">
                        <a:spcBef>
                          <a:spcPts val="0"/>
                        </a:spcBef>
                        <a:spcAft>
                          <a:spcPts val="0"/>
                        </a:spcAft>
                      </a:pPr>
                      <a:r>
                        <a:rPr lang="en-US" sz="1800" dirty="0">
                          <a:effectLst/>
                        </a:rPr>
                        <a:t>1</a:t>
                      </a:r>
                      <a:endParaRPr lang="en-US" sz="1800" dirty="0">
                        <a:effectLst/>
                        <a:latin typeface="Times New Roman"/>
                        <a:ea typeface="Times New Roman"/>
                      </a:endParaRPr>
                    </a:p>
                  </a:txBody>
                  <a:tcPr/>
                </a:tc>
              </a:tr>
            </a:tbl>
          </a:graphicData>
        </a:graphic>
      </p:graphicFrame>
      <p:pic>
        <p:nvPicPr>
          <p:cNvPr id="5" name="O 11"/>
          <p:cNvPicPr>
            <a:picLocks noChangeArrowheads="1"/>
          </p:cNvPicPr>
          <p:nvPr/>
        </p:nvPicPr>
        <p:blipFill>
          <a:blip r:embed="rId2">
            <a:extLst>
              <a:ext uri="{28A0092B-C50C-407E-A947-70E740481C1C}">
                <a14:useLocalDpi xmlns:a14="http://schemas.microsoft.com/office/drawing/2010/main" val="0"/>
              </a:ext>
            </a:extLst>
          </a:blip>
          <a:srcRect t="-233" b="-443"/>
          <a:stretch>
            <a:fillRect/>
          </a:stretch>
        </p:blipFill>
        <p:spPr bwMode="auto">
          <a:xfrm>
            <a:off x="4343400" y="3581400"/>
            <a:ext cx="4800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943600" y="1371600"/>
            <a:ext cx="2221762" cy="923330"/>
          </a:xfrm>
          <a:prstGeom prst="rect">
            <a:avLst/>
          </a:prstGeom>
          <a:noFill/>
        </p:spPr>
        <p:txBody>
          <a:bodyPr wrap="none" rtlCol="0">
            <a:spAutoFit/>
          </a:bodyPr>
          <a:lstStyle/>
          <a:p>
            <a:pPr algn="ctr"/>
            <a:r>
              <a:rPr lang="en-US" dirty="0" smtClean="0"/>
              <a:t>SRF shifts </a:t>
            </a:r>
          </a:p>
          <a:p>
            <a:pPr algn="ctr"/>
            <a:r>
              <a:rPr lang="en-US" dirty="0" smtClean="0"/>
              <a:t>suggested by </a:t>
            </a:r>
          </a:p>
          <a:p>
            <a:pPr algn="ctr"/>
            <a:r>
              <a:rPr lang="en-US" dirty="0" smtClean="0"/>
              <a:t>IASI </a:t>
            </a:r>
            <a:r>
              <a:rPr lang="en-US" dirty="0" err="1" smtClean="0"/>
              <a:t>intercomparisons</a:t>
            </a:r>
            <a:endParaRPr lang="en-US" dirty="0"/>
          </a:p>
        </p:txBody>
      </p:sp>
      <p:sp>
        <p:nvSpPr>
          <p:cNvPr id="7" name="TextBox 6"/>
          <p:cNvSpPr txBox="1"/>
          <p:nvPr/>
        </p:nvSpPr>
        <p:spPr>
          <a:xfrm>
            <a:off x="2340018" y="4419600"/>
            <a:ext cx="2155783" cy="1200329"/>
          </a:xfrm>
          <a:prstGeom prst="rect">
            <a:avLst/>
          </a:prstGeom>
          <a:noFill/>
        </p:spPr>
        <p:txBody>
          <a:bodyPr wrap="none" rtlCol="0">
            <a:spAutoFit/>
          </a:bodyPr>
          <a:lstStyle/>
          <a:p>
            <a:pPr algn="ctr"/>
            <a:r>
              <a:rPr lang="en-US" dirty="0" smtClean="0"/>
              <a:t>Band 30 </a:t>
            </a:r>
          </a:p>
          <a:p>
            <a:pPr algn="ctr"/>
            <a:r>
              <a:rPr lang="en-US" dirty="0" smtClean="0"/>
              <a:t>MODIS minus IASI BT</a:t>
            </a:r>
          </a:p>
          <a:p>
            <a:pPr algn="ctr"/>
            <a:r>
              <a:rPr lang="en-US" dirty="0" err="1" smtClean="0"/>
              <a:t>Intercomparisons</a:t>
            </a:r>
            <a:endParaRPr lang="en-US" dirty="0" smtClean="0"/>
          </a:p>
          <a:p>
            <a:pPr algn="ctr"/>
            <a:r>
              <a:rPr lang="en-US" dirty="0" smtClean="0"/>
              <a:t>before shift</a:t>
            </a:r>
            <a:endParaRPr lang="en-US" dirty="0"/>
          </a:p>
        </p:txBody>
      </p:sp>
    </p:spTree>
    <p:extLst>
      <p:ext uri="{BB962C8B-B14F-4D97-AF65-F5344CB8AC3E}">
        <p14:creationId xmlns:p14="http://schemas.microsoft.com/office/powerpoint/2010/main" val="3505180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Validation</a:t>
            </a:r>
            <a:endParaRPr lang="en-US" dirty="0"/>
          </a:p>
        </p:txBody>
      </p:sp>
      <p:sp>
        <p:nvSpPr>
          <p:cNvPr id="3" name="Content Placeholder 2"/>
          <p:cNvSpPr>
            <a:spLocks noGrp="1"/>
          </p:cNvSpPr>
          <p:nvPr>
            <p:ph idx="1"/>
          </p:nvPr>
        </p:nvSpPr>
        <p:spPr/>
        <p:txBody>
          <a:bodyPr/>
          <a:lstStyle/>
          <a:p>
            <a:pPr marL="0" indent="0">
              <a:buNone/>
            </a:pPr>
            <a:r>
              <a:rPr lang="en-US" dirty="0" smtClean="0"/>
              <a:t>Total </a:t>
            </a:r>
            <a:r>
              <a:rPr lang="en-US" dirty="0" err="1" smtClean="0"/>
              <a:t>Precipitable</a:t>
            </a:r>
            <a:r>
              <a:rPr lang="en-US" dirty="0" smtClean="0"/>
              <a:t> Water (TPW)</a:t>
            </a:r>
          </a:p>
          <a:p>
            <a:pPr marL="0" indent="0">
              <a:buNone/>
            </a:pPr>
            <a:r>
              <a:rPr lang="en-US" dirty="0" smtClean="0"/>
              <a:t>Total Ozone (TOZ)</a:t>
            </a:r>
            <a:endParaRPr lang="en-US" dirty="0"/>
          </a:p>
        </p:txBody>
      </p:sp>
    </p:spTree>
    <p:extLst>
      <p:ext uri="{BB962C8B-B14F-4D97-AF65-F5344CB8AC3E}">
        <p14:creationId xmlns:p14="http://schemas.microsoft.com/office/powerpoint/2010/main" val="36269506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Z:\home2\swetzel\data\airs\modis_tpw_wholeGranule_2003099_1920.png"/>
          <p:cNvPicPr>
            <a:picLocks noChangeAspect="1" noChangeArrowheads="1"/>
          </p:cNvPicPr>
          <p:nvPr/>
        </p:nvPicPr>
        <p:blipFill>
          <a:blip r:embed="rId2">
            <a:extLst>
              <a:ext uri="{28A0092B-C50C-407E-A947-70E740481C1C}">
                <a14:useLocalDpi xmlns:a14="http://schemas.microsoft.com/office/drawing/2010/main" val="0"/>
              </a:ext>
            </a:extLst>
          </a:blip>
          <a:srcRect l="13542"/>
          <a:stretch>
            <a:fillRect/>
          </a:stretch>
        </p:blipFill>
        <p:spPr bwMode="auto">
          <a:xfrm>
            <a:off x="152400" y="533400"/>
            <a:ext cx="6324600" cy="5497513"/>
          </a:xfrm>
          <a:prstGeom prst="rect">
            <a:avLst/>
          </a:prstGeom>
          <a:noFill/>
          <a:extLst>
            <a:ext uri="{909E8E84-426E-40DD-AFC4-6F175D3DCCD1}">
              <a14:hiddenFill xmlns:a14="http://schemas.microsoft.com/office/drawing/2010/main">
                <a:solidFill>
                  <a:srgbClr val="FFFFFF"/>
                </a:solidFill>
              </a14:hiddenFill>
            </a:ext>
          </a:extLst>
        </p:spPr>
      </p:pic>
      <p:pic>
        <p:nvPicPr>
          <p:cNvPr id="46083" name="Picture 3" descr="Z:\home2\swetzel\data\airs\modis_tpw_zoom_2003099_1920.png"/>
          <p:cNvPicPr>
            <a:picLocks noChangeAspect="1" noChangeArrowheads="1"/>
          </p:cNvPicPr>
          <p:nvPr/>
        </p:nvPicPr>
        <p:blipFill>
          <a:blip r:embed="rId3">
            <a:extLst>
              <a:ext uri="{28A0092B-C50C-407E-A947-70E740481C1C}">
                <a14:useLocalDpi xmlns:a14="http://schemas.microsoft.com/office/drawing/2010/main" val="0"/>
              </a:ext>
            </a:extLst>
          </a:blip>
          <a:srcRect l="20918" r="22302" b="11554"/>
          <a:stretch>
            <a:fillRect/>
          </a:stretch>
        </p:blipFill>
        <p:spPr bwMode="auto">
          <a:xfrm>
            <a:off x="5791200" y="381000"/>
            <a:ext cx="31242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6084" name="Line 4"/>
          <p:cNvSpPr>
            <a:spLocks noChangeShapeType="1"/>
          </p:cNvSpPr>
          <p:nvPr/>
        </p:nvSpPr>
        <p:spPr bwMode="auto">
          <a:xfrm flipV="1">
            <a:off x="3074988" y="652463"/>
            <a:ext cx="2833687" cy="36020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085" name="Line 5"/>
          <p:cNvSpPr>
            <a:spLocks noChangeShapeType="1"/>
          </p:cNvSpPr>
          <p:nvPr/>
        </p:nvSpPr>
        <p:spPr bwMode="auto">
          <a:xfrm flipV="1">
            <a:off x="3810000" y="3987800"/>
            <a:ext cx="5080000" cy="1041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086" name="Text Box 6"/>
          <p:cNvSpPr txBox="1">
            <a:spLocks noChangeArrowheads="1"/>
          </p:cNvSpPr>
          <p:nvPr/>
        </p:nvSpPr>
        <p:spPr bwMode="auto">
          <a:xfrm>
            <a:off x="10440988" y="8721725"/>
            <a:ext cx="3352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000">
                <a:latin typeface="Arial" charset="0"/>
              </a:rPr>
              <a:t>Only AIRS  pixels with retrieval_type = 0 are displayed</a:t>
            </a:r>
          </a:p>
        </p:txBody>
      </p:sp>
      <p:sp>
        <p:nvSpPr>
          <p:cNvPr id="46087" name="Text Box 7"/>
          <p:cNvSpPr txBox="1">
            <a:spLocks noChangeArrowheads="1"/>
          </p:cNvSpPr>
          <p:nvPr/>
        </p:nvSpPr>
        <p:spPr bwMode="auto">
          <a:xfrm>
            <a:off x="1981200" y="136525"/>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 pos="10858500" algn="l"/>
                <a:tab pos="11582400" algn="l"/>
                <a:tab pos="12306300" algn="l"/>
                <a:tab pos="13030200" algn="l"/>
                <a:tab pos="13754100" algn="l"/>
                <a:tab pos="14478000" algn="l"/>
              </a:tabLst>
              <a:defRPr sz="2400">
                <a:solidFill>
                  <a:schemeClr val="tx1"/>
                </a:solidFill>
                <a:latin typeface="Times New Roman" charset="0"/>
                <a:ea typeface="ＭＳ Ｐゴシック"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 pos="10858500" algn="l"/>
                <a:tab pos="11582400" algn="l"/>
                <a:tab pos="12306300" algn="l"/>
                <a:tab pos="13030200" algn="l"/>
                <a:tab pos="13754100" algn="l"/>
                <a:tab pos="14478000" algn="l"/>
              </a:tabLst>
              <a:defRPr sz="2400">
                <a:solidFill>
                  <a:schemeClr val="tx1"/>
                </a:solidFill>
                <a:latin typeface="Times New Roman" charset="0"/>
                <a:ea typeface="ＭＳ Ｐゴシック"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 pos="10858500" algn="l"/>
                <a:tab pos="11582400" algn="l"/>
                <a:tab pos="12306300" algn="l"/>
                <a:tab pos="13030200" algn="l"/>
                <a:tab pos="13754100" algn="l"/>
                <a:tab pos="14478000" algn="l"/>
              </a:tabLst>
              <a:defRPr sz="2400">
                <a:solidFill>
                  <a:schemeClr val="tx1"/>
                </a:solidFill>
                <a:latin typeface="Times New Roman" charset="0"/>
                <a:ea typeface="ＭＳ Ｐゴシック"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 pos="10858500" algn="l"/>
                <a:tab pos="11582400" algn="l"/>
                <a:tab pos="12306300" algn="l"/>
                <a:tab pos="13030200" algn="l"/>
                <a:tab pos="13754100" algn="l"/>
                <a:tab pos="14478000" algn="l"/>
              </a:tabLst>
              <a:defRPr sz="2400">
                <a:solidFill>
                  <a:schemeClr val="tx1"/>
                </a:solidFill>
                <a:latin typeface="Times New Roman" charset="0"/>
                <a:ea typeface="ＭＳ Ｐゴシック"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 pos="10858500" algn="l"/>
                <a:tab pos="11582400" algn="l"/>
                <a:tab pos="12306300" algn="l"/>
                <a:tab pos="13030200" algn="l"/>
                <a:tab pos="13754100" algn="l"/>
                <a:tab pos="14478000" algn="l"/>
              </a:tabLst>
              <a:defRPr sz="2400">
                <a:solidFill>
                  <a:schemeClr val="tx1"/>
                </a:solidFill>
                <a:latin typeface="Times New Roman" charset="0"/>
                <a:ea typeface="ＭＳ Ｐゴシック" charset="0"/>
              </a:defRPr>
            </a:lvl5pPr>
            <a:lvl6pPr fontAlgn="base">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 pos="10858500" algn="l"/>
                <a:tab pos="11582400" algn="l"/>
                <a:tab pos="12306300" algn="l"/>
                <a:tab pos="13030200" algn="l"/>
                <a:tab pos="13754100" algn="l"/>
                <a:tab pos="14478000" algn="l"/>
              </a:tabLst>
              <a:defRPr sz="2400">
                <a:solidFill>
                  <a:schemeClr val="tx1"/>
                </a:solidFill>
                <a:latin typeface="Times New Roman" charset="0"/>
                <a:ea typeface="ＭＳ Ｐゴシック" charset="0"/>
              </a:defRPr>
            </a:lvl6pPr>
            <a:lvl7pPr fontAlgn="base">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 pos="10858500" algn="l"/>
                <a:tab pos="11582400" algn="l"/>
                <a:tab pos="12306300" algn="l"/>
                <a:tab pos="13030200" algn="l"/>
                <a:tab pos="13754100" algn="l"/>
                <a:tab pos="14478000" algn="l"/>
              </a:tabLst>
              <a:defRPr sz="2400">
                <a:solidFill>
                  <a:schemeClr val="tx1"/>
                </a:solidFill>
                <a:latin typeface="Times New Roman" charset="0"/>
                <a:ea typeface="ＭＳ Ｐゴシック" charset="0"/>
              </a:defRPr>
            </a:lvl7pPr>
            <a:lvl8pPr fontAlgn="base">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 pos="10858500" algn="l"/>
                <a:tab pos="11582400" algn="l"/>
                <a:tab pos="12306300" algn="l"/>
                <a:tab pos="13030200" algn="l"/>
                <a:tab pos="13754100" algn="l"/>
                <a:tab pos="14478000" algn="l"/>
              </a:tabLst>
              <a:defRPr sz="2400">
                <a:solidFill>
                  <a:schemeClr val="tx1"/>
                </a:solidFill>
                <a:latin typeface="Times New Roman" charset="0"/>
                <a:ea typeface="ＭＳ Ｐゴシック" charset="0"/>
              </a:defRPr>
            </a:lvl8pPr>
            <a:lvl9pPr fontAlgn="base">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 pos="10858500" algn="l"/>
                <a:tab pos="11582400" algn="l"/>
                <a:tab pos="12306300" algn="l"/>
                <a:tab pos="13030200" algn="l"/>
                <a:tab pos="13754100" algn="l"/>
                <a:tab pos="14478000" algn="l"/>
              </a:tabLst>
              <a:defRPr sz="2400">
                <a:solidFill>
                  <a:schemeClr val="tx1"/>
                </a:solidFill>
                <a:latin typeface="Times New Roman" charset="0"/>
                <a:ea typeface="ＭＳ Ｐゴシック" charset="0"/>
              </a:defRPr>
            </a:lvl9pPr>
          </a:lstStyle>
          <a:p>
            <a:pPr algn="ctr" eaLnBrk="0" hangingPunct="0">
              <a:buClr>
                <a:srgbClr val="000000"/>
              </a:buClr>
              <a:buSzPct val="100000"/>
              <a:buFont typeface="Arial Narrow" charset="0"/>
              <a:buNone/>
            </a:pPr>
            <a:r>
              <a:rPr lang="en-GB">
                <a:latin typeface="Arial Narrow" charset="0"/>
              </a:rPr>
              <a:t>Aqua AIRS / MODIS MOD07  Comparison</a:t>
            </a:r>
          </a:p>
        </p:txBody>
      </p:sp>
      <p:sp>
        <p:nvSpPr>
          <p:cNvPr id="46088" name="Text Box 8"/>
          <p:cNvSpPr txBox="1">
            <a:spLocks noChangeArrowheads="1"/>
          </p:cNvSpPr>
          <p:nvPr/>
        </p:nvSpPr>
        <p:spPr bwMode="auto">
          <a:xfrm>
            <a:off x="3048000" y="6080125"/>
            <a:ext cx="304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t>MOD07 Collection 5 TPW</a:t>
            </a:r>
          </a:p>
        </p:txBody>
      </p:sp>
    </p:spTree>
    <p:extLst>
      <p:ext uri="{BB962C8B-B14F-4D97-AF65-F5344CB8AC3E}">
        <p14:creationId xmlns:p14="http://schemas.microsoft.com/office/powerpoint/2010/main" val="7672366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Z:\home2\swetzel\data\airs\aqua_tpw_wholeGranule_2003099_193to194.png"/>
          <p:cNvPicPr>
            <a:picLocks noChangeAspect="1" noChangeArrowheads="1"/>
          </p:cNvPicPr>
          <p:nvPr/>
        </p:nvPicPr>
        <p:blipFill>
          <a:blip r:embed="rId2">
            <a:extLst>
              <a:ext uri="{28A0092B-C50C-407E-A947-70E740481C1C}">
                <a14:useLocalDpi xmlns:a14="http://schemas.microsoft.com/office/drawing/2010/main" val="0"/>
              </a:ext>
            </a:extLst>
          </a:blip>
          <a:srcRect l="14583"/>
          <a:stretch>
            <a:fillRect/>
          </a:stretch>
        </p:blipFill>
        <p:spPr bwMode="auto">
          <a:xfrm>
            <a:off x="228600" y="561975"/>
            <a:ext cx="6248400" cy="5497513"/>
          </a:xfrm>
          <a:prstGeom prst="rect">
            <a:avLst/>
          </a:prstGeom>
          <a:noFill/>
          <a:extLst>
            <a:ext uri="{909E8E84-426E-40DD-AFC4-6F175D3DCCD1}">
              <a14:hiddenFill xmlns:a14="http://schemas.microsoft.com/office/drawing/2010/main">
                <a:solidFill>
                  <a:srgbClr val="FFFFFF"/>
                </a:solidFill>
              </a14:hiddenFill>
            </a:ext>
          </a:extLst>
        </p:spPr>
      </p:pic>
      <p:pic>
        <p:nvPicPr>
          <p:cNvPr id="47107" name="Picture 3" descr="Z:\home2\swetzel\data\airs\aqua_tpw_zoom_2003099_193.png"/>
          <p:cNvPicPr>
            <a:picLocks noChangeAspect="1" noChangeArrowheads="1"/>
          </p:cNvPicPr>
          <p:nvPr/>
        </p:nvPicPr>
        <p:blipFill>
          <a:blip r:embed="rId3">
            <a:extLst>
              <a:ext uri="{28A0092B-C50C-407E-A947-70E740481C1C}">
                <a14:useLocalDpi xmlns:a14="http://schemas.microsoft.com/office/drawing/2010/main" val="0"/>
              </a:ext>
            </a:extLst>
          </a:blip>
          <a:srcRect l="20773" r="21062" b="11554"/>
          <a:stretch>
            <a:fillRect/>
          </a:stretch>
        </p:blipFill>
        <p:spPr bwMode="auto">
          <a:xfrm>
            <a:off x="5791200" y="381000"/>
            <a:ext cx="32004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7108" name="Line 4"/>
          <p:cNvSpPr>
            <a:spLocks noChangeShapeType="1"/>
          </p:cNvSpPr>
          <p:nvPr/>
        </p:nvSpPr>
        <p:spPr bwMode="auto">
          <a:xfrm flipV="1">
            <a:off x="3074988" y="652463"/>
            <a:ext cx="2833687" cy="36020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109" name="Line 5"/>
          <p:cNvSpPr>
            <a:spLocks noChangeShapeType="1"/>
          </p:cNvSpPr>
          <p:nvPr/>
        </p:nvSpPr>
        <p:spPr bwMode="auto">
          <a:xfrm flipV="1">
            <a:off x="3810000" y="3987800"/>
            <a:ext cx="5080000" cy="1041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110" name="Text Box 6"/>
          <p:cNvSpPr txBox="1">
            <a:spLocks noChangeArrowheads="1"/>
          </p:cNvSpPr>
          <p:nvPr/>
        </p:nvSpPr>
        <p:spPr bwMode="auto">
          <a:xfrm>
            <a:off x="2286000" y="152400"/>
            <a:ext cx="4586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AIRS TPW (Granule #s 193 &amp; 194)</a:t>
            </a:r>
          </a:p>
        </p:txBody>
      </p:sp>
      <p:sp>
        <p:nvSpPr>
          <p:cNvPr id="47111" name="Text Box 7"/>
          <p:cNvSpPr txBox="1">
            <a:spLocks noChangeArrowheads="1"/>
          </p:cNvSpPr>
          <p:nvPr/>
        </p:nvSpPr>
        <p:spPr bwMode="auto">
          <a:xfrm>
            <a:off x="3040063" y="5899150"/>
            <a:ext cx="5719762"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a:p>
            <a:r>
              <a:rPr lang="en-US" sz="1400"/>
              <a:t>airs_file193 = 'AIRS.2003.04.09.193.L2.RetStd.v3.0.8.0.G04114142705.hdf';</a:t>
            </a:r>
          </a:p>
          <a:p>
            <a:r>
              <a:rPr lang="en-US" sz="1400"/>
              <a:t>airs_file194 = 'AIRS.2003.04.09.194.L2.RetStd.v3.0.8.0.G04114143117.hdf';</a:t>
            </a:r>
            <a:endParaRPr lang="en-US"/>
          </a:p>
        </p:txBody>
      </p:sp>
    </p:spTree>
    <p:extLst>
      <p:ext uri="{BB962C8B-B14F-4D97-AF65-F5344CB8AC3E}">
        <p14:creationId xmlns:p14="http://schemas.microsoft.com/office/powerpoint/2010/main" val="12688031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Documents and Settings\Eva\MOD07_poster\airs_modis_profiles_24_-90_2003099.png"/>
          <p:cNvPicPr>
            <a:picLocks noChangeAspect="1" noChangeArrowheads="1"/>
          </p:cNvPicPr>
          <p:nvPr/>
        </p:nvPicPr>
        <p:blipFill>
          <a:blip r:embed="rId2">
            <a:extLst>
              <a:ext uri="{28A0092B-C50C-407E-A947-70E740481C1C}">
                <a14:useLocalDpi xmlns:a14="http://schemas.microsoft.com/office/drawing/2010/main" val="0"/>
              </a:ext>
            </a:extLst>
          </a:blip>
          <a:srcRect l="5249" t="2827" r="8374"/>
          <a:stretch>
            <a:fillRect/>
          </a:stretch>
        </p:blipFill>
        <p:spPr bwMode="auto">
          <a:xfrm>
            <a:off x="1447800" y="685800"/>
            <a:ext cx="6307138" cy="5334000"/>
          </a:xfrm>
          <a:prstGeom prst="rect">
            <a:avLst/>
          </a:prstGeom>
          <a:noFill/>
          <a:extLst>
            <a:ext uri="{909E8E84-426E-40DD-AFC4-6F175D3DCCD1}">
              <a14:hiddenFill xmlns:a14="http://schemas.microsoft.com/office/drawing/2010/main">
                <a:solidFill>
                  <a:srgbClr val="FFFFFF"/>
                </a:solidFill>
              </a14:hiddenFill>
            </a:ext>
          </a:extLst>
        </p:spPr>
      </p:pic>
      <p:sp>
        <p:nvSpPr>
          <p:cNvPr id="49155" name="Text Box 3"/>
          <p:cNvSpPr txBox="1">
            <a:spLocks noChangeArrowheads="1"/>
          </p:cNvSpPr>
          <p:nvPr/>
        </p:nvSpPr>
        <p:spPr bwMode="auto">
          <a:xfrm>
            <a:off x="2614613" y="228600"/>
            <a:ext cx="4319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latin typeface="Arial" pitchFamily="34" charset="0"/>
              </a:rPr>
              <a:t>AIRS and collocated MOD07 profiles</a:t>
            </a:r>
          </a:p>
        </p:txBody>
      </p:sp>
    </p:spTree>
    <p:extLst>
      <p:ext uri="{BB962C8B-B14F-4D97-AF65-F5344CB8AC3E}">
        <p14:creationId xmlns:p14="http://schemas.microsoft.com/office/powerpoint/2010/main" val="17885795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25400" y="-63500"/>
            <a:ext cx="9169400" cy="1143000"/>
          </a:xfrm>
        </p:spPr>
        <p:txBody>
          <a:bodyPr/>
          <a:lstStyle/>
          <a:p>
            <a:r>
              <a:rPr lang="en-US" sz="2800" smtClean="0">
                <a:latin typeface="Arial" pitchFamily="34" charset="0"/>
                <a:cs typeface="Arial" pitchFamily="34" charset="0"/>
              </a:rPr>
              <a:t>Aqua/MYD07 TPW comparison</a:t>
            </a:r>
            <a:r>
              <a:rPr lang="en-GB" sz="2800" smtClean="0">
                <a:latin typeface="Arial Narrow" pitchFamily="34" charset="0"/>
              </a:rPr>
              <a:t> with ground-based observations at the SGP CART site</a:t>
            </a:r>
            <a:endParaRPr lang="en-US" sz="2800" smtClean="0">
              <a:latin typeface="Arial" pitchFamily="34" charset="0"/>
              <a:cs typeface="Arial" pitchFamily="34" charset="0"/>
            </a:endParaRPr>
          </a:p>
        </p:txBody>
      </p:sp>
      <p:cxnSp>
        <p:nvCxnSpPr>
          <p:cNvPr id="4" name="Straight Connector 3"/>
          <p:cNvCxnSpPr>
            <a:cxnSpLocks noChangeShapeType="1"/>
          </p:cNvCxnSpPr>
          <p:nvPr/>
        </p:nvCxnSpPr>
        <p:spPr bwMode="auto">
          <a:xfrm>
            <a:off x="414338" y="992188"/>
            <a:ext cx="7543800"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459" name="Text Box 9"/>
          <p:cNvSpPr txBox="1">
            <a:spLocks noChangeArrowheads="1"/>
          </p:cNvSpPr>
          <p:nvPr/>
        </p:nvSpPr>
        <p:spPr bwMode="auto">
          <a:xfrm>
            <a:off x="274638" y="1104900"/>
            <a:ext cx="7964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600" dirty="0">
                <a:latin typeface="Arial Narrow" pitchFamily="34" charset="0"/>
              </a:rPr>
              <a:t>Comparison of total </a:t>
            </a:r>
            <a:r>
              <a:rPr lang="en-US" sz="1600" dirty="0" err="1">
                <a:latin typeface="Arial Narrow" pitchFamily="34" charset="0"/>
              </a:rPr>
              <a:t>precipitable</a:t>
            </a:r>
            <a:r>
              <a:rPr lang="en-US" sz="1600" dirty="0">
                <a:latin typeface="Arial Narrow" pitchFamily="34" charset="0"/>
              </a:rPr>
              <a:t> water (mm) at the ARM SGP site from MODIS, with the ground-based ARM SGP microwave radiometer for 317 clear sky Aqua cases from 4/2001 to 8/2005.</a:t>
            </a:r>
          </a:p>
        </p:txBody>
      </p:sp>
      <p:pic>
        <p:nvPicPr>
          <p:cNvPr id="19460"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7838" y="550863"/>
            <a:ext cx="100488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Chart 14"/>
          <p:cNvGraphicFramePr>
            <a:graphicFrameLocks noGrp="1"/>
          </p:cNvGraphicFramePr>
          <p:nvPr>
            <p:extLst>
              <p:ext uri="{D42A27DB-BD31-4B8C-83A1-F6EECF244321}">
                <p14:modId xmlns:p14="http://schemas.microsoft.com/office/powerpoint/2010/main" val="50749473"/>
              </p:ext>
            </p:extLst>
          </p:nvPr>
        </p:nvGraphicFramePr>
        <p:xfrm>
          <a:off x="0" y="1718002"/>
          <a:ext cx="9102725" cy="5139997"/>
        </p:xfrm>
        <a:graphic>
          <a:graphicData uri="http://schemas.openxmlformats.org/drawingml/2006/chart">
            <c:chart xmlns:c="http://schemas.openxmlformats.org/drawingml/2006/chart" xmlns:r="http://schemas.openxmlformats.org/officeDocument/2006/relationships" r:id="rId3"/>
          </a:graphicData>
        </a:graphic>
      </p:graphicFrame>
      <p:sp>
        <p:nvSpPr>
          <p:cNvPr id="17" name="Donut 16"/>
          <p:cNvSpPr>
            <a:spLocks/>
          </p:cNvSpPr>
          <p:nvPr/>
        </p:nvSpPr>
        <p:spPr bwMode="auto">
          <a:xfrm>
            <a:off x="2819400" y="1828800"/>
            <a:ext cx="4419600" cy="1524000"/>
          </a:xfrm>
          <a:custGeom>
            <a:avLst/>
            <a:gdLst>
              <a:gd name="T0" fmla="*/ 0 w 4567238"/>
              <a:gd name="T1" fmla="*/ 666750 h 1333500"/>
              <a:gd name="T2" fmla="*/ 2283619 w 4567238"/>
              <a:gd name="T3" fmla="*/ 0 h 1333500"/>
              <a:gd name="T4" fmla="*/ 4567238 w 4567238"/>
              <a:gd name="T5" fmla="*/ 666750 h 1333500"/>
              <a:gd name="T6" fmla="*/ 2283619 w 4567238"/>
              <a:gd name="T7" fmla="*/ 1333500 h 1333500"/>
              <a:gd name="T8" fmla="*/ 0 w 4567238"/>
              <a:gd name="T9" fmla="*/ 666750 h 1333500"/>
              <a:gd name="T10" fmla="*/ 43525 w 4567238"/>
              <a:gd name="T11" fmla="*/ 666750 h 1333500"/>
              <a:gd name="T12" fmla="*/ 2283619 w 4567238"/>
              <a:gd name="T13" fmla="*/ 1289975 h 1333500"/>
              <a:gd name="T14" fmla="*/ 4523713 w 4567238"/>
              <a:gd name="T15" fmla="*/ 666750 h 1333500"/>
              <a:gd name="T16" fmla="*/ 2283619 w 4567238"/>
              <a:gd name="T17" fmla="*/ 43525 h 1333500"/>
              <a:gd name="T18" fmla="*/ 43525 w 4567238"/>
              <a:gd name="T19" fmla="*/ 666750 h 13335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67238" h="1333500">
                <a:moveTo>
                  <a:pt x="0" y="666750"/>
                </a:moveTo>
                <a:cubicBezTo>
                  <a:pt x="0" y="298514"/>
                  <a:pt x="1022411" y="0"/>
                  <a:pt x="2283619" y="0"/>
                </a:cubicBezTo>
                <a:cubicBezTo>
                  <a:pt x="3544827" y="0"/>
                  <a:pt x="4567238" y="298514"/>
                  <a:pt x="4567238" y="666750"/>
                </a:cubicBezTo>
                <a:cubicBezTo>
                  <a:pt x="4567238" y="1034986"/>
                  <a:pt x="3544827" y="1333500"/>
                  <a:pt x="2283619" y="1333500"/>
                </a:cubicBezTo>
                <a:cubicBezTo>
                  <a:pt x="1022411" y="1333500"/>
                  <a:pt x="0" y="1034986"/>
                  <a:pt x="0" y="666750"/>
                </a:cubicBezTo>
                <a:close/>
                <a:moveTo>
                  <a:pt x="43525" y="666750"/>
                </a:moveTo>
                <a:cubicBezTo>
                  <a:pt x="43525" y="1010948"/>
                  <a:pt x="1046449" y="1289975"/>
                  <a:pt x="2283619" y="1289975"/>
                </a:cubicBezTo>
                <a:cubicBezTo>
                  <a:pt x="3520789" y="1289975"/>
                  <a:pt x="4523713" y="1010948"/>
                  <a:pt x="4523713" y="666750"/>
                </a:cubicBezTo>
                <a:cubicBezTo>
                  <a:pt x="4523713" y="322552"/>
                  <a:pt x="3520789" y="43525"/>
                  <a:pt x="2283619" y="43525"/>
                </a:cubicBezTo>
                <a:cubicBezTo>
                  <a:pt x="1046449" y="43525"/>
                  <a:pt x="43525" y="322552"/>
                  <a:pt x="43525" y="666750"/>
                </a:cubicBezTo>
                <a:close/>
              </a:path>
            </a:pathLst>
          </a:custGeom>
          <a:solidFill>
            <a:srgbClr val="C0504D"/>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
        <p:nvSpPr>
          <p:cNvPr id="18" name="Rectangle 17"/>
          <p:cNvSpPr/>
          <p:nvPr/>
        </p:nvSpPr>
        <p:spPr>
          <a:xfrm>
            <a:off x="5727892" y="2476444"/>
            <a:ext cx="1112838" cy="523220"/>
          </a:xfrm>
          <a:prstGeom prst="rect">
            <a:avLst/>
          </a:prstGeom>
          <a:noFill/>
          <a:ln>
            <a:noFill/>
          </a:ln>
        </p:spPr>
        <p:txBody>
          <a:bodyPr>
            <a:spAutoFit/>
            <a:scene3d>
              <a:camera prst="perspectiveContrastingLeftFacing"/>
              <a:lightRig rig="threePt" dir="t"/>
            </a:scene3d>
          </a:bodyPr>
          <a:lstStyle/>
          <a:p>
            <a:pPr algn="ctr">
              <a:defRPr/>
            </a:pPr>
            <a:r>
              <a:rPr lang="en-US" sz="2800" b="1" dirty="0">
                <a:ln w="12700">
                  <a:solidFill>
                    <a:srgbClr val="FF0000"/>
                  </a:solidFill>
                  <a:prstDash val="solid"/>
                </a:ln>
                <a:solidFill>
                  <a:srgbClr val="C0504D"/>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Col6</a:t>
            </a:r>
          </a:p>
        </p:txBody>
      </p:sp>
    </p:spTree>
    <p:extLst>
      <p:ext uri="{BB962C8B-B14F-4D97-AF65-F5344CB8AC3E}">
        <p14:creationId xmlns:p14="http://schemas.microsoft.com/office/powerpoint/2010/main" val="2898809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tat_tpw_aqua_r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38575"/>
            <a:ext cx="8290284"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stat_tpw_aqua_bi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007914"/>
            <a:ext cx="8290284" cy="257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44901" y="152400"/>
            <a:ext cx="7078348" cy="707886"/>
          </a:xfrm>
          <a:prstGeom prst="rect">
            <a:avLst/>
          </a:prstGeom>
          <a:noFill/>
        </p:spPr>
        <p:txBody>
          <a:bodyPr wrap="none" rtlCol="0">
            <a:spAutoFit/>
          </a:bodyPr>
          <a:lstStyle/>
          <a:p>
            <a:pPr algn="ctr"/>
            <a:r>
              <a:rPr lang="en-US" sz="2000" b="1" dirty="0" smtClean="0"/>
              <a:t>Global Aqua MYD07 </a:t>
            </a:r>
            <a:r>
              <a:rPr lang="en-US" sz="2000" b="1" dirty="0"/>
              <a:t>TPW and AIRS L2 operational TPW products </a:t>
            </a:r>
            <a:endParaRPr lang="en-US" sz="2000" b="1" dirty="0" smtClean="0"/>
          </a:p>
          <a:p>
            <a:pPr algn="ctr"/>
            <a:r>
              <a:rPr lang="en-US" sz="2000" b="1" dirty="0" smtClean="0"/>
              <a:t>separated </a:t>
            </a:r>
            <a:r>
              <a:rPr lang="en-US" sz="2000" b="1" dirty="0"/>
              <a:t>by scene (</a:t>
            </a:r>
            <a:r>
              <a:rPr lang="en-US" sz="2000" b="1" dirty="0" smtClean="0"/>
              <a:t>sea/land </a:t>
            </a:r>
            <a:r>
              <a:rPr lang="en-US" sz="2000" b="1" dirty="0"/>
              <a:t>and </a:t>
            </a:r>
            <a:r>
              <a:rPr lang="en-US" sz="2000" b="1" dirty="0" smtClean="0"/>
              <a:t>day/night)</a:t>
            </a:r>
            <a:endParaRPr lang="en-US" sz="2000" b="1" dirty="0"/>
          </a:p>
        </p:txBody>
      </p:sp>
    </p:spTree>
    <p:extLst>
      <p:ext uri="{BB962C8B-B14F-4D97-AF65-F5344CB8AC3E}">
        <p14:creationId xmlns:p14="http://schemas.microsoft.com/office/powerpoint/2010/main" val="4171634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2" name="Group 2"/>
          <p:cNvGrpSpPr>
            <a:grpSpLocks/>
          </p:cNvGrpSpPr>
          <p:nvPr/>
        </p:nvGrpSpPr>
        <p:grpSpPr bwMode="auto">
          <a:xfrm>
            <a:off x="514350" y="1676400"/>
            <a:ext cx="8001000" cy="4310063"/>
            <a:chOff x="216" y="1061"/>
            <a:chExt cx="5160" cy="2710"/>
          </a:xfrm>
        </p:grpSpPr>
        <p:pic>
          <p:nvPicPr>
            <p:cNvPr id="143365" name="Picture 3"/>
            <p:cNvPicPr>
              <a:picLocks noChangeAspect="1" noChangeArrowheads="1"/>
            </p:cNvPicPr>
            <p:nvPr/>
          </p:nvPicPr>
          <p:blipFill>
            <a:blip r:embed="rId2">
              <a:extLst>
                <a:ext uri="{28A0092B-C50C-407E-A947-70E740481C1C}">
                  <a14:useLocalDpi xmlns:a14="http://schemas.microsoft.com/office/drawing/2010/main" val="0"/>
                </a:ext>
              </a:extLst>
            </a:blip>
            <a:srcRect l="8476" t="66441" r="3026" b="6795"/>
            <a:stretch>
              <a:fillRect/>
            </a:stretch>
          </p:blipFill>
          <p:spPr bwMode="auto">
            <a:xfrm>
              <a:off x="516" y="2499"/>
              <a:ext cx="4860" cy="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6" name="Picture 4"/>
            <p:cNvPicPr>
              <a:picLocks noChangeAspect="1" noChangeArrowheads="1"/>
            </p:cNvPicPr>
            <p:nvPr/>
          </p:nvPicPr>
          <p:blipFill>
            <a:blip r:embed="rId2">
              <a:extLst>
                <a:ext uri="{28A0092B-C50C-407E-A947-70E740481C1C}">
                  <a14:useLocalDpi xmlns:a14="http://schemas.microsoft.com/office/drawing/2010/main" val="0"/>
                </a:ext>
              </a:extLst>
            </a:blip>
            <a:srcRect l="2666" t="33530" r="6976" b="39742"/>
            <a:stretch>
              <a:fillRect/>
            </a:stretch>
          </p:blipFill>
          <p:spPr bwMode="auto">
            <a:xfrm>
              <a:off x="216" y="1061"/>
              <a:ext cx="4949" cy="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363" name="Text Box 5"/>
          <p:cNvSpPr txBox="1">
            <a:spLocks noChangeArrowheads="1"/>
          </p:cNvSpPr>
          <p:nvPr/>
        </p:nvSpPr>
        <p:spPr bwMode="auto">
          <a:xfrm>
            <a:off x="1274763" y="381000"/>
            <a:ext cx="64706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a:solidFill>
                  <a:srgbClr val="000000"/>
                </a:solidFill>
              </a:rPr>
              <a:t>Spectral Characteristics of </a:t>
            </a:r>
          </a:p>
          <a:p>
            <a:pPr algn="ctr"/>
            <a:r>
              <a:rPr lang="en-US" b="1">
                <a:solidFill>
                  <a:srgbClr val="000000"/>
                </a:solidFill>
              </a:rPr>
              <a:t>Atmospheric Transmission and Sensing Systems</a:t>
            </a:r>
            <a:endParaRPr lang="en-US">
              <a:solidFill>
                <a:srgbClr val="000000"/>
              </a:solidFill>
            </a:endParaRPr>
          </a:p>
        </p:txBody>
      </p:sp>
      <p:sp>
        <p:nvSpPr>
          <p:cNvPr id="143364" name="Slide Number Placeholder 1"/>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D41B94B-AD70-47F8-AD53-794228F6B156}" type="slidenum">
              <a:rPr lang="en-US" sz="1400" smtClean="0">
                <a:solidFill>
                  <a:srgbClr val="000000"/>
                </a:solidFill>
              </a:rPr>
              <a:pPr eaLnBrk="1" hangingPunct="1"/>
              <a:t>3</a:t>
            </a:fld>
            <a:endParaRPr lang="en-US" sz="1400" smtClean="0">
              <a:solidFill>
                <a:srgbClr val="000000"/>
              </a:solidFill>
            </a:endParaRPr>
          </a:p>
        </p:txBody>
      </p:sp>
    </p:spTree>
    <p:extLst>
      <p:ext uri="{BB962C8B-B14F-4D97-AF65-F5344CB8AC3E}">
        <p14:creationId xmlns:p14="http://schemas.microsoft.com/office/powerpoint/2010/main" val="41535851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O 10"/>
          <p:cNvPicPr>
            <a:picLocks noChangeArrowheads="1"/>
          </p:cNvPicPr>
          <p:nvPr/>
        </p:nvPicPr>
        <p:blipFill>
          <a:blip r:embed="rId3">
            <a:extLst>
              <a:ext uri="{28A0092B-C50C-407E-A947-70E740481C1C}">
                <a14:useLocalDpi xmlns:a14="http://schemas.microsoft.com/office/drawing/2010/main" val="0"/>
              </a:ext>
            </a:extLst>
          </a:blip>
          <a:srcRect t="-2628" b="-397"/>
          <a:stretch>
            <a:fillRect/>
          </a:stretch>
        </p:blipFill>
        <p:spPr bwMode="auto">
          <a:xfrm>
            <a:off x="457200" y="914400"/>
            <a:ext cx="8382000" cy="518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10842" y="114181"/>
            <a:ext cx="8352158" cy="800219"/>
          </a:xfrm>
          <a:prstGeom prst="rect">
            <a:avLst/>
          </a:prstGeom>
          <a:noFill/>
        </p:spPr>
        <p:txBody>
          <a:bodyPr wrap="none" rtlCol="0">
            <a:spAutoFit/>
          </a:bodyPr>
          <a:lstStyle/>
          <a:p>
            <a:r>
              <a:rPr lang="en-US" sz="2800" b="1" dirty="0"/>
              <a:t>Total </a:t>
            </a:r>
            <a:r>
              <a:rPr lang="en-US" sz="2800" b="1" dirty="0" err="1"/>
              <a:t>Precipitable</a:t>
            </a:r>
            <a:r>
              <a:rPr lang="en-US" sz="2800" b="1" dirty="0"/>
              <a:t> Water </a:t>
            </a:r>
            <a:r>
              <a:rPr lang="en-US" sz="2800" b="1" dirty="0" smtClean="0"/>
              <a:t>from 3 July 2003 </a:t>
            </a:r>
            <a:r>
              <a:rPr lang="en-US" sz="2800" b="1" dirty="0"/>
              <a:t>at 08:00 </a:t>
            </a:r>
            <a:r>
              <a:rPr lang="en-US" sz="2800" b="1" dirty="0" smtClean="0"/>
              <a:t>UTC </a:t>
            </a:r>
            <a:endParaRPr lang="en-US" sz="2800" b="1" dirty="0"/>
          </a:p>
          <a:p>
            <a:endParaRPr lang="en-US" dirty="0"/>
          </a:p>
        </p:txBody>
      </p:sp>
    </p:spTree>
    <p:extLst>
      <p:ext uri="{BB962C8B-B14F-4D97-AF65-F5344CB8AC3E}">
        <p14:creationId xmlns:p14="http://schemas.microsoft.com/office/powerpoint/2010/main" val="39486456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 1" descr="AIRS_2004336.png"/>
          <p:cNvPicPr>
            <a:picLocks noChangeAspect="1" noChangeArrowheads="1"/>
          </p:cNvPicPr>
          <p:nvPr/>
        </p:nvPicPr>
        <p:blipFill>
          <a:blip r:embed="rId3">
            <a:extLst>
              <a:ext uri="{28A0092B-C50C-407E-A947-70E740481C1C}">
                <a14:useLocalDpi xmlns:a14="http://schemas.microsoft.com/office/drawing/2010/main" val="0"/>
              </a:ext>
            </a:extLst>
          </a:blip>
          <a:srcRect l="8751" t="18481" r="7500" b="23967"/>
          <a:stretch>
            <a:fillRect/>
          </a:stretch>
        </p:blipFill>
        <p:spPr bwMode="auto">
          <a:xfrm>
            <a:off x="0" y="523875"/>
            <a:ext cx="4453846"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 4" descr="MODIS_laads_2004336.png"/>
          <p:cNvPicPr>
            <a:picLocks noChangeAspect="1" noChangeArrowheads="1"/>
          </p:cNvPicPr>
          <p:nvPr/>
        </p:nvPicPr>
        <p:blipFill>
          <a:blip r:embed="rId4">
            <a:extLst>
              <a:ext uri="{28A0092B-C50C-407E-A947-70E740481C1C}">
                <a14:useLocalDpi xmlns:a14="http://schemas.microsoft.com/office/drawing/2010/main" val="0"/>
              </a:ext>
            </a:extLst>
          </a:blip>
          <a:srcRect l="8751" t="16982" r="7500" b="23724"/>
          <a:stretch>
            <a:fillRect/>
          </a:stretch>
        </p:blipFill>
        <p:spPr bwMode="auto">
          <a:xfrm>
            <a:off x="4628250" y="523875"/>
            <a:ext cx="4493526"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 3" descr="MODIS_CRTM_noshift_BF_2004336.png"/>
          <p:cNvPicPr>
            <a:picLocks noChangeAspect="1" noChangeArrowheads="1"/>
          </p:cNvPicPr>
          <p:nvPr/>
        </p:nvPicPr>
        <p:blipFill>
          <a:blip r:embed="rId5">
            <a:extLst>
              <a:ext uri="{28A0092B-C50C-407E-A947-70E740481C1C}">
                <a14:useLocalDpi xmlns:a14="http://schemas.microsoft.com/office/drawing/2010/main" val="0"/>
              </a:ext>
            </a:extLst>
          </a:blip>
          <a:srcRect l="8751" t="18481" r="7500" b="23967"/>
          <a:stretch>
            <a:fillRect/>
          </a:stretch>
        </p:blipFill>
        <p:spPr bwMode="auto">
          <a:xfrm>
            <a:off x="0" y="3124200"/>
            <a:ext cx="445567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 2" descr="MODIS_CRTM_shift_BF_2004336.png"/>
          <p:cNvPicPr>
            <a:picLocks noChangeAspect="1" noChangeArrowheads="1"/>
          </p:cNvPicPr>
          <p:nvPr/>
        </p:nvPicPr>
        <p:blipFill>
          <a:blip r:embed="rId6">
            <a:extLst>
              <a:ext uri="{28A0092B-C50C-407E-A947-70E740481C1C}">
                <a14:useLocalDpi xmlns:a14="http://schemas.microsoft.com/office/drawing/2010/main" val="0"/>
              </a:ext>
            </a:extLst>
          </a:blip>
          <a:srcRect l="8751" t="16982" r="7500" b="23724"/>
          <a:stretch>
            <a:fillRect/>
          </a:stretch>
        </p:blipFill>
        <p:spPr bwMode="auto">
          <a:xfrm>
            <a:off x="4697507" y="3124200"/>
            <a:ext cx="444649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 6" descr="TPWmod7_2004336"/>
          <p:cNvPicPr>
            <a:picLocks noChangeAspect="1" noChangeArrowheads="1"/>
          </p:cNvPicPr>
          <p:nvPr/>
        </p:nvPicPr>
        <p:blipFill>
          <a:blip r:embed="rId7">
            <a:extLst>
              <a:ext uri="{28A0092B-C50C-407E-A947-70E740481C1C}">
                <a14:useLocalDpi xmlns:a14="http://schemas.microsoft.com/office/drawing/2010/main" val="0"/>
              </a:ext>
            </a:extLst>
          </a:blip>
          <a:srcRect t="90231"/>
          <a:stretch>
            <a:fillRect/>
          </a:stretch>
        </p:blipFill>
        <p:spPr bwMode="auto">
          <a:xfrm>
            <a:off x="1905000" y="5692775"/>
            <a:ext cx="5486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200400" y="76200"/>
            <a:ext cx="2501390" cy="369332"/>
          </a:xfrm>
          <a:prstGeom prst="rect">
            <a:avLst/>
          </a:prstGeom>
          <a:noFill/>
        </p:spPr>
        <p:txBody>
          <a:bodyPr wrap="none" rtlCol="0">
            <a:spAutoFit/>
          </a:bodyPr>
          <a:lstStyle/>
          <a:p>
            <a:r>
              <a:rPr lang="en-US" dirty="0" smtClean="0"/>
              <a:t>AIRS versus MODIS TPW </a:t>
            </a:r>
            <a:endParaRPr lang="en-US" dirty="0"/>
          </a:p>
        </p:txBody>
      </p:sp>
    </p:spTree>
    <p:extLst>
      <p:ext uri="{BB962C8B-B14F-4D97-AF65-F5344CB8AC3E}">
        <p14:creationId xmlns:p14="http://schemas.microsoft.com/office/powerpoint/2010/main" val="12131066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Ozone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202622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705100" y="3971925"/>
            <a:ext cx="6640513" cy="546100"/>
          </a:xfrm>
          <a:prstGeom prst="rect">
            <a:avLst/>
          </a:prstGeom>
        </p:spPr>
        <p:txBody>
          <a:bodyPr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1200" b="1" dirty="0" smtClean="0">
                <a:latin typeface="Arial" charset="0"/>
                <a:ea typeface="ＭＳ Ｐゴシック" charset="0"/>
                <a:cs typeface="Arial" charset="0"/>
              </a:rPr>
              <a:t>The impact of the </a:t>
            </a:r>
            <a:r>
              <a:rPr lang="en-US" sz="1200" b="1" dirty="0" smtClean="0">
                <a:solidFill>
                  <a:srgbClr val="0000FF"/>
                </a:solidFill>
                <a:latin typeface="Arial" charset="0"/>
                <a:ea typeface="ＭＳ Ｐゴシック" charset="0"/>
                <a:cs typeface="Arial" charset="0"/>
              </a:rPr>
              <a:t>Terra</a:t>
            </a:r>
            <a:r>
              <a:rPr lang="en-US" sz="1200" b="1" dirty="0" smtClean="0">
                <a:latin typeface="Arial" charset="0"/>
                <a:ea typeface="ＭＳ Ｐゴシック" charset="0"/>
                <a:cs typeface="Arial" charset="0"/>
              </a:rPr>
              <a:t> H2O/CO2/O3 band spectral shifts on MOD07 TOZ over Budapest, HU </a:t>
            </a:r>
          </a:p>
          <a:p>
            <a:pPr>
              <a:defRPr/>
            </a:pPr>
            <a:r>
              <a:rPr lang="en-US" sz="1200" b="1" dirty="0" smtClean="0">
                <a:latin typeface="Arial" charset="0"/>
                <a:ea typeface="ＭＳ Ｐゴシック" charset="0"/>
                <a:cs typeface="Arial" charset="0"/>
              </a:rPr>
              <a:t>for 2007:  Comparison with ground-based Brewer Spectrophotometer measurements</a:t>
            </a:r>
            <a:endParaRPr lang="en-US" sz="1200" b="1" dirty="0">
              <a:latin typeface="Arial" charset="0"/>
              <a:ea typeface="ＭＳ Ｐゴシック" charset="0"/>
              <a:cs typeface="Arial" charset="0"/>
            </a:endParaRPr>
          </a:p>
        </p:txBody>
      </p:sp>
      <p:pic>
        <p:nvPicPr>
          <p:cNvPr id="17410" name="Picture 40" descr="Fig - shif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0413" y="4479925"/>
            <a:ext cx="3306762"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1" descr="Fig - no shift.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9550" y="4475163"/>
            <a:ext cx="3305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80"/>
          <p:cNvSpPr txBox="1">
            <a:spLocks noChangeArrowheads="1"/>
          </p:cNvSpPr>
          <p:nvPr/>
        </p:nvSpPr>
        <p:spPr bwMode="auto">
          <a:xfrm>
            <a:off x="6432550" y="4613275"/>
            <a:ext cx="1889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800" b="1">
                <a:latin typeface="Calibri" pitchFamily="34" charset="0"/>
              </a:rPr>
              <a:t>With shift</a:t>
            </a:r>
          </a:p>
        </p:txBody>
      </p:sp>
      <p:sp>
        <p:nvSpPr>
          <p:cNvPr id="17413" name="TextBox 81"/>
          <p:cNvSpPr txBox="1">
            <a:spLocks noChangeArrowheads="1"/>
          </p:cNvSpPr>
          <p:nvPr/>
        </p:nvSpPr>
        <p:spPr bwMode="auto">
          <a:xfrm>
            <a:off x="3538538" y="4613275"/>
            <a:ext cx="1233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800" b="1">
                <a:latin typeface="Calibri" pitchFamily="34" charset="0"/>
              </a:rPr>
              <a:t>No shift</a:t>
            </a:r>
          </a:p>
        </p:txBody>
      </p:sp>
      <p:pic>
        <p:nvPicPr>
          <p:cNvPr id="17414" name="Picture 60" descr="MODIS_O3_TER_xxxxx_20070103_095000.gif"/>
          <p:cNvPicPr>
            <a:picLocks noChangeAspect="1"/>
          </p:cNvPicPr>
          <p:nvPr/>
        </p:nvPicPr>
        <p:blipFill>
          <a:blip r:embed="rId5">
            <a:extLst>
              <a:ext uri="{28A0092B-C50C-407E-A947-70E740481C1C}">
                <a14:useLocalDpi xmlns:a14="http://schemas.microsoft.com/office/drawing/2010/main" val="0"/>
              </a:ext>
            </a:extLst>
          </a:blip>
          <a:srcRect t="21333" b="20000"/>
          <a:stretch>
            <a:fillRect/>
          </a:stretch>
        </p:blipFill>
        <p:spPr bwMode="auto">
          <a:xfrm>
            <a:off x="9525" y="3652838"/>
            <a:ext cx="2797175"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84"/>
          <p:cNvSpPr txBox="1">
            <a:spLocks noChangeArrowheads="1"/>
          </p:cNvSpPr>
          <p:nvPr/>
        </p:nvSpPr>
        <p:spPr bwMode="auto">
          <a:xfrm>
            <a:off x="0" y="3595688"/>
            <a:ext cx="2174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600" b="1">
                <a:latin typeface="Calibri" pitchFamily="34" charset="0"/>
              </a:rPr>
              <a:t>Terra/MODIS with shift</a:t>
            </a:r>
          </a:p>
        </p:txBody>
      </p:sp>
      <p:sp>
        <p:nvSpPr>
          <p:cNvPr id="17416" name="TextBox 83"/>
          <p:cNvSpPr txBox="1">
            <a:spLocks noChangeArrowheads="1"/>
          </p:cNvSpPr>
          <p:nvPr/>
        </p:nvSpPr>
        <p:spPr bwMode="auto">
          <a:xfrm>
            <a:off x="33338" y="3413125"/>
            <a:ext cx="2122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200" b="1">
                <a:solidFill>
                  <a:srgbClr val="404040"/>
                </a:solidFill>
                <a:cs typeface="Arial" pitchFamily="34" charset="0"/>
              </a:rPr>
              <a:t>April 14 2007 at 09:50 UTC  </a:t>
            </a:r>
          </a:p>
        </p:txBody>
      </p:sp>
      <p:cxnSp>
        <p:nvCxnSpPr>
          <p:cNvPr id="19" name="Straight Arrow Connector 18"/>
          <p:cNvCxnSpPr>
            <a:cxnSpLocks noChangeShapeType="1"/>
          </p:cNvCxnSpPr>
          <p:nvPr/>
        </p:nvCxnSpPr>
        <p:spPr bwMode="auto">
          <a:xfrm flipH="1" flipV="1">
            <a:off x="1550988" y="4295775"/>
            <a:ext cx="623887" cy="33813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418" name="TextBox 22"/>
          <p:cNvSpPr txBox="1">
            <a:spLocks noChangeArrowheads="1"/>
          </p:cNvSpPr>
          <p:nvPr/>
        </p:nvSpPr>
        <p:spPr bwMode="auto">
          <a:xfrm>
            <a:off x="1698625" y="4548188"/>
            <a:ext cx="1203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400" b="1"/>
              <a:t>Budapest, HU</a:t>
            </a:r>
          </a:p>
        </p:txBody>
      </p:sp>
      <p:sp>
        <p:nvSpPr>
          <p:cNvPr id="17419" name="Title 1"/>
          <p:cNvSpPr txBox="1">
            <a:spLocks/>
          </p:cNvSpPr>
          <p:nvPr/>
        </p:nvSpPr>
        <p:spPr bwMode="auto">
          <a:xfrm>
            <a:off x="33338" y="11588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cs typeface="Arial" pitchFamily="34" charset="0"/>
              </a:rPr>
              <a:t>The impact of the </a:t>
            </a:r>
            <a:r>
              <a:rPr lang="en-US">
                <a:solidFill>
                  <a:srgbClr val="0000FF"/>
                </a:solidFill>
                <a:cs typeface="Arial" pitchFamily="34" charset="0"/>
              </a:rPr>
              <a:t>Terra</a:t>
            </a:r>
            <a:r>
              <a:rPr lang="en-US">
                <a:cs typeface="Arial" pitchFamily="34" charset="0"/>
              </a:rPr>
              <a:t> H2O/CO2/O3 channel spectral shifts on MOD07 TOZ over Budapest, HU over 2007: Comparison with ground-based Brewer Spectrophotometer measurements </a:t>
            </a:r>
          </a:p>
        </p:txBody>
      </p:sp>
      <p:graphicFrame>
        <p:nvGraphicFramePr>
          <p:cNvPr id="21" name="Chart 20"/>
          <p:cNvGraphicFramePr>
            <a:graphicFrameLocks noGrp="1"/>
          </p:cNvGraphicFramePr>
          <p:nvPr/>
        </p:nvGraphicFramePr>
        <p:xfrm>
          <a:off x="2902463" y="1314422"/>
          <a:ext cx="6197561" cy="2402631"/>
        </p:xfrm>
        <a:graphic>
          <a:graphicData uri="http://schemas.openxmlformats.org/drawingml/2006/chart">
            <c:chart xmlns:c="http://schemas.openxmlformats.org/drawingml/2006/chart" xmlns:r="http://schemas.openxmlformats.org/officeDocument/2006/relationships" r:id="rId6"/>
          </a:graphicData>
        </a:graphic>
      </p:graphicFrame>
      <p:sp>
        <p:nvSpPr>
          <p:cNvPr id="22" name="Donut 21"/>
          <p:cNvSpPr>
            <a:spLocks/>
          </p:cNvSpPr>
          <p:nvPr/>
        </p:nvSpPr>
        <p:spPr bwMode="auto">
          <a:xfrm>
            <a:off x="5337175" y="1322388"/>
            <a:ext cx="2600325" cy="544512"/>
          </a:xfrm>
          <a:custGeom>
            <a:avLst/>
            <a:gdLst>
              <a:gd name="T0" fmla="*/ 0 w 2600325"/>
              <a:gd name="T1" fmla="*/ 272256 h 544512"/>
              <a:gd name="T2" fmla="*/ 1300163 w 2600325"/>
              <a:gd name="T3" fmla="*/ 0 h 544512"/>
              <a:gd name="T4" fmla="*/ 2600326 w 2600325"/>
              <a:gd name="T5" fmla="*/ 272256 h 544512"/>
              <a:gd name="T6" fmla="*/ 1300163 w 2600325"/>
              <a:gd name="T7" fmla="*/ 544512 h 544512"/>
              <a:gd name="T8" fmla="*/ 0 w 2600325"/>
              <a:gd name="T9" fmla="*/ 272256 h 544512"/>
              <a:gd name="T10" fmla="*/ 17773 w 2600325"/>
              <a:gd name="T11" fmla="*/ 272256 h 544512"/>
              <a:gd name="T12" fmla="*/ 1300163 w 2600325"/>
              <a:gd name="T13" fmla="*/ 526739 h 544512"/>
              <a:gd name="T14" fmla="*/ 2582553 w 2600325"/>
              <a:gd name="T15" fmla="*/ 272256 h 544512"/>
              <a:gd name="T16" fmla="*/ 1300163 w 2600325"/>
              <a:gd name="T17" fmla="*/ 17773 h 544512"/>
              <a:gd name="T18" fmla="*/ 17773 w 2600325"/>
              <a:gd name="T19" fmla="*/ 272256 h 5445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00325" h="544512">
                <a:moveTo>
                  <a:pt x="0" y="272256"/>
                </a:moveTo>
                <a:cubicBezTo>
                  <a:pt x="0" y="121893"/>
                  <a:pt x="582103" y="0"/>
                  <a:pt x="1300163" y="0"/>
                </a:cubicBezTo>
                <a:cubicBezTo>
                  <a:pt x="2018223" y="0"/>
                  <a:pt x="2600326" y="121893"/>
                  <a:pt x="2600326" y="272256"/>
                </a:cubicBezTo>
                <a:cubicBezTo>
                  <a:pt x="2600326" y="422619"/>
                  <a:pt x="2018223" y="544512"/>
                  <a:pt x="1300163" y="544512"/>
                </a:cubicBezTo>
                <a:cubicBezTo>
                  <a:pt x="582103" y="544512"/>
                  <a:pt x="0" y="422619"/>
                  <a:pt x="0" y="272256"/>
                </a:cubicBezTo>
                <a:close/>
                <a:moveTo>
                  <a:pt x="17773" y="272256"/>
                </a:moveTo>
                <a:cubicBezTo>
                  <a:pt x="17773" y="412803"/>
                  <a:pt x="591919" y="526739"/>
                  <a:pt x="1300163" y="526739"/>
                </a:cubicBezTo>
                <a:cubicBezTo>
                  <a:pt x="2008407" y="526739"/>
                  <a:pt x="2582553" y="412803"/>
                  <a:pt x="2582553" y="272256"/>
                </a:cubicBezTo>
                <a:cubicBezTo>
                  <a:pt x="2582553" y="131709"/>
                  <a:pt x="2008407" y="17773"/>
                  <a:pt x="1300163" y="17773"/>
                </a:cubicBezTo>
                <a:cubicBezTo>
                  <a:pt x="591919" y="17773"/>
                  <a:pt x="17773" y="131709"/>
                  <a:pt x="17773" y="272256"/>
                </a:cubicBezTo>
                <a:close/>
              </a:path>
            </a:pathLst>
          </a:custGeom>
          <a:solidFill>
            <a:srgbClr val="C0504D"/>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endParaRPr lang="en-US"/>
          </a:p>
        </p:txBody>
      </p:sp>
      <p:pic>
        <p:nvPicPr>
          <p:cNvPr id="17422" name="Picture 42" descr="TimeSeries - shift.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400" y="1316038"/>
            <a:ext cx="2679700"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765641" y="1314422"/>
            <a:ext cx="1112838" cy="523220"/>
          </a:xfrm>
          <a:prstGeom prst="rect">
            <a:avLst/>
          </a:prstGeom>
          <a:noFill/>
          <a:ln>
            <a:noFill/>
          </a:ln>
        </p:spPr>
        <p:txBody>
          <a:bodyPr>
            <a:spAutoFit/>
            <a:scene3d>
              <a:camera prst="perspectiveContrastingLeftFacing"/>
              <a:lightRig rig="threePt" dir="t"/>
            </a:scene3d>
          </a:bodyPr>
          <a:lstStyle/>
          <a:p>
            <a:pPr algn="ctr">
              <a:defRPr/>
            </a:pPr>
            <a:r>
              <a:rPr lang="en-US" sz="2800" b="1" dirty="0">
                <a:ln w="12700">
                  <a:solidFill>
                    <a:srgbClr val="FF0000"/>
                  </a:solidFill>
                  <a:prstDash val="solid"/>
                </a:ln>
                <a:solidFill>
                  <a:srgbClr val="C0504D"/>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Col6</a:t>
            </a:r>
          </a:p>
        </p:txBody>
      </p:sp>
    </p:spTree>
    <p:extLst>
      <p:ext uri="{BB962C8B-B14F-4D97-AF65-F5344CB8AC3E}">
        <p14:creationId xmlns:p14="http://schemas.microsoft.com/office/powerpoint/2010/main" val="39964347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0" descr="Description: Fig - shif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0"/>
            <a:ext cx="448233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1" descr="Description: Fig - no shif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24000"/>
            <a:ext cx="450700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81000" y="228600"/>
            <a:ext cx="8458200" cy="830997"/>
          </a:xfrm>
          <a:prstGeom prst="rect">
            <a:avLst/>
          </a:prstGeom>
          <a:noFill/>
        </p:spPr>
        <p:txBody>
          <a:bodyPr wrap="square" rtlCol="0">
            <a:spAutoFit/>
          </a:bodyPr>
          <a:lstStyle/>
          <a:p>
            <a:pPr algn="ctr"/>
            <a:r>
              <a:rPr lang="en-US" sz="2400" b="1" dirty="0"/>
              <a:t>MODIS and </a:t>
            </a:r>
            <a:r>
              <a:rPr lang="en-US" sz="2400" b="1" dirty="0" smtClean="0"/>
              <a:t>OMI vs</a:t>
            </a:r>
            <a:r>
              <a:rPr lang="en-US" sz="2400" b="1" dirty="0"/>
              <a:t>. ground-based Brewer </a:t>
            </a:r>
            <a:r>
              <a:rPr lang="en-US" sz="2400" b="1" dirty="0" smtClean="0"/>
              <a:t>TOZ for  </a:t>
            </a:r>
            <a:r>
              <a:rPr lang="en-US" sz="2400" b="1" dirty="0"/>
              <a:t>2007 </a:t>
            </a:r>
            <a:endParaRPr lang="en-US" sz="2400" b="1" dirty="0" smtClean="0"/>
          </a:p>
          <a:p>
            <a:pPr algn="ctr"/>
            <a:r>
              <a:rPr lang="en-US" sz="2400" b="1" dirty="0" smtClean="0"/>
              <a:t>at </a:t>
            </a:r>
            <a:r>
              <a:rPr lang="en-US" sz="2400" b="1" dirty="0"/>
              <a:t>Budapest, Hungary</a:t>
            </a:r>
          </a:p>
        </p:txBody>
      </p:sp>
      <p:sp>
        <p:nvSpPr>
          <p:cNvPr id="5" name="TextBox 4"/>
          <p:cNvSpPr txBox="1"/>
          <p:nvPr/>
        </p:nvSpPr>
        <p:spPr>
          <a:xfrm>
            <a:off x="1676400" y="5334000"/>
            <a:ext cx="5821915" cy="369332"/>
          </a:xfrm>
          <a:prstGeom prst="rect">
            <a:avLst/>
          </a:prstGeom>
          <a:noFill/>
        </p:spPr>
        <p:txBody>
          <a:bodyPr wrap="none" rtlCol="0">
            <a:spAutoFit/>
          </a:bodyPr>
          <a:lstStyle/>
          <a:p>
            <a:r>
              <a:rPr lang="en-US" dirty="0" smtClean="0"/>
              <a:t>with SRF shift                                                              </a:t>
            </a:r>
            <a:r>
              <a:rPr lang="en-US" dirty="0" err="1" smtClean="0"/>
              <a:t>wo</a:t>
            </a:r>
            <a:r>
              <a:rPr lang="en-US" dirty="0" smtClean="0"/>
              <a:t> SRF shift</a:t>
            </a:r>
            <a:endParaRPr lang="en-US" dirty="0"/>
          </a:p>
        </p:txBody>
      </p:sp>
    </p:spTree>
    <p:extLst>
      <p:ext uri="{BB962C8B-B14F-4D97-AF65-F5344CB8AC3E}">
        <p14:creationId xmlns:p14="http://schemas.microsoft.com/office/powerpoint/2010/main" val="39146119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O 9"/>
          <p:cNvPicPr>
            <a:picLocks noChangeArrowheads="1"/>
          </p:cNvPicPr>
          <p:nvPr/>
        </p:nvPicPr>
        <p:blipFill>
          <a:blip r:embed="rId3">
            <a:extLst>
              <a:ext uri="{28A0092B-C50C-407E-A947-70E740481C1C}">
                <a14:useLocalDpi xmlns:a14="http://schemas.microsoft.com/office/drawing/2010/main" val="0"/>
              </a:ext>
            </a:extLst>
          </a:blip>
          <a:srcRect t="-156" b="55511"/>
          <a:stretch>
            <a:fillRect/>
          </a:stretch>
        </p:blipFill>
        <p:spPr bwMode="auto">
          <a:xfrm>
            <a:off x="914400" y="609600"/>
            <a:ext cx="73025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2" descr="Description: TimeSeries - shif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 y="3454631"/>
            <a:ext cx="7264400" cy="286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62000" y="0"/>
            <a:ext cx="7848600" cy="707886"/>
          </a:xfrm>
          <a:prstGeom prst="rect">
            <a:avLst/>
          </a:prstGeom>
          <a:noFill/>
        </p:spPr>
        <p:txBody>
          <a:bodyPr wrap="square" rtlCol="0">
            <a:spAutoFit/>
          </a:bodyPr>
          <a:lstStyle/>
          <a:p>
            <a:pPr algn="ctr"/>
            <a:r>
              <a:rPr lang="en-US" sz="2000" b="1" dirty="0"/>
              <a:t>Total Ozone observations for the year 2007 over Budapest, Hungary separated by Aqua (Top) and Terra (bottom) overpass times.</a:t>
            </a:r>
          </a:p>
        </p:txBody>
      </p:sp>
      <p:sp>
        <p:nvSpPr>
          <p:cNvPr id="5" name="TextBox 4"/>
          <p:cNvSpPr txBox="1"/>
          <p:nvPr/>
        </p:nvSpPr>
        <p:spPr>
          <a:xfrm>
            <a:off x="5257800" y="3657600"/>
            <a:ext cx="1126014" cy="369332"/>
          </a:xfrm>
          <a:prstGeom prst="rect">
            <a:avLst/>
          </a:prstGeom>
          <a:noFill/>
        </p:spPr>
        <p:txBody>
          <a:bodyPr wrap="none" rtlCol="0">
            <a:spAutoFit/>
          </a:bodyPr>
          <a:lstStyle/>
          <a:p>
            <a:r>
              <a:rPr lang="en-US" dirty="0" smtClean="0"/>
              <a:t>Terra Col6</a:t>
            </a:r>
            <a:endParaRPr lang="en-US" dirty="0"/>
          </a:p>
        </p:txBody>
      </p:sp>
      <p:sp>
        <p:nvSpPr>
          <p:cNvPr id="6" name="TextBox 5"/>
          <p:cNvSpPr txBox="1"/>
          <p:nvPr/>
        </p:nvSpPr>
        <p:spPr>
          <a:xfrm>
            <a:off x="228600" y="6400800"/>
            <a:ext cx="8744510" cy="646331"/>
          </a:xfrm>
          <a:prstGeom prst="rect">
            <a:avLst/>
          </a:prstGeom>
          <a:noFill/>
        </p:spPr>
        <p:txBody>
          <a:bodyPr wrap="none" rtlCol="0">
            <a:spAutoFit/>
          </a:bodyPr>
          <a:lstStyle/>
          <a:p>
            <a:r>
              <a:rPr lang="en-US" dirty="0" smtClean="0"/>
              <a:t>2007 ECMWF </a:t>
            </a:r>
            <a:r>
              <a:rPr lang="en-US" dirty="0"/>
              <a:t>ERA40 daily mean and absolute maximum and minimum TPW </a:t>
            </a:r>
            <a:r>
              <a:rPr lang="en-US" dirty="0" smtClean="0"/>
              <a:t>shown </a:t>
            </a:r>
            <a:r>
              <a:rPr lang="en-US" dirty="0"/>
              <a:t>in grey. </a:t>
            </a:r>
          </a:p>
          <a:p>
            <a:endParaRPr lang="en-US" dirty="0"/>
          </a:p>
        </p:txBody>
      </p:sp>
    </p:spTree>
    <p:extLst>
      <p:ext uri="{BB962C8B-B14F-4D97-AF65-F5344CB8AC3E}">
        <p14:creationId xmlns:p14="http://schemas.microsoft.com/office/powerpoint/2010/main" val="18752498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56742615"/>
              </p:ext>
            </p:extLst>
          </p:nvPr>
        </p:nvGraphicFramePr>
        <p:xfrm>
          <a:off x="457200" y="780115"/>
          <a:ext cx="8305800" cy="6077885"/>
        </p:xfrm>
        <a:graphic>
          <a:graphicData uri="http://schemas.openxmlformats.org/drawingml/2006/table">
            <a:tbl>
              <a:tblPr>
                <a:tableStyleId>{5C22544A-7EE6-4342-B048-85BDC9FD1C3A}</a:tableStyleId>
              </a:tblPr>
              <a:tblGrid>
                <a:gridCol w="3939433"/>
                <a:gridCol w="1358425"/>
                <a:gridCol w="1455457"/>
                <a:gridCol w="1552485"/>
              </a:tblGrid>
              <a:tr h="793630">
                <a:tc>
                  <a:txBody>
                    <a:bodyPr/>
                    <a:lstStyle/>
                    <a:p>
                      <a:pPr marL="0" marR="0" algn="just">
                        <a:spcBef>
                          <a:spcPts val="0"/>
                        </a:spcBef>
                        <a:spcAft>
                          <a:spcPts val="0"/>
                        </a:spcAft>
                      </a:pPr>
                      <a:r>
                        <a:rPr lang="en-US" sz="2000" dirty="0">
                          <a:effectLst/>
                        </a:rPr>
                        <a:t>Satellite-based TOZ vs. </a:t>
                      </a:r>
                    </a:p>
                    <a:p>
                      <a:pPr marL="0" marR="0" algn="just">
                        <a:spcBef>
                          <a:spcPts val="0"/>
                        </a:spcBef>
                        <a:spcAft>
                          <a:spcPts val="0"/>
                        </a:spcAft>
                      </a:pPr>
                      <a:r>
                        <a:rPr lang="en-US" sz="2000" dirty="0">
                          <a:effectLst/>
                        </a:rPr>
                        <a:t>Surface Brewer Measurements</a:t>
                      </a:r>
                      <a:endParaRPr lang="en-US" sz="2000" dirty="0">
                        <a:effectLst/>
                        <a:latin typeface="Times New Roman"/>
                        <a:ea typeface="Times New Roman"/>
                      </a:endParaRPr>
                    </a:p>
                  </a:txBody>
                  <a:tcPr/>
                </a:tc>
                <a:tc>
                  <a:txBody>
                    <a:bodyPr/>
                    <a:lstStyle/>
                    <a:p>
                      <a:pPr marL="0" marR="0" algn="just">
                        <a:spcBef>
                          <a:spcPts val="0"/>
                        </a:spcBef>
                        <a:spcAft>
                          <a:spcPts val="0"/>
                        </a:spcAft>
                      </a:pPr>
                      <a:r>
                        <a:rPr lang="en-US" sz="2000">
                          <a:effectLst/>
                        </a:rPr>
                        <a:t>Bias [DU]</a:t>
                      </a:r>
                      <a:endParaRPr lang="en-US" sz="2000">
                        <a:effectLst/>
                        <a:latin typeface="Times New Roman"/>
                        <a:ea typeface="Times New Roman"/>
                      </a:endParaRPr>
                    </a:p>
                  </a:txBody>
                  <a:tcPr/>
                </a:tc>
                <a:tc>
                  <a:txBody>
                    <a:bodyPr/>
                    <a:lstStyle/>
                    <a:p>
                      <a:pPr marL="0" marR="0" algn="just">
                        <a:spcBef>
                          <a:spcPts val="0"/>
                        </a:spcBef>
                        <a:spcAft>
                          <a:spcPts val="0"/>
                        </a:spcAft>
                      </a:pPr>
                      <a:r>
                        <a:rPr lang="en-US" sz="2000">
                          <a:effectLst/>
                        </a:rPr>
                        <a:t>Stdev [DU]</a:t>
                      </a:r>
                      <a:endParaRPr lang="en-US" sz="2000">
                        <a:effectLst/>
                        <a:latin typeface="Times New Roman"/>
                        <a:ea typeface="Times New Roman"/>
                      </a:endParaRPr>
                    </a:p>
                  </a:txBody>
                  <a:tcPr/>
                </a:tc>
                <a:tc>
                  <a:txBody>
                    <a:bodyPr/>
                    <a:lstStyle/>
                    <a:p>
                      <a:pPr marL="0" marR="0" algn="just">
                        <a:spcBef>
                          <a:spcPts val="0"/>
                        </a:spcBef>
                        <a:spcAft>
                          <a:spcPts val="0"/>
                        </a:spcAft>
                      </a:pPr>
                      <a:r>
                        <a:rPr lang="en-US" sz="2000" dirty="0">
                          <a:effectLst/>
                        </a:rPr>
                        <a:t>RMSE [DU]</a:t>
                      </a:r>
                      <a:endParaRPr lang="en-US" sz="2000" dirty="0">
                        <a:effectLst/>
                        <a:latin typeface="Times New Roman"/>
                        <a:ea typeface="Times New Roman"/>
                      </a:endParaRPr>
                    </a:p>
                  </a:txBody>
                  <a:tcPr/>
                </a:tc>
              </a:tr>
              <a:tr h="496019">
                <a:tc>
                  <a:txBody>
                    <a:bodyPr/>
                    <a:lstStyle/>
                    <a:p>
                      <a:pPr marL="0" marR="0" algn="just">
                        <a:spcBef>
                          <a:spcPts val="0"/>
                        </a:spcBef>
                        <a:spcAft>
                          <a:spcPts val="0"/>
                        </a:spcAft>
                      </a:pPr>
                      <a:r>
                        <a:rPr lang="en-US" sz="2000">
                          <a:effectLst/>
                        </a:rPr>
                        <a:t>OMI at Terra overpass times</a:t>
                      </a:r>
                      <a:endParaRPr lang="en-US" sz="2000">
                        <a:effectLst/>
                        <a:latin typeface="Times New Roman"/>
                        <a:ea typeface="Times New Roman"/>
                      </a:endParaRPr>
                    </a:p>
                  </a:txBody>
                  <a:tcPr/>
                </a:tc>
                <a:tc>
                  <a:txBody>
                    <a:bodyPr/>
                    <a:lstStyle/>
                    <a:p>
                      <a:pPr marL="0" marR="0" indent="228600" algn="just">
                        <a:spcBef>
                          <a:spcPts val="0"/>
                        </a:spcBef>
                        <a:spcAft>
                          <a:spcPts val="0"/>
                        </a:spcAft>
                      </a:pPr>
                      <a:r>
                        <a:rPr lang="en-US" sz="2000">
                          <a:effectLst/>
                        </a:rPr>
                        <a:t>6.8</a:t>
                      </a:r>
                      <a:endParaRPr lang="en-US" sz="2000">
                        <a:effectLst/>
                        <a:latin typeface="Times New Roman"/>
                        <a:ea typeface="Times New Roman"/>
                      </a:endParaRPr>
                    </a:p>
                  </a:txBody>
                  <a:tcPr/>
                </a:tc>
                <a:tc>
                  <a:txBody>
                    <a:bodyPr/>
                    <a:lstStyle/>
                    <a:p>
                      <a:pPr marL="0" marR="0" indent="228600" algn="just">
                        <a:spcBef>
                          <a:spcPts val="0"/>
                        </a:spcBef>
                        <a:spcAft>
                          <a:spcPts val="0"/>
                        </a:spcAft>
                      </a:pPr>
                      <a:r>
                        <a:rPr lang="en-US" sz="2000">
                          <a:effectLst/>
                        </a:rPr>
                        <a:t>6.9</a:t>
                      </a:r>
                      <a:endParaRPr lang="en-US" sz="2000">
                        <a:effectLst/>
                        <a:latin typeface="Times New Roman"/>
                        <a:ea typeface="Times New Roman"/>
                      </a:endParaRPr>
                    </a:p>
                  </a:txBody>
                  <a:tcPr/>
                </a:tc>
                <a:tc>
                  <a:txBody>
                    <a:bodyPr/>
                    <a:lstStyle/>
                    <a:p>
                      <a:pPr marL="0" marR="0" indent="228600" algn="just">
                        <a:spcBef>
                          <a:spcPts val="0"/>
                        </a:spcBef>
                        <a:spcAft>
                          <a:spcPts val="0"/>
                        </a:spcAft>
                      </a:pPr>
                      <a:r>
                        <a:rPr lang="en-US" sz="2000" dirty="0">
                          <a:effectLst/>
                        </a:rPr>
                        <a:t>9.7</a:t>
                      </a:r>
                      <a:endParaRPr lang="en-US" sz="2000" dirty="0">
                        <a:effectLst/>
                        <a:latin typeface="Times New Roman"/>
                        <a:ea typeface="Times New Roman"/>
                      </a:endParaRPr>
                    </a:p>
                  </a:txBody>
                  <a:tcPr/>
                </a:tc>
              </a:tr>
              <a:tr h="496019">
                <a:tc>
                  <a:txBody>
                    <a:bodyPr/>
                    <a:lstStyle/>
                    <a:p>
                      <a:pPr marL="0" marR="0" algn="just">
                        <a:spcBef>
                          <a:spcPts val="0"/>
                        </a:spcBef>
                        <a:spcAft>
                          <a:spcPts val="0"/>
                        </a:spcAft>
                      </a:pPr>
                      <a:r>
                        <a:rPr lang="en-US" sz="2000" dirty="0">
                          <a:effectLst/>
                        </a:rPr>
                        <a:t>MOD07/Terra  Col 5</a:t>
                      </a:r>
                      <a:endParaRPr lang="en-US" sz="2000" dirty="0">
                        <a:effectLst/>
                        <a:latin typeface="Times New Roman"/>
                        <a:ea typeface="Times New Roman"/>
                      </a:endParaRPr>
                    </a:p>
                  </a:txBody>
                  <a:tcPr/>
                </a:tc>
                <a:tc>
                  <a:txBody>
                    <a:bodyPr/>
                    <a:lstStyle/>
                    <a:p>
                      <a:pPr marL="0" marR="0" indent="228600" algn="just">
                        <a:spcBef>
                          <a:spcPts val="0"/>
                        </a:spcBef>
                        <a:spcAft>
                          <a:spcPts val="0"/>
                        </a:spcAft>
                      </a:pPr>
                      <a:r>
                        <a:rPr lang="en-US" sz="2000">
                          <a:effectLst/>
                        </a:rPr>
                        <a:t>-16.8</a:t>
                      </a:r>
                      <a:endParaRPr lang="en-US" sz="2000">
                        <a:effectLst/>
                        <a:latin typeface="Times New Roman"/>
                        <a:ea typeface="Times New Roman"/>
                      </a:endParaRPr>
                    </a:p>
                  </a:txBody>
                  <a:tcPr/>
                </a:tc>
                <a:tc>
                  <a:txBody>
                    <a:bodyPr/>
                    <a:lstStyle/>
                    <a:p>
                      <a:pPr marL="0" marR="0" indent="228600" algn="just">
                        <a:spcBef>
                          <a:spcPts val="0"/>
                        </a:spcBef>
                        <a:spcAft>
                          <a:spcPts val="0"/>
                        </a:spcAft>
                      </a:pPr>
                      <a:r>
                        <a:rPr lang="en-US" sz="2000">
                          <a:effectLst/>
                        </a:rPr>
                        <a:t>20.0</a:t>
                      </a:r>
                      <a:endParaRPr lang="en-US" sz="2000">
                        <a:effectLst/>
                        <a:latin typeface="Times New Roman"/>
                        <a:ea typeface="Times New Roman"/>
                      </a:endParaRPr>
                    </a:p>
                  </a:txBody>
                  <a:tcPr/>
                </a:tc>
                <a:tc>
                  <a:txBody>
                    <a:bodyPr/>
                    <a:lstStyle/>
                    <a:p>
                      <a:pPr marL="0" marR="0" indent="228600" algn="just">
                        <a:spcBef>
                          <a:spcPts val="0"/>
                        </a:spcBef>
                        <a:spcAft>
                          <a:spcPts val="0"/>
                        </a:spcAft>
                      </a:pPr>
                      <a:r>
                        <a:rPr lang="en-US" sz="2000" dirty="0">
                          <a:effectLst/>
                        </a:rPr>
                        <a:t>26.1</a:t>
                      </a:r>
                      <a:endParaRPr lang="en-US" sz="2000" dirty="0">
                        <a:effectLst/>
                        <a:latin typeface="Times New Roman"/>
                        <a:ea typeface="Times New Roman"/>
                      </a:endParaRPr>
                    </a:p>
                  </a:txBody>
                  <a:tcPr/>
                </a:tc>
              </a:tr>
              <a:tr h="496019">
                <a:tc>
                  <a:txBody>
                    <a:bodyPr/>
                    <a:lstStyle/>
                    <a:p>
                      <a:pPr marL="0" marR="0" algn="just">
                        <a:spcBef>
                          <a:spcPts val="0"/>
                        </a:spcBef>
                        <a:spcAft>
                          <a:spcPts val="0"/>
                        </a:spcAft>
                      </a:pPr>
                      <a:r>
                        <a:rPr lang="en-US" sz="2000">
                          <a:effectLst/>
                        </a:rPr>
                        <a:t>MOD07/Terra Col 6 without spectral shifts</a:t>
                      </a:r>
                      <a:endParaRPr lang="en-US" sz="2000">
                        <a:effectLst/>
                        <a:latin typeface="Times New Roman"/>
                        <a:ea typeface="Times New Roman"/>
                      </a:endParaRPr>
                    </a:p>
                  </a:txBody>
                  <a:tcPr/>
                </a:tc>
                <a:tc>
                  <a:txBody>
                    <a:bodyPr/>
                    <a:lstStyle/>
                    <a:p>
                      <a:pPr marL="0" marR="0" indent="228600" algn="just">
                        <a:spcBef>
                          <a:spcPts val="0"/>
                        </a:spcBef>
                        <a:spcAft>
                          <a:spcPts val="0"/>
                        </a:spcAft>
                      </a:pPr>
                      <a:r>
                        <a:rPr lang="en-US" sz="2000">
                          <a:effectLst/>
                        </a:rPr>
                        <a:t>-35.5</a:t>
                      </a:r>
                      <a:endParaRPr lang="en-US" sz="2000">
                        <a:effectLst/>
                        <a:latin typeface="Times New Roman"/>
                        <a:ea typeface="Times New Roman"/>
                      </a:endParaRPr>
                    </a:p>
                  </a:txBody>
                  <a:tcPr/>
                </a:tc>
                <a:tc>
                  <a:txBody>
                    <a:bodyPr/>
                    <a:lstStyle/>
                    <a:p>
                      <a:pPr marL="0" marR="0" indent="228600" algn="just">
                        <a:spcBef>
                          <a:spcPts val="0"/>
                        </a:spcBef>
                        <a:spcAft>
                          <a:spcPts val="0"/>
                        </a:spcAft>
                      </a:pPr>
                      <a:r>
                        <a:rPr lang="en-US" sz="2000">
                          <a:effectLst/>
                        </a:rPr>
                        <a:t>26.7</a:t>
                      </a:r>
                      <a:endParaRPr lang="en-US" sz="2000">
                        <a:effectLst/>
                        <a:latin typeface="Times New Roman"/>
                        <a:ea typeface="Times New Roman"/>
                      </a:endParaRPr>
                    </a:p>
                  </a:txBody>
                  <a:tcPr/>
                </a:tc>
                <a:tc>
                  <a:txBody>
                    <a:bodyPr/>
                    <a:lstStyle/>
                    <a:p>
                      <a:pPr marL="0" marR="0" indent="228600" algn="just">
                        <a:spcBef>
                          <a:spcPts val="0"/>
                        </a:spcBef>
                        <a:spcAft>
                          <a:spcPts val="0"/>
                        </a:spcAft>
                      </a:pPr>
                      <a:r>
                        <a:rPr lang="en-US" sz="2000">
                          <a:effectLst/>
                        </a:rPr>
                        <a:t>44/4</a:t>
                      </a:r>
                      <a:endParaRPr lang="en-US" sz="2000">
                        <a:effectLst/>
                        <a:latin typeface="Times New Roman"/>
                        <a:ea typeface="Times New Roman"/>
                      </a:endParaRPr>
                    </a:p>
                  </a:txBody>
                  <a:tcPr/>
                </a:tc>
              </a:tr>
              <a:tr h="496019">
                <a:tc>
                  <a:txBody>
                    <a:bodyPr/>
                    <a:lstStyle/>
                    <a:p>
                      <a:pPr marL="0" marR="0" algn="just">
                        <a:spcBef>
                          <a:spcPts val="0"/>
                        </a:spcBef>
                        <a:spcAft>
                          <a:spcPts val="0"/>
                        </a:spcAft>
                      </a:pPr>
                      <a:r>
                        <a:rPr lang="en-US" sz="2000">
                          <a:effectLst/>
                        </a:rPr>
                        <a:t>MOD07/Terra Col 6 with spectral shifts</a:t>
                      </a:r>
                      <a:endParaRPr lang="en-US" sz="2000">
                        <a:effectLst/>
                        <a:latin typeface="Times New Roman"/>
                        <a:ea typeface="Times New Roman"/>
                      </a:endParaRPr>
                    </a:p>
                  </a:txBody>
                  <a:tcPr/>
                </a:tc>
                <a:tc>
                  <a:txBody>
                    <a:bodyPr/>
                    <a:lstStyle/>
                    <a:p>
                      <a:pPr marL="0" marR="0" indent="228600" algn="just">
                        <a:spcBef>
                          <a:spcPts val="0"/>
                        </a:spcBef>
                        <a:spcAft>
                          <a:spcPts val="0"/>
                        </a:spcAft>
                      </a:pPr>
                      <a:r>
                        <a:rPr lang="en-US" sz="2000">
                          <a:effectLst/>
                        </a:rPr>
                        <a:t>-9.6</a:t>
                      </a:r>
                      <a:endParaRPr lang="en-US" sz="2000">
                        <a:effectLst/>
                        <a:latin typeface="Times New Roman"/>
                        <a:ea typeface="Times New Roman"/>
                      </a:endParaRPr>
                    </a:p>
                  </a:txBody>
                  <a:tcPr/>
                </a:tc>
                <a:tc>
                  <a:txBody>
                    <a:bodyPr/>
                    <a:lstStyle/>
                    <a:p>
                      <a:pPr marL="0" marR="0" indent="228600" algn="just">
                        <a:spcBef>
                          <a:spcPts val="0"/>
                        </a:spcBef>
                        <a:spcAft>
                          <a:spcPts val="0"/>
                        </a:spcAft>
                      </a:pPr>
                      <a:r>
                        <a:rPr lang="en-US" sz="2000" dirty="0">
                          <a:effectLst/>
                        </a:rPr>
                        <a:t>21.6</a:t>
                      </a:r>
                      <a:endParaRPr lang="en-US" sz="2000" dirty="0">
                        <a:effectLst/>
                        <a:latin typeface="Times New Roman"/>
                        <a:ea typeface="Times New Roman"/>
                      </a:endParaRPr>
                    </a:p>
                  </a:txBody>
                  <a:tcPr/>
                </a:tc>
                <a:tc>
                  <a:txBody>
                    <a:bodyPr/>
                    <a:lstStyle/>
                    <a:p>
                      <a:pPr marL="0" marR="0" indent="228600" algn="just">
                        <a:spcBef>
                          <a:spcPts val="0"/>
                        </a:spcBef>
                        <a:spcAft>
                          <a:spcPts val="0"/>
                        </a:spcAft>
                      </a:pPr>
                      <a:r>
                        <a:rPr lang="en-US" sz="2000">
                          <a:effectLst/>
                        </a:rPr>
                        <a:t>23.6</a:t>
                      </a:r>
                      <a:endParaRPr lang="en-US" sz="2000">
                        <a:effectLst/>
                        <a:latin typeface="Times New Roman"/>
                        <a:ea typeface="Times New Roman"/>
                      </a:endParaRPr>
                    </a:p>
                  </a:txBody>
                  <a:tcPr/>
                </a:tc>
              </a:tr>
              <a:tr h="496019">
                <a:tc>
                  <a:txBody>
                    <a:bodyPr/>
                    <a:lstStyle/>
                    <a:p>
                      <a:pPr marL="0" marR="0" indent="228600" algn="just">
                        <a:spcBef>
                          <a:spcPts val="0"/>
                        </a:spcBef>
                        <a:spcAft>
                          <a:spcPts val="0"/>
                        </a:spcAft>
                      </a:pPr>
                      <a:r>
                        <a:rPr lang="en-US" sz="2000" dirty="0">
                          <a:effectLst/>
                        </a:rPr>
                        <a:t> </a:t>
                      </a:r>
                      <a:endParaRPr lang="en-US" sz="2000" dirty="0">
                        <a:effectLst/>
                        <a:latin typeface="Times New Roman"/>
                        <a:ea typeface="Times New Roman"/>
                      </a:endParaRPr>
                    </a:p>
                  </a:txBody>
                  <a:tcPr/>
                </a:tc>
                <a:tc>
                  <a:txBody>
                    <a:bodyPr/>
                    <a:lstStyle/>
                    <a:p>
                      <a:pPr marL="0" marR="0" indent="228600" algn="just">
                        <a:spcBef>
                          <a:spcPts val="0"/>
                        </a:spcBef>
                        <a:spcAft>
                          <a:spcPts val="0"/>
                        </a:spcAft>
                      </a:pPr>
                      <a:r>
                        <a:rPr lang="en-US" sz="2000">
                          <a:effectLst/>
                        </a:rPr>
                        <a:t> </a:t>
                      </a:r>
                      <a:endParaRPr lang="en-US" sz="2000">
                        <a:effectLst/>
                        <a:latin typeface="Times New Roman"/>
                        <a:ea typeface="Times New Roman"/>
                      </a:endParaRPr>
                    </a:p>
                  </a:txBody>
                  <a:tcPr/>
                </a:tc>
                <a:tc>
                  <a:txBody>
                    <a:bodyPr/>
                    <a:lstStyle/>
                    <a:p>
                      <a:pPr marL="0" marR="0" indent="228600" algn="just">
                        <a:spcBef>
                          <a:spcPts val="0"/>
                        </a:spcBef>
                        <a:spcAft>
                          <a:spcPts val="0"/>
                        </a:spcAft>
                      </a:pPr>
                      <a:r>
                        <a:rPr lang="en-US" sz="2000" dirty="0">
                          <a:effectLst/>
                        </a:rPr>
                        <a:t> </a:t>
                      </a:r>
                      <a:endParaRPr lang="en-US" sz="2000" dirty="0">
                        <a:effectLst/>
                        <a:latin typeface="Times New Roman"/>
                        <a:ea typeface="Times New Roman"/>
                      </a:endParaRPr>
                    </a:p>
                  </a:txBody>
                  <a:tcPr/>
                </a:tc>
                <a:tc>
                  <a:txBody>
                    <a:bodyPr/>
                    <a:lstStyle/>
                    <a:p>
                      <a:pPr marL="0" marR="0" indent="228600" algn="just">
                        <a:spcBef>
                          <a:spcPts val="0"/>
                        </a:spcBef>
                        <a:spcAft>
                          <a:spcPts val="0"/>
                        </a:spcAft>
                      </a:pPr>
                      <a:r>
                        <a:rPr lang="en-US" sz="2000">
                          <a:effectLst/>
                        </a:rPr>
                        <a:t> </a:t>
                      </a:r>
                      <a:endParaRPr lang="en-US" sz="2000">
                        <a:effectLst/>
                        <a:latin typeface="Times New Roman"/>
                        <a:ea typeface="Times New Roman"/>
                      </a:endParaRPr>
                    </a:p>
                  </a:txBody>
                  <a:tcPr/>
                </a:tc>
              </a:tr>
              <a:tr h="496019">
                <a:tc>
                  <a:txBody>
                    <a:bodyPr/>
                    <a:lstStyle/>
                    <a:p>
                      <a:pPr marL="0" marR="0" algn="just">
                        <a:spcBef>
                          <a:spcPts val="0"/>
                        </a:spcBef>
                        <a:spcAft>
                          <a:spcPts val="0"/>
                        </a:spcAft>
                      </a:pPr>
                      <a:r>
                        <a:rPr lang="en-US" sz="2000">
                          <a:effectLst/>
                        </a:rPr>
                        <a:t>OMI at Aqua overpass times</a:t>
                      </a:r>
                      <a:endParaRPr lang="en-US" sz="2000">
                        <a:effectLst/>
                        <a:latin typeface="Times New Roman"/>
                        <a:ea typeface="Times New Roman"/>
                      </a:endParaRPr>
                    </a:p>
                  </a:txBody>
                  <a:tcPr/>
                </a:tc>
                <a:tc>
                  <a:txBody>
                    <a:bodyPr/>
                    <a:lstStyle/>
                    <a:p>
                      <a:pPr marL="0" marR="0" indent="228600" algn="just">
                        <a:spcBef>
                          <a:spcPts val="0"/>
                        </a:spcBef>
                        <a:spcAft>
                          <a:spcPts val="0"/>
                        </a:spcAft>
                      </a:pPr>
                      <a:r>
                        <a:rPr lang="en-US" sz="2000">
                          <a:effectLst/>
                        </a:rPr>
                        <a:t>0.6</a:t>
                      </a:r>
                      <a:endParaRPr lang="en-US" sz="2000">
                        <a:effectLst/>
                        <a:latin typeface="Times New Roman"/>
                        <a:ea typeface="Times New Roman"/>
                      </a:endParaRPr>
                    </a:p>
                  </a:txBody>
                  <a:tcPr/>
                </a:tc>
                <a:tc>
                  <a:txBody>
                    <a:bodyPr/>
                    <a:lstStyle/>
                    <a:p>
                      <a:pPr marL="0" marR="0" indent="228600" algn="just">
                        <a:spcBef>
                          <a:spcPts val="0"/>
                        </a:spcBef>
                        <a:spcAft>
                          <a:spcPts val="0"/>
                        </a:spcAft>
                      </a:pPr>
                      <a:r>
                        <a:rPr lang="en-US" sz="2000" dirty="0">
                          <a:effectLst/>
                        </a:rPr>
                        <a:t>7.5</a:t>
                      </a:r>
                      <a:endParaRPr lang="en-US" sz="2000" dirty="0">
                        <a:effectLst/>
                        <a:latin typeface="Times New Roman"/>
                        <a:ea typeface="Times New Roman"/>
                      </a:endParaRPr>
                    </a:p>
                  </a:txBody>
                  <a:tcPr/>
                </a:tc>
                <a:tc>
                  <a:txBody>
                    <a:bodyPr/>
                    <a:lstStyle/>
                    <a:p>
                      <a:pPr marL="0" marR="0" indent="228600" algn="just">
                        <a:spcBef>
                          <a:spcPts val="0"/>
                        </a:spcBef>
                        <a:spcAft>
                          <a:spcPts val="0"/>
                        </a:spcAft>
                      </a:pPr>
                      <a:r>
                        <a:rPr lang="en-US" sz="2000">
                          <a:effectLst/>
                        </a:rPr>
                        <a:t>7.6</a:t>
                      </a:r>
                      <a:endParaRPr lang="en-US" sz="2000">
                        <a:effectLst/>
                        <a:latin typeface="Times New Roman"/>
                        <a:ea typeface="Times New Roman"/>
                      </a:endParaRPr>
                    </a:p>
                  </a:txBody>
                  <a:tcPr/>
                </a:tc>
              </a:tr>
              <a:tr h="496019">
                <a:tc>
                  <a:txBody>
                    <a:bodyPr/>
                    <a:lstStyle/>
                    <a:p>
                      <a:pPr marL="0" marR="0" algn="just">
                        <a:spcBef>
                          <a:spcPts val="0"/>
                        </a:spcBef>
                        <a:spcAft>
                          <a:spcPts val="0"/>
                        </a:spcAft>
                      </a:pPr>
                      <a:r>
                        <a:rPr lang="en-US" sz="2000">
                          <a:effectLst/>
                        </a:rPr>
                        <a:t>MYD07/Aqua Col 5</a:t>
                      </a:r>
                      <a:endParaRPr lang="en-US" sz="2000">
                        <a:effectLst/>
                        <a:latin typeface="Times New Roman"/>
                        <a:ea typeface="Times New Roman"/>
                      </a:endParaRPr>
                    </a:p>
                  </a:txBody>
                  <a:tcPr/>
                </a:tc>
                <a:tc>
                  <a:txBody>
                    <a:bodyPr/>
                    <a:lstStyle/>
                    <a:p>
                      <a:pPr marL="0" marR="0" indent="228600" algn="just">
                        <a:spcBef>
                          <a:spcPts val="0"/>
                        </a:spcBef>
                        <a:spcAft>
                          <a:spcPts val="0"/>
                        </a:spcAft>
                      </a:pPr>
                      <a:r>
                        <a:rPr lang="en-US" sz="2000">
                          <a:effectLst/>
                        </a:rPr>
                        <a:t>6.0</a:t>
                      </a:r>
                      <a:endParaRPr lang="en-US" sz="2000">
                        <a:effectLst/>
                        <a:latin typeface="Times New Roman"/>
                        <a:ea typeface="Times New Roman"/>
                      </a:endParaRPr>
                    </a:p>
                  </a:txBody>
                  <a:tcPr/>
                </a:tc>
                <a:tc>
                  <a:txBody>
                    <a:bodyPr/>
                    <a:lstStyle/>
                    <a:p>
                      <a:pPr marL="0" marR="0" indent="228600" algn="just">
                        <a:spcBef>
                          <a:spcPts val="0"/>
                        </a:spcBef>
                        <a:spcAft>
                          <a:spcPts val="0"/>
                        </a:spcAft>
                      </a:pPr>
                      <a:r>
                        <a:rPr lang="en-US" sz="2000">
                          <a:effectLst/>
                        </a:rPr>
                        <a:t>20.8</a:t>
                      </a:r>
                      <a:endParaRPr lang="en-US" sz="2000">
                        <a:effectLst/>
                        <a:latin typeface="Times New Roman"/>
                        <a:ea typeface="Times New Roman"/>
                      </a:endParaRPr>
                    </a:p>
                  </a:txBody>
                  <a:tcPr/>
                </a:tc>
                <a:tc>
                  <a:txBody>
                    <a:bodyPr/>
                    <a:lstStyle/>
                    <a:p>
                      <a:pPr marL="0" marR="0" indent="228600" algn="just">
                        <a:spcBef>
                          <a:spcPts val="0"/>
                        </a:spcBef>
                        <a:spcAft>
                          <a:spcPts val="0"/>
                        </a:spcAft>
                      </a:pPr>
                      <a:r>
                        <a:rPr lang="en-US" sz="2000">
                          <a:effectLst/>
                        </a:rPr>
                        <a:t>21.6</a:t>
                      </a:r>
                      <a:endParaRPr lang="en-US" sz="2000">
                        <a:effectLst/>
                        <a:latin typeface="Times New Roman"/>
                        <a:ea typeface="Times New Roman"/>
                      </a:endParaRPr>
                    </a:p>
                  </a:txBody>
                  <a:tcPr/>
                </a:tc>
              </a:tr>
              <a:tr h="496019">
                <a:tc>
                  <a:txBody>
                    <a:bodyPr/>
                    <a:lstStyle/>
                    <a:p>
                      <a:pPr marL="0" marR="0" algn="just">
                        <a:spcBef>
                          <a:spcPts val="0"/>
                        </a:spcBef>
                        <a:spcAft>
                          <a:spcPts val="0"/>
                        </a:spcAft>
                      </a:pPr>
                      <a:r>
                        <a:rPr lang="en-US" sz="2000">
                          <a:effectLst/>
                        </a:rPr>
                        <a:t>MYD07/Aqua Col 6 without spectral shifts</a:t>
                      </a:r>
                      <a:endParaRPr lang="en-US" sz="2000">
                        <a:effectLst/>
                        <a:latin typeface="Times New Roman"/>
                        <a:ea typeface="Times New Roman"/>
                      </a:endParaRPr>
                    </a:p>
                  </a:txBody>
                  <a:tcPr/>
                </a:tc>
                <a:tc>
                  <a:txBody>
                    <a:bodyPr/>
                    <a:lstStyle/>
                    <a:p>
                      <a:pPr marL="0" marR="0" indent="228600" algn="just">
                        <a:spcBef>
                          <a:spcPts val="0"/>
                        </a:spcBef>
                        <a:spcAft>
                          <a:spcPts val="0"/>
                        </a:spcAft>
                      </a:pPr>
                      <a:r>
                        <a:rPr lang="en-US" sz="2000">
                          <a:effectLst/>
                        </a:rPr>
                        <a:t>-1.2</a:t>
                      </a:r>
                      <a:endParaRPr lang="en-US" sz="2000">
                        <a:effectLst/>
                        <a:latin typeface="Times New Roman"/>
                        <a:ea typeface="Times New Roman"/>
                      </a:endParaRPr>
                    </a:p>
                  </a:txBody>
                  <a:tcPr/>
                </a:tc>
                <a:tc>
                  <a:txBody>
                    <a:bodyPr/>
                    <a:lstStyle/>
                    <a:p>
                      <a:pPr marL="0" marR="0" indent="228600" algn="just">
                        <a:spcBef>
                          <a:spcPts val="0"/>
                        </a:spcBef>
                        <a:spcAft>
                          <a:spcPts val="0"/>
                        </a:spcAft>
                      </a:pPr>
                      <a:r>
                        <a:rPr lang="en-US" sz="2000">
                          <a:effectLst/>
                        </a:rPr>
                        <a:t>17.6</a:t>
                      </a:r>
                      <a:endParaRPr lang="en-US" sz="2000">
                        <a:effectLst/>
                        <a:latin typeface="Times New Roman"/>
                        <a:ea typeface="Times New Roman"/>
                      </a:endParaRPr>
                    </a:p>
                  </a:txBody>
                  <a:tcPr/>
                </a:tc>
                <a:tc>
                  <a:txBody>
                    <a:bodyPr/>
                    <a:lstStyle/>
                    <a:p>
                      <a:pPr marL="0" marR="0" indent="228600" algn="just">
                        <a:spcBef>
                          <a:spcPts val="0"/>
                        </a:spcBef>
                        <a:spcAft>
                          <a:spcPts val="0"/>
                        </a:spcAft>
                      </a:pPr>
                      <a:r>
                        <a:rPr lang="en-US" sz="2000">
                          <a:effectLst/>
                        </a:rPr>
                        <a:t>17.7</a:t>
                      </a:r>
                      <a:endParaRPr lang="en-US" sz="2000">
                        <a:effectLst/>
                        <a:latin typeface="Times New Roman"/>
                        <a:ea typeface="Times New Roman"/>
                      </a:endParaRPr>
                    </a:p>
                  </a:txBody>
                  <a:tcPr/>
                </a:tc>
              </a:tr>
              <a:tr h="496019">
                <a:tc>
                  <a:txBody>
                    <a:bodyPr/>
                    <a:lstStyle/>
                    <a:p>
                      <a:pPr marL="0" marR="0" algn="just">
                        <a:spcBef>
                          <a:spcPts val="0"/>
                        </a:spcBef>
                        <a:spcAft>
                          <a:spcPts val="0"/>
                        </a:spcAft>
                      </a:pPr>
                      <a:r>
                        <a:rPr lang="en-US" sz="2000">
                          <a:effectLst/>
                        </a:rPr>
                        <a:t>MYD07/Aqua Col 6 with spectral shifts</a:t>
                      </a:r>
                      <a:endParaRPr lang="en-US" sz="2000">
                        <a:effectLst/>
                        <a:latin typeface="Times New Roman"/>
                        <a:ea typeface="Times New Roman"/>
                      </a:endParaRPr>
                    </a:p>
                  </a:txBody>
                  <a:tcPr/>
                </a:tc>
                <a:tc>
                  <a:txBody>
                    <a:bodyPr/>
                    <a:lstStyle/>
                    <a:p>
                      <a:pPr marL="0" marR="0" indent="228600" algn="just">
                        <a:spcBef>
                          <a:spcPts val="0"/>
                        </a:spcBef>
                        <a:spcAft>
                          <a:spcPts val="0"/>
                        </a:spcAft>
                      </a:pPr>
                      <a:r>
                        <a:rPr lang="en-US" sz="2000">
                          <a:effectLst/>
                        </a:rPr>
                        <a:t>4.0</a:t>
                      </a:r>
                      <a:endParaRPr lang="en-US" sz="2000">
                        <a:effectLst/>
                        <a:latin typeface="Times New Roman"/>
                        <a:ea typeface="Times New Roman"/>
                      </a:endParaRPr>
                    </a:p>
                  </a:txBody>
                  <a:tcPr/>
                </a:tc>
                <a:tc>
                  <a:txBody>
                    <a:bodyPr/>
                    <a:lstStyle/>
                    <a:p>
                      <a:pPr marL="0" marR="0" indent="228600" algn="just">
                        <a:spcBef>
                          <a:spcPts val="0"/>
                        </a:spcBef>
                        <a:spcAft>
                          <a:spcPts val="0"/>
                        </a:spcAft>
                      </a:pPr>
                      <a:r>
                        <a:rPr lang="en-US" sz="2000" dirty="0">
                          <a:effectLst/>
                        </a:rPr>
                        <a:t>16.0</a:t>
                      </a:r>
                      <a:endParaRPr lang="en-US" sz="2000" dirty="0">
                        <a:effectLst/>
                        <a:latin typeface="Times New Roman"/>
                        <a:ea typeface="Times New Roman"/>
                      </a:endParaRPr>
                    </a:p>
                  </a:txBody>
                  <a:tcPr/>
                </a:tc>
                <a:tc>
                  <a:txBody>
                    <a:bodyPr/>
                    <a:lstStyle/>
                    <a:p>
                      <a:pPr marL="0" marR="0" indent="228600" algn="just">
                        <a:spcBef>
                          <a:spcPts val="0"/>
                        </a:spcBef>
                        <a:spcAft>
                          <a:spcPts val="0"/>
                        </a:spcAft>
                      </a:pPr>
                      <a:r>
                        <a:rPr lang="en-US" sz="2000" dirty="0">
                          <a:effectLst/>
                        </a:rPr>
                        <a:t>16.5</a:t>
                      </a:r>
                      <a:endParaRPr lang="en-US" sz="2000" dirty="0">
                        <a:effectLst/>
                        <a:latin typeface="Times New Roman"/>
                        <a:ea typeface="Times New Roman"/>
                      </a:endParaRPr>
                    </a:p>
                  </a:txBody>
                  <a:tcPr/>
                </a:tc>
              </a:tr>
            </a:tbl>
          </a:graphicData>
        </a:graphic>
      </p:graphicFrame>
      <p:sp>
        <p:nvSpPr>
          <p:cNvPr id="5" name="Oval 4"/>
          <p:cNvSpPr/>
          <p:nvPr/>
        </p:nvSpPr>
        <p:spPr>
          <a:xfrm>
            <a:off x="5914698" y="3229302"/>
            <a:ext cx="9144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914698" y="6117026"/>
            <a:ext cx="9144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1000" y="13136"/>
            <a:ext cx="8763000" cy="984885"/>
          </a:xfrm>
          <a:prstGeom prst="rect">
            <a:avLst/>
          </a:prstGeom>
          <a:noFill/>
        </p:spPr>
        <p:txBody>
          <a:bodyPr wrap="square" rtlCol="0">
            <a:spAutoFit/>
          </a:bodyPr>
          <a:lstStyle/>
          <a:p>
            <a:pPr algn="ctr">
              <a:defRPr/>
            </a:pPr>
            <a:r>
              <a:rPr lang="en-US" sz="2000" b="1" dirty="0"/>
              <a:t>Comparison of TOZ measured by OMI and MODIS (Terra and Aqua) </a:t>
            </a:r>
            <a:r>
              <a:rPr lang="en-US" sz="2000" b="1" dirty="0" err="1"/>
              <a:t>vs</a:t>
            </a:r>
            <a:r>
              <a:rPr lang="en-US" sz="2000" b="1" dirty="0"/>
              <a:t> </a:t>
            </a:r>
            <a:r>
              <a:rPr lang="en-US" sz="2000" b="1" dirty="0" smtClean="0"/>
              <a:t>surface </a:t>
            </a:r>
            <a:r>
              <a:rPr lang="en-US" sz="2000" b="1" dirty="0"/>
              <a:t>Brewer measurements for year 2007 over Budapest, Hungary. </a:t>
            </a:r>
            <a:endParaRPr lang="en-US" sz="2000" b="1" dirty="0" smtClean="0"/>
          </a:p>
          <a:p>
            <a:endParaRPr lang="en-US" dirty="0"/>
          </a:p>
        </p:txBody>
      </p:sp>
    </p:spTree>
    <p:extLst>
      <p:ext uri="{BB962C8B-B14F-4D97-AF65-F5344CB8AC3E}">
        <p14:creationId xmlns:p14="http://schemas.microsoft.com/office/powerpoint/2010/main" val="23659675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O 8"/>
          <p:cNvPicPr>
            <a:picLocks noChangeArrowheads="1"/>
          </p:cNvPicPr>
          <p:nvPr/>
        </p:nvPicPr>
        <p:blipFill>
          <a:blip r:embed="rId3">
            <a:extLst>
              <a:ext uri="{28A0092B-C50C-407E-A947-70E740481C1C}">
                <a14:useLocalDpi xmlns:a14="http://schemas.microsoft.com/office/drawing/2010/main" val="0"/>
              </a:ext>
            </a:extLst>
          </a:blip>
          <a:srcRect t="-145" b="-44"/>
          <a:stretch>
            <a:fillRect/>
          </a:stretch>
        </p:blipFill>
        <p:spPr bwMode="auto">
          <a:xfrm>
            <a:off x="533400" y="609600"/>
            <a:ext cx="7891462"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52400" y="76200"/>
            <a:ext cx="8991600" cy="400110"/>
          </a:xfrm>
          <a:prstGeom prst="rect">
            <a:avLst/>
          </a:prstGeom>
          <a:noFill/>
        </p:spPr>
        <p:txBody>
          <a:bodyPr wrap="square" rtlCol="0">
            <a:spAutoFit/>
          </a:bodyPr>
          <a:lstStyle/>
          <a:p>
            <a:r>
              <a:rPr lang="en-US" sz="2000" b="1" dirty="0"/>
              <a:t>Total Ozone by Aqua/MODIS (left) and OMI (right) on July 8, 2007 at 12:18:55 UTC. </a:t>
            </a:r>
          </a:p>
        </p:txBody>
      </p:sp>
    </p:spTree>
    <p:extLst>
      <p:ext uri="{BB962C8B-B14F-4D97-AF65-F5344CB8AC3E}">
        <p14:creationId xmlns:p14="http://schemas.microsoft.com/office/powerpoint/2010/main" val="32179297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 1" descr="AIRS_laads_2006240.png"/>
          <p:cNvPicPr>
            <a:picLocks noChangeAspect="1" noChangeArrowheads="1"/>
          </p:cNvPicPr>
          <p:nvPr/>
        </p:nvPicPr>
        <p:blipFill>
          <a:blip r:embed="rId3" cstate="print">
            <a:extLst>
              <a:ext uri="{28A0092B-C50C-407E-A947-70E740481C1C}">
                <a14:useLocalDpi xmlns:a14="http://schemas.microsoft.com/office/drawing/2010/main" val="0"/>
              </a:ext>
            </a:extLst>
          </a:blip>
          <a:srcRect l="10487" t="21645" r="7500" b="24033"/>
          <a:stretch>
            <a:fillRect/>
          </a:stretch>
        </p:blipFill>
        <p:spPr bwMode="auto">
          <a:xfrm>
            <a:off x="914400" y="61912"/>
            <a:ext cx="26797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 2" descr="TOMS2006240_2006240.png"/>
          <p:cNvPicPr>
            <a:picLocks noChangeAspect="1" noChangeArrowheads="1"/>
          </p:cNvPicPr>
          <p:nvPr/>
        </p:nvPicPr>
        <p:blipFill>
          <a:blip r:embed="rId4" cstate="print">
            <a:extLst>
              <a:ext uri="{28A0092B-C50C-407E-A947-70E740481C1C}">
                <a14:useLocalDpi xmlns:a14="http://schemas.microsoft.com/office/drawing/2010/main" val="0"/>
              </a:ext>
            </a:extLst>
          </a:blip>
          <a:srcRect l="12222" t="21645" r="7500" b="23975"/>
          <a:stretch>
            <a:fillRect/>
          </a:stretch>
        </p:blipFill>
        <p:spPr bwMode="auto">
          <a:xfrm>
            <a:off x="4775200" y="61912"/>
            <a:ext cx="26162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 5" descr="MODIS_laads_2006240.png"/>
          <p:cNvPicPr>
            <a:picLocks noChangeAspect="1" noChangeArrowheads="1"/>
          </p:cNvPicPr>
          <p:nvPr/>
        </p:nvPicPr>
        <p:blipFill>
          <a:blip r:embed="rId5" cstate="print">
            <a:extLst>
              <a:ext uri="{28A0092B-C50C-407E-A947-70E740481C1C}">
                <a14:useLocalDpi xmlns:a14="http://schemas.microsoft.com/office/drawing/2010/main" val="0"/>
              </a:ext>
            </a:extLst>
          </a:blip>
          <a:srcRect l="9880" t="21645" r="7500" b="23975"/>
          <a:stretch>
            <a:fillRect/>
          </a:stretch>
        </p:blipFill>
        <p:spPr bwMode="auto">
          <a:xfrm>
            <a:off x="914400" y="1752600"/>
            <a:ext cx="2679700"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 3" descr="TMODIS_laads_2006240.png"/>
          <p:cNvPicPr>
            <a:picLocks noChangeAspect="1" noChangeArrowheads="1"/>
          </p:cNvPicPr>
          <p:nvPr/>
        </p:nvPicPr>
        <p:blipFill>
          <a:blip r:embed="rId6" cstate="print">
            <a:extLst>
              <a:ext uri="{28A0092B-C50C-407E-A947-70E740481C1C}">
                <a14:useLocalDpi xmlns:a14="http://schemas.microsoft.com/office/drawing/2010/main" val="0"/>
              </a:ext>
            </a:extLst>
          </a:blip>
          <a:srcRect l="10896" t="21645" r="7500" b="23975"/>
          <a:stretch>
            <a:fillRect/>
          </a:stretch>
        </p:blipFill>
        <p:spPr bwMode="auto">
          <a:xfrm>
            <a:off x="4722812" y="1752600"/>
            <a:ext cx="26685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 4" descr="TMODIS_CRTM_BF_2006240.png"/>
          <p:cNvPicPr>
            <a:picLocks noChangeAspect="1" noChangeArrowheads="1"/>
          </p:cNvPicPr>
          <p:nvPr/>
        </p:nvPicPr>
        <p:blipFill>
          <a:blip r:embed="rId7" cstate="print">
            <a:extLst>
              <a:ext uri="{28A0092B-C50C-407E-A947-70E740481C1C}">
                <a14:useLocalDpi xmlns:a14="http://schemas.microsoft.com/office/drawing/2010/main" val="0"/>
              </a:ext>
            </a:extLst>
          </a:blip>
          <a:srcRect l="10487" t="21645" r="7500" b="23975"/>
          <a:stretch>
            <a:fillRect/>
          </a:stretch>
        </p:blipFill>
        <p:spPr bwMode="auto">
          <a:xfrm>
            <a:off x="914400" y="3352800"/>
            <a:ext cx="267970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 6" descr="TMODIS_CRTM_noshift_BF_2006240.png"/>
          <p:cNvPicPr>
            <a:picLocks noChangeAspect="1" noChangeArrowheads="1"/>
          </p:cNvPicPr>
          <p:nvPr/>
        </p:nvPicPr>
        <p:blipFill>
          <a:blip r:embed="rId8" cstate="print">
            <a:extLst>
              <a:ext uri="{28A0092B-C50C-407E-A947-70E740481C1C}">
                <a14:useLocalDpi xmlns:a14="http://schemas.microsoft.com/office/drawing/2010/main" val="0"/>
              </a:ext>
            </a:extLst>
          </a:blip>
          <a:srcRect l="10547" t="21645" r="7500" b="23975"/>
          <a:stretch>
            <a:fillRect/>
          </a:stretch>
        </p:blipFill>
        <p:spPr bwMode="auto">
          <a:xfrm>
            <a:off x="4787900" y="3382963"/>
            <a:ext cx="2679700"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 7" descr="MODIS_CRTM_shift_BF_2006240.png"/>
          <p:cNvPicPr>
            <a:picLocks noChangeAspect="1" noChangeArrowheads="1"/>
          </p:cNvPicPr>
          <p:nvPr/>
        </p:nvPicPr>
        <p:blipFill>
          <a:blip r:embed="rId9" cstate="print">
            <a:extLst>
              <a:ext uri="{28A0092B-C50C-407E-A947-70E740481C1C}">
                <a14:useLocalDpi xmlns:a14="http://schemas.microsoft.com/office/drawing/2010/main" val="0"/>
              </a:ext>
            </a:extLst>
          </a:blip>
          <a:srcRect l="12343" t="21645" r="7500" b="23975"/>
          <a:stretch>
            <a:fillRect/>
          </a:stretch>
        </p:blipFill>
        <p:spPr bwMode="auto">
          <a:xfrm>
            <a:off x="914400" y="5029200"/>
            <a:ext cx="27749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 16" descr="mod07_tomgrid_2004336"/>
          <p:cNvPicPr>
            <a:picLocks noChangeAspect="1" noChangeArrowheads="1"/>
          </p:cNvPicPr>
          <p:nvPr/>
        </p:nvPicPr>
        <p:blipFill>
          <a:blip r:embed="rId10">
            <a:extLst>
              <a:ext uri="{28A0092B-C50C-407E-A947-70E740481C1C}">
                <a14:useLocalDpi xmlns:a14="http://schemas.microsoft.com/office/drawing/2010/main" val="0"/>
              </a:ext>
            </a:extLst>
          </a:blip>
          <a:srcRect t="90231"/>
          <a:stretch>
            <a:fillRect/>
          </a:stretch>
        </p:blipFill>
        <p:spPr bwMode="auto">
          <a:xfrm flipV="1">
            <a:off x="3765550" y="5486400"/>
            <a:ext cx="48450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6200" y="609600"/>
            <a:ext cx="840295" cy="5909310"/>
          </a:xfrm>
          <a:prstGeom prst="rect">
            <a:avLst/>
          </a:prstGeom>
          <a:noFill/>
        </p:spPr>
        <p:txBody>
          <a:bodyPr wrap="none" rtlCol="0">
            <a:spAutoFit/>
          </a:bodyPr>
          <a:lstStyle/>
          <a:p>
            <a:pPr algn="ctr"/>
            <a:r>
              <a:rPr lang="en-US" dirty="0" smtClean="0"/>
              <a:t>AIRS</a:t>
            </a:r>
          </a:p>
          <a:p>
            <a:pPr algn="ctr"/>
            <a:endParaRPr lang="en-US" dirty="0"/>
          </a:p>
          <a:p>
            <a:pPr algn="ctr"/>
            <a:endParaRPr lang="en-US" dirty="0" smtClean="0"/>
          </a:p>
          <a:p>
            <a:pPr algn="ctr"/>
            <a:endParaRPr lang="en-US" dirty="0" smtClean="0"/>
          </a:p>
          <a:p>
            <a:pPr algn="ctr"/>
            <a:endParaRPr lang="en-US" dirty="0"/>
          </a:p>
          <a:p>
            <a:pPr algn="ctr"/>
            <a:r>
              <a:rPr lang="en-US" dirty="0" smtClean="0"/>
              <a:t>Terra</a:t>
            </a:r>
          </a:p>
          <a:p>
            <a:pPr algn="ctr"/>
            <a:r>
              <a:rPr lang="en-US" dirty="0" smtClean="0"/>
              <a:t>MODIS</a:t>
            </a:r>
          </a:p>
          <a:p>
            <a:pPr algn="ctr"/>
            <a:r>
              <a:rPr lang="en-US" dirty="0" smtClean="0"/>
              <a:t>Col5</a:t>
            </a:r>
          </a:p>
          <a:p>
            <a:pPr algn="ctr"/>
            <a:endParaRPr lang="en-US" dirty="0"/>
          </a:p>
          <a:p>
            <a:pPr algn="ctr"/>
            <a:endParaRPr lang="en-US" dirty="0"/>
          </a:p>
          <a:p>
            <a:pPr algn="ctr"/>
            <a:endParaRPr lang="en-US" dirty="0" smtClean="0"/>
          </a:p>
          <a:p>
            <a:pPr algn="ctr"/>
            <a:r>
              <a:rPr lang="en-US" dirty="0" smtClean="0"/>
              <a:t>Aqua</a:t>
            </a:r>
          </a:p>
          <a:p>
            <a:pPr algn="ctr"/>
            <a:r>
              <a:rPr lang="en-US" dirty="0" smtClean="0"/>
              <a:t>MODIS</a:t>
            </a:r>
          </a:p>
          <a:p>
            <a:pPr algn="ctr"/>
            <a:r>
              <a:rPr lang="en-US" dirty="0" smtClean="0"/>
              <a:t>Col5</a:t>
            </a:r>
          </a:p>
          <a:p>
            <a:pPr algn="ctr"/>
            <a:endParaRPr lang="en-US" dirty="0"/>
          </a:p>
          <a:p>
            <a:pPr algn="ctr"/>
            <a:endParaRPr lang="en-US" dirty="0" smtClean="0"/>
          </a:p>
          <a:p>
            <a:pPr algn="ctr"/>
            <a:endParaRPr lang="en-US" dirty="0" smtClean="0"/>
          </a:p>
          <a:p>
            <a:pPr algn="ctr"/>
            <a:r>
              <a:rPr lang="en-US" dirty="0" smtClean="0"/>
              <a:t>Aqua</a:t>
            </a:r>
          </a:p>
          <a:p>
            <a:pPr algn="ctr"/>
            <a:r>
              <a:rPr lang="en-US" dirty="0" smtClean="0"/>
              <a:t>MODIS</a:t>
            </a:r>
          </a:p>
          <a:p>
            <a:pPr algn="ctr"/>
            <a:r>
              <a:rPr lang="en-US" dirty="0" smtClean="0"/>
              <a:t>Col6</a:t>
            </a:r>
          </a:p>
          <a:p>
            <a:pPr algn="ctr"/>
            <a:r>
              <a:rPr lang="en-US" dirty="0" smtClean="0"/>
              <a:t>shifted</a:t>
            </a:r>
            <a:endParaRPr lang="en-US" dirty="0"/>
          </a:p>
        </p:txBody>
      </p:sp>
      <p:sp>
        <p:nvSpPr>
          <p:cNvPr id="13" name="TextBox 12"/>
          <p:cNvSpPr txBox="1"/>
          <p:nvPr/>
        </p:nvSpPr>
        <p:spPr>
          <a:xfrm>
            <a:off x="7541705" y="685800"/>
            <a:ext cx="840295" cy="4247317"/>
          </a:xfrm>
          <a:prstGeom prst="rect">
            <a:avLst/>
          </a:prstGeom>
          <a:noFill/>
        </p:spPr>
        <p:txBody>
          <a:bodyPr wrap="none" rtlCol="0">
            <a:spAutoFit/>
          </a:bodyPr>
          <a:lstStyle/>
          <a:p>
            <a:pPr algn="ctr"/>
            <a:r>
              <a:rPr lang="en-US" dirty="0" smtClean="0"/>
              <a:t>TOMS</a:t>
            </a:r>
          </a:p>
          <a:p>
            <a:pPr algn="ctr"/>
            <a:r>
              <a:rPr lang="en-US" dirty="0" smtClean="0"/>
              <a:t>OMI</a:t>
            </a:r>
          </a:p>
          <a:p>
            <a:pPr algn="ctr"/>
            <a:endParaRPr lang="en-US" dirty="0"/>
          </a:p>
          <a:p>
            <a:pPr algn="ctr"/>
            <a:endParaRPr lang="en-US" dirty="0" smtClean="0"/>
          </a:p>
          <a:p>
            <a:pPr algn="ctr"/>
            <a:endParaRPr lang="en-US" dirty="0" smtClean="0"/>
          </a:p>
          <a:p>
            <a:pPr algn="ctr"/>
            <a:r>
              <a:rPr lang="en-US" dirty="0" smtClean="0"/>
              <a:t>Terra</a:t>
            </a:r>
          </a:p>
          <a:p>
            <a:pPr algn="ctr"/>
            <a:r>
              <a:rPr lang="en-US" dirty="0" smtClean="0"/>
              <a:t>MODIS</a:t>
            </a:r>
          </a:p>
          <a:p>
            <a:pPr algn="ctr"/>
            <a:r>
              <a:rPr lang="en-US" dirty="0" smtClean="0"/>
              <a:t>Col6</a:t>
            </a:r>
          </a:p>
          <a:p>
            <a:pPr algn="ctr"/>
            <a:endParaRPr lang="en-US" dirty="0"/>
          </a:p>
          <a:p>
            <a:pPr algn="ctr"/>
            <a:endParaRPr lang="en-US" dirty="0"/>
          </a:p>
          <a:p>
            <a:pPr algn="ctr"/>
            <a:endParaRPr lang="en-US" dirty="0" smtClean="0"/>
          </a:p>
          <a:p>
            <a:pPr algn="ctr"/>
            <a:r>
              <a:rPr lang="en-US" dirty="0" smtClean="0"/>
              <a:t>Aqua</a:t>
            </a:r>
          </a:p>
          <a:p>
            <a:pPr algn="ctr"/>
            <a:r>
              <a:rPr lang="en-US" dirty="0" smtClean="0"/>
              <a:t>MODIS</a:t>
            </a:r>
          </a:p>
          <a:p>
            <a:pPr algn="ctr"/>
            <a:r>
              <a:rPr lang="en-US" dirty="0" smtClean="0"/>
              <a:t>Col6</a:t>
            </a:r>
          </a:p>
          <a:p>
            <a:pPr algn="ctr"/>
            <a:endParaRPr lang="en-US" dirty="0"/>
          </a:p>
        </p:txBody>
      </p:sp>
      <p:sp>
        <p:nvSpPr>
          <p:cNvPr id="5" name="TextBox 4"/>
          <p:cNvSpPr txBox="1"/>
          <p:nvPr/>
        </p:nvSpPr>
        <p:spPr>
          <a:xfrm>
            <a:off x="5257800" y="6172200"/>
            <a:ext cx="1935979" cy="523220"/>
          </a:xfrm>
          <a:prstGeom prst="rect">
            <a:avLst/>
          </a:prstGeom>
          <a:noFill/>
        </p:spPr>
        <p:txBody>
          <a:bodyPr wrap="none" rtlCol="0">
            <a:spAutoFit/>
          </a:bodyPr>
          <a:lstStyle/>
          <a:p>
            <a:r>
              <a:rPr lang="en-US" sz="2800" b="1" dirty="0" smtClean="0"/>
              <a:t>Total Ozone</a:t>
            </a:r>
            <a:endParaRPr lang="en-US" sz="2800" b="1" dirty="0"/>
          </a:p>
        </p:txBody>
      </p:sp>
    </p:spTree>
    <p:extLst>
      <p:ext uri="{BB962C8B-B14F-4D97-AF65-F5344CB8AC3E}">
        <p14:creationId xmlns:p14="http://schemas.microsoft.com/office/powerpoint/2010/main" val="1028137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noChangeArrowheads="1"/>
          </p:cNvSpPr>
          <p:nvPr/>
        </p:nvSpPr>
        <p:spPr bwMode="auto">
          <a:xfrm>
            <a:off x="127000" y="654050"/>
            <a:ext cx="865505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solidFill>
                  <a:srgbClr val="FF0000"/>
                </a:solidFill>
              </a:rPr>
              <a:t>TOZ</a:t>
            </a:r>
            <a:r>
              <a:rPr lang="en-US" sz="2000" dirty="0"/>
              <a:t>: Overall, application of Terra spectral shifts shows </a:t>
            </a:r>
            <a:r>
              <a:rPr lang="en-US" sz="2000" b="1" i="1" dirty="0"/>
              <a:t>significant improvement </a:t>
            </a:r>
            <a:r>
              <a:rPr lang="en-US" sz="2000" dirty="0"/>
              <a:t>(reduced bias and </a:t>
            </a:r>
            <a:r>
              <a:rPr lang="en-US" sz="2000" dirty="0" err="1"/>
              <a:t>rms</a:t>
            </a:r>
            <a:r>
              <a:rPr lang="en-US" sz="2000" dirty="0"/>
              <a:t>) for MOD07 TOZ products in both the local (Budapest, Hungary) and global validation studies. The Aqua TOZ is also positively effected on the global scale by the H20/CO2 spectral shifts. </a:t>
            </a:r>
          </a:p>
          <a:p>
            <a:pPr>
              <a:buFont typeface="Arial" pitchFamily="34" charset="0"/>
              <a:buChar char="•"/>
            </a:pPr>
            <a:endParaRPr lang="en-US" sz="2000" dirty="0"/>
          </a:p>
          <a:p>
            <a:pPr>
              <a:buFont typeface="Arial" pitchFamily="34" charset="0"/>
              <a:buNone/>
            </a:pPr>
            <a:r>
              <a:rPr lang="en-US" sz="2000" dirty="0">
                <a:solidFill>
                  <a:srgbClr val="FF0000"/>
                </a:solidFill>
              </a:rPr>
              <a:t>TPW:</a:t>
            </a:r>
            <a:r>
              <a:rPr lang="en-US" sz="2000" dirty="0"/>
              <a:t>  Application of </a:t>
            </a:r>
            <a:r>
              <a:rPr lang="en-US" sz="2000" dirty="0">
                <a:solidFill>
                  <a:srgbClr val="FF0000"/>
                </a:solidFill>
              </a:rPr>
              <a:t>Aqua </a:t>
            </a:r>
            <a:r>
              <a:rPr lang="en-US" sz="2000" dirty="0"/>
              <a:t>spectral shifts (using CRTM V1.2/ODAS)  a </a:t>
            </a:r>
            <a:r>
              <a:rPr lang="en-US" sz="2000" b="1" i="1" dirty="0"/>
              <a:t>significant positive improvement </a:t>
            </a:r>
            <a:r>
              <a:rPr lang="en-US" sz="2000" dirty="0"/>
              <a:t>was realized for the Aqua/MODIS TPW over the SGP Cart site  by applying the Band 27 &amp; 28 spectral shifts. Comparing to the Col5 product, the dry bias for the wet cases has been reduced by 1.1mm!</a:t>
            </a:r>
          </a:p>
          <a:p>
            <a:pPr>
              <a:buFont typeface="Arial" pitchFamily="34" charset="0"/>
              <a:buNone/>
            </a:pPr>
            <a:r>
              <a:rPr lang="en-US" sz="2000" dirty="0"/>
              <a:t> </a:t>
            </a:r>
          </a:p>
          <a:p>
            <a:pPr>
              <a:buFont typeface="Arial" pitchFamily="34" charset="0"/>
              <a:buNone/>
            </a:pPr>
            <a:r>
              <a:rPr lang="en-US" sz="2000" dirty="0"/>
              <a:t> For application of </a:t>
            </a:r>
            <a:r>
              <a:rPr lang="en-US" sz="2000" dirty="0">
                <a:solidFill>
                  <a:srgbClr val="FF0000"/>
                </a:solidFill>
              </a:rPr>
              <a:t>Terra </a:t>
            </a:r>
            <a:r>
              <a:rPr lang="en-US" sz="2000" dirty="0"/>
              <a:t>spectral shifts show a positive effect for the dry cases (the wet bias is reduced by 0.5 </a:t>
            </a:r>
          </a:p>
          <a:p>
            <a:pPr>
              <a:buFont typeface="Arial" pitchFamily="34" charset="0"/>
              <a:buNone/>
            </a:pPr>
            <a:r>
              <a:rPr lang="en-US" sz="2000" dirty="0"/>
              <a:t>mm), but have a negative effect for the </a:t>
            </a:r>
          </a:p>
          <a:p>
            <a:pPr>
              <a:buFont typeface="Arial" pitchFamily="34" charset="0"/>
              <a:buNone/>
            </a:pPr>
            <a:r>
              <a:rPr lang="en-US" sz="2000" dirty="0"/>
              <a:t>wet and overall cases (0.7 mm bias</a:t>
            </a:r>
          </a:p>
          <a:p>
            <a:pPr>
              <a:buFont typeface="Arial" pitchFamily="34" charset="0"/>
              <a:buNone/>
            </a:pPr>
            <a:r>
              <a:rPr lang="en-US" sz="2000" dirty="0" smtClean="0"/>
              <a:t>increase</a:t>
            </a:r>
            <a:r>
              <a:rPr lang="en-US" sz="2000" dirty="0"/>
              <a:t>). The overall </a:t>
            </a:r>
            <a:r>
              <a:rPr lang="en-US" sz="2000" dirty="0" err="1"/>
              <a:t>rms</a:t>
            </a:r>
            <a:r>
              <a:rPr lang="en-US" sz="2000" dirty="0"/>
              <a:t> differences</a:t>
            </a:r>
          </a:p>
          <a:p>
            <a:pPr>
              <a:buFont typeface="Arial" pitchFamily="34" charset="0"/>
              <a:buNone/>
            </a:pPr>
            <a:r>
              <a:rPr lang="en-US" sz="2000" dirty="0" smtClean="0"/>
              <a:t>are </a:t>
            </a:r>
            <a:r>
              <a:rPr lang="en-US" sz="2000" dirty="0"/>
              <a:t>not changed significantly.  </a:t>
            </a:r>
          </a:p>
        </p:txBody>
      </p:sp>
      <p:sp>
        <p:nvSpPr>
          <p:cNvPr id="20482" name="Title 1"/>
          <p:cNvSpPr>
            <a:spLocks noGrp="1"/>
          </p:cNvSpPr>
          <p:nvPr>
            <p:ph type="title"/>
          </p:nvPr>
        </p:nvSpPr>
        <p:spPr>
          <a:xfrm>
            <a:off x="438150" y="0"/>
            <a:ext cx="8229600" cy="596900"/>
          </a:xfrm>
        </p:spPr>
        <p:txBody>
          <a:bodyPr/>
          <a:lstStyle/>
          <a:p>
            <a:pPr eaLnBrk="1" hangingPunct="1"/>
            <a:r>
              <a:rPr lang="en-US" sz="3200" smtClean="0">
                <a:latin typeface="Arial" pitchFamily="34" charset="0"/>
                <a:cs typeface="Arial" pitchFamily="34" charset="0"/>
              </a:rPr>
              <a:t>Conclusions</a:t>
            </a:r>
          </a:p>
        </p:txBody>
      </p:sp>
      <p:pic>
        <p:nvPicPr>
          <p:cNvPr id="20483" name="Picture 6" descr="MYBGWIR_C20K.A2013089.051.2013090233833.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8050" y="4572000"/>
            <a:ext cx="4318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2"/>
          <p:cNvSpPr txBox="1">
            <a:spLocks noChangeArrowheads="1"/>
          </p:cNvSpPr>
          <p:nvPr/>
        </p:nvSpPr>
        <p:spPr bwMode="auto">
          <a:xfrm>
            <a:off x="7696200" y="6500813"/>
            <a:ext cx="1531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800"/>
              <a:t>MYD07 TPW</a:t>
            </a:r>
          </a:p>
        </p:txBody>
      </p:sp>
    </p:spTree>
    <p:extLst>
      <p:ext uri="{BB962C8B-B14F-4D97-AF65-F5344CB8AC3E}">
        <p14:creationId xmlns:p14="http://schemas.microsoft.com/office/powerpoint/2010/main" val="16579835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762000" y="76200"/>
            <a:ext cx="7772400" cy="685800"/>
          </a:xfrm>
        </p:spPr>
        <p:txBody>
          <a:bodyPr/>
          <a:lstStyle/>
          <a:p>
            <a:r>
              <a:rPr lang="en-US" sz="3200" b="1" u="sng" smtClean="0"/>
              <a:t>Re-emission of Infrared Radiation</a:t>
            </a:r>
            <a:endParaRPr lang="en-US" smtClean="0"/>
          </a:p>
        </p:txBody>
      </p:sp>
      <p:graphicFrame>
        <p:nvGraphicFramePr>
          <p:cNvPr id="133123" name="Object 3"/>
          <p:cNvGraphicFramePr>
            <a:graphicFrameLocks noChangeAspect="1"/>
          </p:cNvGraphicFramePr>
          <p:nvPr/>
        </p:nvGraphicFramePr>
        <p:xfrm>
          <a:off x="533400" y="881063"/>
          <a:ext cx="8001000" cy="5948362"/>
        </p:xfrm>
        <a:graphic>
          <a:graphicData uri="http://schemas.openxmlformats.org/presentationml/2006/ole">
            <mc:AlternateContent xmlns:mc="http://schemas.openxmlformats.org/markup-compatibility/2006">
              <mc:Choice xmlns:v="urn:schemas-microsoft-com:vml" Requires="v">
                <p:oleObj spid="_x0000_s27703" name="Paint Shop Pro Image" r:id="rId3" imgW="2956098" imgH="2224390" progId="PaintShopPro">
                  <p:embed/>
                </p:oleObj>
              </mc:Choice>
              <mc:Fallback>
                <p:oleObj name="Paint Shop Pro Image" r:id="rId3" imgW="2956098" imgH="2224390" progId="PaintShopPro">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881063"/>
                        <a:ext cx="8001000" cy="594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24" name="Slide Number Placeholder 1"/>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5EF58C-DE75-4EBB-AF79-0192CF3B7DD5}" type="slidenum">
              <a:rPr lang="en-US" sz="1400" smtClean="0">
                <a:solidFill>
                  <a:srgbClr val="000000"/>
                </a:solidFill>
              </a:rPr>
              <a:pPr eaLnBrk="1" hangingPunct="1"/>
              <a:t>4</a:t>
            </a:fld>
            <a:endParaRPr lang="en-US" sz="1400" smtClean="0">
              <a:solidFill>
                <a:srgbClr val="000000"/>
              </a:solidFill>
            </a:endParaRPr>
          </a:p>
        </p:txBody>
      </p:sp>
    </p:spTree>
    <p:extLst>
      <p:ext uri="{BB962C8B-B14F-4D97-AF65-F5344CB8AC3E}">
        <p14:creationId xmlns:p14="http://schemas.microsoft.com/office/powerpoint/2010/main" val="27006110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Trends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006720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1045487"/>
            <a:ext cx="9144000" cy="5431513"/>
          </a:xfrm>
          <a:prstGeom prst="rect">
            <a:avLst/>
          </a:prstGeom>
          <a:solidFill>
            <a:schemeClr val="tx1"/>
          </a:solidFill>
        </p:spPr>
        <p:txBody>
          <a:bodyPr wrap="square" rtlCol="0">
            <a:spAutoFit/>
          </a:bodyPr>
          <a:lstStyle/>
          <a:p>
            <a:r>
              <a:rPr lang="en-US" dirty="0" smtClean="0"/>
              <a:t>Mm</a:t>
            </a:r>
          </a:p>
          <a:p>
            <a:r>
              <a:rPr lang="en-US" dirty="0" smtClean="0"/>
              <a:t>M</a:t>
            </a:r>
          </a:p>
          <a:p>
            <a:r>
              <a:rPr lang="en-US" dirty="0" smtClean="0"/>
              <a:t>M</a:t>
            </a:r>
          </a:p>
          <a:p>
            <a:r>
              <a:rPr lang="en-US" dirty="0" smtClean="0"/>
              <a:t>M</a:t>
            </a:r>
          </a:p>
          <a:p>
            <a:r>
              <a:rPr lang="en-US" dirty="0" smtClean="0"/>
              <a:t>M</a:t>
            </a:r>
          </a:p>
          <a:p>
            <a:r>
              <a:rPr lang="en-US" dirty="0" smtClean="0"/>
              <a:t>M</a:t>
            </a:r>
          </a:p>
          <a:p>
            <a:r>
              <a:rPr lang="en-US" dirty="0" smtClean="0"/>
              <a:t>M</a:t>
            </a:r>
          </a:p>
          <a:p>
            <a:r>
              <a:rPr lang="en-US" dirty="0" smtClean="0"/>
              <a:t>M</a:t>
            </a:r>
          </a:p>
          <a:p>
            <a:r>
              <a:rPr lang="en-US" dirty="0" smtClean="0"/>
              <a:t>M</a:t>
            </a:r>
          </a:p>
          <a:p>
            <a:r>
              <a:rPr lang="en-US" dirty="0" smtClean="0"/>
              <a:t>M</a:t>
            </a:r>
          </a:p>
          <a:p>
            <a:r>
              <a:rPr lang="en-US" dirty="0" smtClean="0"/>
              <a:t>M</a:t>
            </a:r>
          </a:p>
          <a:p>
            <a:r>
              <a:rPr lang="en-US" dirty="0" smtClean="0"/>
              <a:t>M</a:t>
            </a:r>
          </a:p>
          <a:p>
            <a:r>
              <a:rPr lang="en-US" dirty="0" smtClean="0"/>
              <a:t>M</a:t>
            </a:r>
          </a:p>
          <a:p>
            <a:r>
              <a:rPr lang="en-US" dirty="0" smtClean="0"/>
              <a:t>M</a:t>
            </a:r>
          </a:p>
          <a:p>
            <a:r>
              <a:rPr lang="en-US" dirty="0" smtClean="0"/>
              <a:t>M</a:t>
            </a:r>
          </a:p>
          <a:p>
            <a:r>
              <a:rPr lang="en-US" dirty="0" smtClean="0"/>
              <a:t>M</a:t>
            </a:r>
          </a:p>
          <a:p>
            <a:r>
              <a:rPr lang="en-US" dirty="0" smtClean="0"/>
              <a:t>M</a:t>
            </a:r>
          </a:p>
          <a:p>
            <a:r>
              <a:rPr lang="en-US" dirty="0" smtClean="0"/>
              <a:t>M</a:t>
            </a:r>
          </a:p>
          <a:p>
            <a:r>
              <a:rPr lang="en-US" dirty="0"/>
              <a:t>m</a:t>
            </a:r>
          </a:p>
        </p:txBody>
      </p:sp>
      <p:pic>
        <p:nvPicPr>
          <p:cNvPr id="9" name="Picture 8" descr="MOD07_L3.A200510_shift_monthly_mean_day_TPW.png"/>
          <p:cNvPicPr>
            <a:picLocks noChangeAspect="1"/>
          </p:cNvPicPr>
          <p:nvPr/>
        </p:nvPicPr>
        <p:blipFill rotWithShape="1">
          <a:blip r:embed="rId2">
            <a:extLst>
              <a:ext uri="{28A0092B-C50C-407E-A947-70E740481C1C}">
                <a14:useLocalDpi xmlns:a14="http://schemas.microsoft.com/office/drawing/2010/main" val="0"/>
              </a:ext>
            </a:extLst>
          </a:blip>
          <a:srcRect l="12250" t="20995" r="8766" b="19791"/>
          <a:stretch/>
        </p:blipFill>
        <p:spPr>
          <a:xfrm>
            <a:off x="4419600" y="3733800"/>
            <a:ext cx="4622800" cy="2599267"/>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41</a:t>
            </a:fld>
            <a:endParaRPr lang="en-US"/>
          </a:p>
        </p:txBody>
      </p:sp>
      <p:sp>
        <p:nvSpPr>
          <p:cNvPr id="6" name="Rectangle 2"/>
          <p:cNvSpPr>
            <a:spLocks noGrp="1" noChangeArrowheads="1"/>
          </p:cNvSpPr>
          <p:nvPr>
            <p:ph type="title"/>
          </p:nvPr>
        </p:nvSpPr>
        <p:spPr bwMode="auto">
          <a:xfrm>
            <a:off x="152400" y="172135"/>
            <a:ext cx="876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600" dirty="0" smtClean="0">
                <a:latin typeface="Arial" pitchFamily="34" charset="0"/>
                <a:cs typeface="Arial" pitchFamily="34" charset="0"/>
              </a:rPr>
              <a:t>MOD07 monthly mean TPW (</a:t>
            </a:r>
            <a:r>
              <a:rPr lang="en-US" sz="3600" dirty="0">
                <a:latin typeface="Arial" pitchFamily="34" charset="0"/>
                <a:cs typeface="Arial" pitchFamily="34" charset="0"/>
              </a:rPr>
              <a:t>mm</a:t>
            </a:r>
            <a:r>
              <a:rPr lang="en-US" sz="3600" dirty="0" smtClean="0">
                <a:latin typeface="Arial" pitchFamily="34" charset="0"/>
                <a:cs typeface="Arial" pitchFamily="34" charset="0"/>
              </a:rPr>
              <a:t>) (day)</a:t>
            </a:r>
            <a:endParaRPr lang="en-US" sz="3600" dirty="0">
              <a:latin typeface="Arial" pitchFamily="34" charset="0"/>
              <a:cs typeface="Arial" pitchFamily="34" charset="0"/>
            </a:endParaRPr>
          </a:p>
        </p:txBody>
      </p:sp>
      <p:sp>
        <p:nvSpPr>
          <p:cNvPr id="16" name="TextBox 15"/>
          <p:cNvSpPr txBox="1"/>
          <p:nvPr/>
        </p:nvSpPr>
        <p:spPr>
          <a:xfrm>
            <a:off x="6435026" y="6488668"/>
            <a:ext cx="2089234" cy="338554"/>
          </a:xfrm>
          <a:prstGeom prst="rect">
            <a:avLst/>
          </a:prstGeom>
          <a:noFill/>
        </p:spPr>
        <p:txBody>
          <a:bodyPr wrap="none" rtlCol="0">
            <a:spAutoFit/>
          </a:bodyPr>
          <a:lstStyle/>
          <a:p>
            <a:r>
              <a:rPr lang="en-US" sz="1600" dirty="0" smtClean="0"/>
              <a:t>(Borbas and </a:t>
            </a:r>
            <a:r>
              <a:rPr lang="en-US" sz="1600" dirty="0" err="1" smtClean="0"/>
              <a:t>Menzel</a:t>
            </a:r>
            <a:r>
              <a:rPr lang="en-US" sz="1600" dirty="0" smtClean="0"/>
              <a:t>)</a:t>
            </a:r>
            <a:endParaRPr lang="en-US" sz="1600" dirty="0"/>
          </a:p>
        </p:txBody>
      </p:sp>
      <p:pic>
        <p:nvPicPr>
          <p:cNvPr id="3" name="Picture 2" descr="MOD07_L3.A200501_shift_monthly_mean_day_TPW.png"/>
          <p:cNvPicPr>
            <a:picLocks noChangeAspect="1"/>
          </p:cNvPicPr>
          <p:nvPr/>
        </p:nvPicPr>
        <p:blipFill rotWithShape="1">
          <a:blip r:embed="rId3">
            <a:extLst>
              <a:ext uri="{28A0092B-C50C-407E-A947-70E740481C1C}">
                <a14:useLocalDpi xmlns:a14="http://schemas.microsoft.com/office/drawing/2010/main" val="0"/>
              </a:ext>
            </a:extLst>
          </a:blip>
          <a:srcRect l="7522" t="21024" r="17110" b="20920"/>
          <a:stretch/>
        </p:blipFill>
        <p:spPr>
          <a:xfrm>
            <a:off x="76200" y="1143000"/>
            <a:ext cx="4411134" cy="2548467"/>
          </a:xfrm>
          <a:prstGeom prst="rect">
            <a:avLst/>
          </a:prstGeom>
        </p:spPr>
      </p:pic>
      <p:pic>
        <p:nvPicPr>
          <p:cNvPr id="5" name="Picture 4" descr="MOD07_L3.A200504_shift_monthly_mean_day_TPW.png"/>
          <p:cNvPicPr>
            <a:picLocks noChangeAspect="1"/>
          </p:cNvPicPr>
          <p:nvPr/>
        </p:nvPicPr>
        <p:blipFill rotWithShape="1">
          <a:blip r:embed="rId4">
            <a:extLst>
              <a:ext uri="{28A0092B-C50C-407E-A947-70E740481C1C}">
                <a14:useLocalDpi xmlns:a14="http://schemas.microsoft.com/office/drawing/2010/main" val="0"/>
              </a:ext>
            </a:extLst>
          </a:blip>
          <a:srcRect l="12441" t="21025" r="8720" b="21304"/>
          <a:stretch/>
        </p:blipFill>
        <p:spPr>
          <a:xfrm>
            <a:off x="4453467" y="1151467"/>
            <a:ext cx="4614333" cy="2531533"/>
          </a:xfrm>
          <a:prstGeom prst="rect">
            <a:avLst/>
          </a:prstGeom>
        </p:spPr>
      </p:pic>
      <p:pic>
        <p:nvPicPr>
          <p:cNvPr id="8" name="Picture 7" descr="MOD07_L3.A200507_shift_monthly_mean_day_TPW.png"/>
          <p:cNvPicPr>
            <a:picLocks noChangeAspect="1"/>
          </p:cNvPicPr>
          <p:nvPr/>
        </p:nvPicPr>
        <p:blipFill rotWithShape="1">
          <a:blip r:embed="rId5">
            <a:extLst>
              <a:ext uri="{28A0092B-C50C-407E-A947-70E740481C1C}">
                <a14:useLocalDpi xmlns:a14="http://schemas.microsoft.com/office/drawing/2010/main" val="0"/>
              </a:ext>
            </a:extLst>
          </a:blip>
          <a:srcRect l="7666" t="21024" r="17255" b="19763"/>
          <a:stretch/>
        </p:blipFill>
        <p:spPr>
          <a:xfrm>
            <a:off x="76200" y="3733800"/>
            <a:ext cx="4394200" cy="2599267"/>
          </a:xfrm>
          <a:prstGeom prst="rect">
            <a:avLst/>
          </a:prstGeom>
        </p:spPr>
      </p:pic>
      <p:sp>
        <p:nvSpPr>
          <p:cNvPr id="11" name="TextBox 10"/>
          <p:cNvSpPr txBox="1"/>
          <p:nvPr/>
        </p:nvSpPr>
        <p:spPr>
          <a:xfrm>
            <a:off x="1842809" y="1094601"/>
            <a:ext cx="1462991" cy="276999"/>
          </a:xfrm>
          <a:prstGeom prst="rect">
            <a:avLst/>
          </a:prstGeom>
          <a:solidFill>
            <a:srgbClr val="CCFFCC"/>
          </a:solidFill>
        </p:spPr>
        <p:txBody>
          <a:bodyPr wrap="none" lIns="0" tIns="0" rIns="0" bIns="0" rtlCol="0">
            <a:spAutoFit/>
          </a:bodyPr>
          <a:lstStyle/>
          <a:p>
            <a:r>
              <a:rPr lang="en-US" b="1" dirty="0" smtClean="0">
                <a:solidFill>
                  <a:srgbClr val="FF0000"/>
                </a:solidFill>
              </a:rPr>
              <a:t>January 2005</a:t>
            </a:r>
            <a:endParaRPr lang="en-US" b="1" dirty="0">
              <a:solidFill>
                <a:srgbClr val="FF0000"/>
              </a:solidFill>
            </a:endParaRPr>
          </a:p>
        </p:txBody>
      </p:sp>
      <p:sp>
        <p:nvSpPr>
          <p:cNvPr id="17" name="TextBox 16"/>
          <p:cNvSpPr txBox="1"/>
          <p:nvPr/>
        </p:nvSpPr>
        <p:spPr>
          <a:xfrm>
            <a:off x="6135558" y="1066800"/>
            <a:ext cx="1103442" cy="276999"/>
          </a:xfrm>
          <a:prstGeom prst="rect">
            <a:avLst/>
          </a:prstGeom>
          <a:solidFill>
            <a:srgbClr val="CCFFCC"/>
          </a:solidFill>
        </p:spPr>
        <p:txBody>
          <a:bodyPr wrap="none" lIns="0" tIns="0" rIns="0" bIns="0" rtlCol="0">
            <a:spAutoFit/>
          </a:bodyPr>
          <a:lstStyle/>
          <a:p>
            <a:r>
              <a:rPr lang="en-US" b="1" dirty="0" smtClean="0">
                <a:solidFill>
                  <a:srgbClr val="FF0000"/>
                </a:solidFill>
              </a:rPr>
              <a:t>April 2005</a:t>
            </a:r>
            <a:endParaRPr lang="en-US" b="1" dirty="0">
              <a:solidFill>
                <a:srgbClr val="FF0000"/>
              </a:solidFill>
            </a:endParaRPr>
          </a:p>
        </p:txBody>
      </p:sp>
      <p:sp>
        <p:nvSpPr>
          <p:cNvPr id="18" name="TextBox 17"/>
          <p:cNvSpPr txBox="1"/>
          <p:nvPr/>
        </p:nvSpPr>
        <p:spPr>
          <a:xfrm>
            <a:off x="2084665" y="3733800"/>
            <a:ext cx="1039535" cy="276999"/>
          </a:xfrm>
          <a:prstGeom prst="rect">
            <a:avLst/>
          </a:prstGeom>
          <a:solidFill>
            <a:srgbClr val="CCFFCC"/>
          </a:solidFill>
        </p:spPr>
        <p:txBody>
          <a:bodyPr wrap="none" lIns="0" tIns="0" rIns="0" bIns="0" rtlCol="0">
            <a:spAutoFit/>
          </a:bodyPr>
          <a:lstStyle/>
          <a:p>
            <a:r>
              <a:rPr lang="en-US" b="1" dirty="0" smtClean="0">
                <a:solidFill>
                  <a:srgbClr val="FF0000"/>
                </a:solidFill>
              </a:rPr>
              <a:t>July 2005</a:t>
            </a:r>
            <a:endParaRPr lang="en-US" b="1" dirty="0">
              <a:solidFill>
                <a:srgbClr val="FF0000"/>
              </a:solidFill>
            </a:endParaRPr>
          </a:p>
        </p:txBody>
      </p:sp>
      <p:sp>
        <p:nvSpPr>
          <p:cNvPr id="19" name="TextBox 18"/>
          <p:cNvSpPr txBox="1"/>
          <p:nvPr/>
        </p:nvSpPr>
        <p:spPr>
          <a:xfrm>
            <a:off x="5943600" y="3733800"/>
            <a:ext cx="1462652" cy="276999"/>
          </a:xfrm>
          <a:prstGeom prst="rect">
            <a:avLst/>
          </a:prstGeom>
          <a:solidFill>
            <a:srgbClr val="CCFFCC"/>
          </a:solidFill>
        </p:spPr>
        <p:txBody>
          <a:bodyPr wrap="none" lIns="0" tIns="0" rIns="0" bIns="0" rtlCol="0">
            <a:spAutoFit/>
          </a:bodyPr>
          <a:lstStyle/>
          <a:p>
            <a:r>
              <a:rPr lang="en-US" b="1" dirty="0" smtClean="0">
                <a:solidFill>
                  <a:srgbClr val="FF0000"/>
                </a:solidFill>
              </a:rPr>
              <a:t>October 2005</a:t>
            </a:r>
            <a:endParaRPr lang="en-US" b="1" dirty="0">
              <a:solidFill>
                <a:srgbClr val="FF0000"/>
              </a:solidFill>
            </a:endParaRPr>
          </a:p>
        </p:txBody>
      </p:sp>
    </p:spTree>
    <p:extLst>
      <p:ext uri="{BB962C8B-B14F-4D97-AF65-F5344CB8AC3E}">
        <p14:creationId xmlns:p14="http://schemas.microsoft.com/office/powerpoint/2010/main" val="652851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imeseries_TPWNOBS_Daytime_MOD07_L3_Col6_3bands.png"/>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0" y="-76200"/>
            <a:ext cx="9144000" cy="3429000"/>
          </a:xfrm>
          <a:prstGeom prst="rect">
            <a:avLst/>
          </a:prstGeom>
        </p:spPr>
      </p:pic>
      <p:pic>
        <p:nvPicPr>
          <p:cNvPr id="5" name="Picture 4" descr="timeseries_TPWNOBS_Nighttime_MOD07_L3_Col6_3bands.png"/>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0" y="3458308"/>
            <a:ext cx="9117949" cy="3399692"/>
          </a:xfrm>
          <a:prstGeom prst="rect">
            <a:avLst/>
          </a:prstGeom>
        </p:spPr>
      </p:pic>
      <p:grpSp>
        <p:nvGrpSpPr>
          <p:cNvPr id="11" name="Group 10"/>
          <p:cNvGrpSpPr/>
          <p:nvPr/>
        </p:nvGrpSpPr>
        <p:grpSpPr>
          <a:xfrm>
            <a:off x="7121454" y="3018386"/>
            <a:ext cx="1870146" cy="683882"/>
            <a:chOff x="333304" y="973468"/>
            <a:chExt cx="1870146" cy="683882"/>
          </a:xfrm>
        </p:grpSpPr>
        <p:pic>
          <p:nvPicPr>
            <p:cNvPr id="12" name="Picture 11" descr="timeseries_legend.png"/>
            <p:cNvPicPr>
              <a:picLocks noChangeAspect="1"/>
            </p:cNvPicPr>
            <p:nvPr/>
          </p:nvPicPr>
          <p:blipFill rotWithShape="1">
            <a:blip r:embed="rId4">
              <a:extLst>
                <a:ext uri="{28A0092B-C50C-407E-A947-70E740481C1C}">
                  <a14:useLocalDpi xmlns:a14="http://schemas.microsoft.com/office/drawing/2010/main" val="0"/>
                </a:ext>
              </a:extLst>
            </a:blip>
            <a:srcRect l="64574" t="40893" r="9864" b="46644"/>
            <a:stretch/>
          </p:blipFill>
          <p:spPr>
            <a:xfrm>
              <a:off x="333304" y="973468"/>
              <a:ext cx="1870146" cy="683882"/>
            </a:xfrm>
            <a:prstGeom prst="rect">
              <a:avLst/>
            </a:prstGeom>
          </p:spPr>
        </p:pic>
        <p:grpSp>
          <p:nvGrpSpPr>
            <p:cNvPr id="13" name="Group 12"/>
            <p:cNvGrpSpPr/>
            <p:nvPr/>
          </p:nvGrpSpPr>
          <p:grpSpPr>
            <a:xfrm>
              <a:off x="333304" y="973468"/>
              <a:ext cx="1870146" cy="683882"/>
              <a:chOff x="339654" y="973468"/>
              <a:chExt cx="1870146" cy="683882"/>
            </a:xfrm>
          </p:grpSpPr>
          <p:sp>
            <p:nvSpPr>
              <p:cNvPr id="14" name="TextBox 13"/>
              <p:cNvSpPr txBox="1"/>
              <p:nvPr/>
            </p:nvSpPr>
            <p:spPr>
              <a:xfrm>
                <a:off x="838200" y="991446"/>
                <a:ext cx="1365250" cy="636072"/>
              </a:xfrm>
              <a:prstGeom prst="rect">
                <a:avLst/>
              </a:prstGeom>
              <a:solidFill>
                <a:schemeClr val="bg1"/>
              </a:solidFill>
            </p:spPr>
            <p:txBody>
              <a:bodyPr wrap="square" lIns="0" tIns="0" rIns="0" bIns="0" rtlCol="0">
                <a:spAutoFit/>
              </a:bodyPr>
              <a:lstStyle/>
              <a:p>
                <a:pPr>
                  <a:lnSpc>
                    <a:spcPct val="140000"/>
                  </a:lnSpc>
                </a:pPr>
                <a:r>
                  <a:rPr lang="en-US" sz="1000" dirty="0" smtClean="0">
                    <a:solidFill>
                      <a:srgbClr val="000000"/>
                    </a:solidFill>
                  </a:rPr>
                  <a:t>MODIS 30-60 S Latitude</a:t>
                </a:r>
              </a:p>
              <a:p>
                <a:pPr>
                  <a:lnSpc>
                    <a:spcPct val="140000"/>
                  </a:lnSpc>
                </a:pPr>
                <a:r>
                  <a:rPr lang="en-US" sz="1000" dirty="0" smtClean="0">
                    <a:solidFill>
                      <a:srgbClr val="000000"/>
                    </a:solidFill>
                  </a:rPr>
                  <a:t>MODIS 30-60 N Latitude</a:t>
                </a:r>
              </a:p>
              <a:p>
                <a:pPr>
                  <a:lnSpc>
                    <a:spcPct val="140000"/>
                  </a:lnSpc>
                </a:pPr>
                <a:r>
                  <a:rPr lang="en-US" sz="1000" dirty="0" smtClean="0">
                    <a:solidFill>
                      <a:srgbClr val="000000"/>
                    </a:solidFill>
                  </a:rPr>
                  <a:t>MODIS -30 - +30 Latitude</a:t>
                </a:r>
                <a:endParaRPr lang="en-US" sz="1000" dirty="0">
                  <a:solidFill>
                    <a:srgbClr val="000000"/>
                  </a:solidFill>
                </a:endParaRPr>
              </a:p>
            </p:txBody>
          </p:sp>
          <p:sp>
            <p:nvSpPr>
              <p:cNvPr id="15" name="Rectangle 14"/>
              <p:cNvSpPr/>
              <p:nvPr/>
            </p:nvSpPr>
            <p:spPr>
              <a:xfrm>
                <a:off x="339654" y="973468"/>
                <a:ext cx="1870146" cy="68388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7459954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timeseries_TPWNOBS_Nighttime_MYD07_L3_Col6_3bands.png"/>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0" y="3429000"/>
            <a:ext cx="9144001" cy="3429000"/>
          </a:xfrm>
          <a:prstGeom prst="rect">
            <a:avLst/>
          </a:prstGeom>
        </p:spPr>
      </p:pic>
      <p:pic>
        <p:nvPicPr>
          <p:cNvPr id="5" name="Picture 4" descr="timeseries_TPWNOBS_Daytime_MYD07_L3_Col6_3bands.png"/>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0" y="-76200"/>
            <a:ext cx="9144000" cy="3429000"/>
          </a:xfrm>
          <a:prstGeom prst="rect">
            <a:avLst/>
          </a:prstGeom>
        </p:spPr>
      </p:pic>
      <p:grpSp>
        <p:nvGrpSpPr>
          <p:cNvPr id="16" name="Group 15"/>
          <p:cNvGrpSpPr/>
          <p:nvPr/>
        </p:nvGrpSpPr>
        <p:grpSpPr>
          <a:xfrm>
            <a:off x="7121454" y="3048000"/>
            <a:ext cx="1870146" cy="683882"/>
            <a:chOff x="333304" y="973468"/>
            <a:chExt cx="1870146" cy="683882"/>
          </a:xfrm>
        </p:grpSpPr>
        <p:pic>
          <p:nvPicPr>
            <p:cNvPr id="17" name="Picture 16" descr="timeseries_legend.png"/>
            <p:cNvPicPr>
              <a:picLocks noChangeAspect="1"/>
            </p:cNvPicPr>
            <p:nvPr/>
          </p:nvPicPr>
          <p:blipFill rotWithShape="1">
            <a:blip r:embed="rId4">
              <a:extLst>
                <a:ext uri="{28A0092B-C50C-407E-A947-70E740481C1C}">
                  <a14:useLocalDpi xmlns:a14="http://schemas.microsoft.com/office/drawing/2010/main" val="0"/>
                </a:ext>
              </a:extLst>
            </a:blip>
            <a:srcRect l="64574" t="40893" r="9864" b="46644"/>
            <a:stretch/>
          </p:blipFill>
          <p:spPr>
            <a:xfrm>
              <a:off x="333304" y="973468"/>
              <a:ext cx="1870146" cy="683882"/>
            </a:xfrm>
            <a:prstGeom prst="rect">
              <a:avLst/>
            </a:prstGeom>
          </p:spPr>
        </p:pic>
        <p:grpSp>
          <p:nvGrpSpPr>
            <p:cNvPr id="18" name="Group 17"/>
            <p:cNvGrpSpPr/>
            <p:nvPr/>
          </p:nvGrpSpPr>
          <p:grpSpPr>
            <a:xfrm>
              <a:off x="333304" y="973468"/>
              <a:ext cx="1870146" cy="683882"/>
              <a:chOff x="339654" y="973468"/>
              <a:chExt cx="1870146" cy="683882"/>
            </a:xfrm>
          </p:grpSpPr>
          <p:sp>
            <p:nvSpPr>
              <p:cNvPr id="19" name="TextBox 18"/>
              <p:cNvSpPr txBox="1"/>
              <p:nvPr/>
            </p:nvSpPr>
            <p:spPr>
              <a:xfrm>
                <a:off x="838200" y="991446"/>
                <a:ext cx="1365250" cy="636072"/>
              </a:xfrm>
              <a:prstGeom prst="rect">
                <a:avLst/>
              </a:prstGeom>
              <a:solidFill>
                <a:schemeClr val="bg1"/>
              </a:solidFill>
            </p:spPr>
            <p:txBody>
              <a:bodyPr wrap="square" lIns="0" tIns="0" rIns="0" bIns="0" rtlCol="0">
                <a:spAutoFit/>
              </a:bodyPr>
              <a:lstStyle/>
              <a:p>
                <a:pPr>
                  <a:lnSpc>
                    <a:spcPct val="140000"/>
                  </a:lnSpc>
                </a:pPr>
                <a:r>
                  <a:rPr lang="en-US" sz="1000" dirty="0" smtClean="0">
                    <a:solidFill>
                      <a:srgbClr val="000000"/>
                    </a:solidFill>
                  </a:rPr>
                  <a:t>MODIS 30-60 S Latitude</a:t>
                </a:r>
              </a:p>
              <a:p>
                <a:pPr>
                  <a:lnSpc>
                    <a:spcPct val="140000"/>
                  </a:lnSpc>
                </a:pPr>
                <a:r>
                  <a:rPr lang="en-US" sz="1000" dirty="0" smtClean="0">
                    <a:solidFill>
                      <a:srgbClr val="000000"/>
                    </a:solidFill>
                  </a:rPr>
                  <a:t>MODIS 30-60 N Latitude</a:t>
                </a:r>
              </a:p>
              <a:p>
                <a:pPr>
                  <a:lnSpc>
                    <a:spcPct val="140000"/>
                  </a:lnSpc>
                </a:pPr>
                <a:r>
                  <a:rPr lang="en-US" sz="1000" dirty="0" smtClean="0">
                    <a:solidFill>
                      <a:srgbClr val="000000"/>
                    </a:solidFill>
                  </a:rPr>
                  <a:t>MODIS -30 - +30 Latitude</a:t>
                </a:r>
                <a:endParaRPr lang="en-US" sz="1000" dirty="0">
                  <a:solidFill>
                    <a:srgbClr val="000000"/>
                  </a:solidFill>
                </a:endParaRPr>
              </a:p>
            </p:txBody>
          </p:sp>
          <p:sp>
            <p:nvSpPr>
              <p:cNvPr id="20" name="Rectangle 19"/>
              <p:cNvSpPr/>
              <p:nvPr/>
            </p:nvSpPr>
            <p:spPr>
              <a:xfrm>
                <a:off x="339654" y="973468"/>
                <a:ext cx="1870146" cy="68388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1655523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series_IWVAll_Daytime_MOD07_L3_Col6_3band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596019" y="0"/>
            <a:ext cx="5932033" cy="369332"/>
          </a:xfrm>
          <a:prstGeom prst="rect">
            <a:avLst/>
          </a:prstGeom>
          <a:noFill/>
        </p:spPr>
        <p:txBody>
          <a:bodyPr wrap="none" rtlCol="0">
            <a:spAutoFit/>
          </a:bodyPr>
          <a:lstStyle/>
          <a:p>
            <a:r>
              <a:rPr lang="en-US" dirty="0" err="1" smtClean="0"/>
              <a:t>Timeseries</a:t>
            </a:r>
            <a:r>
              <a:rPr lang="en-US" dirty="0" smtClean="0"/>
              <a:t> of </a:t>
            </a:r>
            <a:r>
              <a:rPr lang="en-US" dirty="0" smtClean="0">
                <a:solidFill>
                  <a:srgbClr val="FF0000"/>
                </a:solidFill>
              </a:rPr>
              <a:t>MOD07 </a:t>
            </a:r>
            <a:r>
              <a:rPr lang="en-US" dirty="0" smtClean="0"/>
              <a:t>IWV high, middle and low over </a:t>
            </a:r>
            <a:r>
              <a:rPr lang="en-US" dirty="0" smtClean="0">
                <a:solidFill>
                  <a:srgbClr val="FF0000"/>
                </a:solidFill>
              </a:rPr>
              <a:t>Daytime </a:t>
            </a:r>
            <a:endParaRPr lang="en-US" dirty="0">
              <a:solidFill>
                <a:srgbClr val="FF0000"/>
              </a:solidFill>
            </a:endParaRPr>
          </a:p>
        </p:txBody>
      </p:sp>
      <p:grpSp>
        <p:nvGrpSpPr>
          <p:cNvPr id="7" name="Group 6"/>
          <p:cNvGrpSpPr/>
          <p:nvPr/>
        </p:nvGrpSpPr>
        <p:grpSpPr>
          <a:xfrm>
            <a:off x="7121454" y="2440318"/>
            <a:ext cx="1870146" cy="683882"/>
            <a:chOff x="333304" y="973468"/>
            <a:chExt cx="1870146" cy="683882"/>
          </a:xfrm>
        </p:grpSpPr>
        <p:pic>
          <p:nvPicPr>
            <p:cNvPr id="8" name="Picture 7" descr="timeseries_legend.png"/>
            <p:cNvPicPr>
              <a:picLocks noChangeAspect="1"/>
            </p:cNvPicPr>
            <p:nvPr/>
          </p:nvPicPr>
          <p:blipFill rotWithShape="1">
            <a:blip r:embed="rId3">
              <a:extLst>
                <a:ext uri="{28A0092B-C50C-407E-A947-70E740481C1C}">
                  <a14:useLocalDpi xmlns:a14="http://schemas.microsoft.com/office/drawing/2010/main" val="0"/>
                </a:ext>
              </a:extLst>
            </a:blip>
            <a:srcRect l="64574" t="40893" r="9864" b="46644"/>
            <a:stretch/>
          </p:blipFill>
          <p:spPr>
            <a:xfrm>
              <a:off x="333304" y="973468"/>
              <a:ext cx="1870146" cy="683882"/>
            </a:xfrm>
            <a:prstGeom prst="rect">
              <a:avLst/>
            </a:prstGeom>
          </p:spPr>
        </p:pic>
        <p:grpSp>
          <p:nvGrpSpPr>
            <p:cNvPr id="10" name="Group 9"/>
            <p:cNvGrpSpPr/>
            <p:nvPr/>
          </p:nvGrpSpPr>
          <p:grpSpPr>
            <a:xfrm>
              <a:off x="333304" y="973468"/>
              <a:ext cx="1870146" cy="683882"/>
              <a:chOff x="339654" y="973468"/>
              <a:chExt cx="1870146" cy="683882"/>
            </a:xfrm>
          </p:grpSpPr>
          <p:sp>
            <p:nvSpPr>
              <p:cNvPr id="11" name="TextBox 10"/>
              <p:cNvSpPr txBox="1"/>
              <p:nvPr/>
            </p:nvSpPr>
            <p:spPr>
              <a:xfrm>
                <a:off x="838200" y="991446"/>
                <a:ext cx="1365250" cy="636072"/>
              </a:xfrm>
              <a:prstGeom prst="rect">
                <a:avLst/>
              </a:prstGeom>
              <a:solidFill>
                <a:schemeClr val="bg1"/>
              </a:solidFill>
            </p:spPr>
            <p:txBody>
              <a:bodyPr wrap="square" lIns="0" tIns="0" rIns="0" bIns="0" rtlCol="0">
                <a:spAutoFit/>
              </a:bodyPr>
              <a:lstStyle/>
              <a:p>
                <a:pPr>
                  <a:lnSpc>
                    <a:spcPct val="140000"/>
                  </a:lnSpc>
                </a:pPr>
                <a:r>
                  <a:rPr lang="en-US" sz="1000" dirty="0" smtClean="0">
                    <a:solidFill>
                      <a:srgbClr val="000000"/>
                    </a:solidFill>
                  </a:rPr>
                  <a:t>MODIS 30-60 S Latitude</a:t>
                </a:r>
              </a:p>
              <a:p>
                <a:pPr>
                  <a:lnSpc>
                    <a:spcPct val="140000"/>
                  </a:lnSpc>
                </a:pPr>
                <a:r>
                  <a:rPr lang="en-US" sz="1000" dirty="0" smtClean="0">
                    <a:solidFill>
                      <a:srgbClr val="000000"/>
                    </a:solidFill>
                  </a:rPr>
                  <a:t>MODIS 30-60 N Latitude</a:t>
                </a:r>
              </a:p>
              <a:p>
                <a:pPr>
                  <a:lnSpc>
                    <a:spcPct val="140000"/>
                  </a:lnSpc>
                </a:pPr>
                <a:r>
                  <a:rPr lang="en-US" sz="1000" dirty="0" smtClean="0">
                    <a:solidFill>
                      <a:srgbClr val="000000"/>
                    </a:solidFill>
                  </a:rPr>
                  <a:t>MODIS -30 - +30 Latitude</a:t>
                </a:r>
                <a:endParaRPr lang="en-US" sz="1000" dirty="0">
                  <a:solidFill>
                    <a:srgbClr val="000000"/>
                  </a:solidFill>
                </a:endParaRPr>
              </a:p>
            </p:txBody>
          </p:sp>
          <p:sp>
            <p:nvSpPr>
              <p:cNvPr id="12" name="Rectangle 11"/>
              <p:cNvSpPr/>
              <p:nvPr/>
            </p:nvSpPr>
            <p:spPr>
              <a:xfrm>
                <a:off x="339654" y="973468"/>
                <a:ext cx="1870146" cy="68388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8057902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timeseries_IWVAll_Daytime_MYD07_L3_Col6_3band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1596019" y="0"/>
            <a:ext cx="6147517" cy="369332"/>
          </a:xfrm>
          <a:prstGeom prst="rect">
            <a:avLst/>
          </a:prstGeom>
          <a:noFill/>
        </p:spPr>
        <p:txBody>
          <a:bodyPr wrap="none" rtlCol="0">
            <a:spAutoFit/>
          </a:bodyPr>
          <a:lstStyle/>
          <a:p>
            <a:r>
              <a:rPr lang="en-US" dirty="0" err="1" smtClean="0"/>
              <a:t>Timeseries</a:t>
            </a:r>
            <a:r>
              <a:rPr lang="en-US" dirty="0" smtClean="0"/>
              <a:t> of </a:t>
            </a:r>
            <a:r>
              <a:rPr lang="en-US" dirty="0" smtClean="0">
                <a:solidFill>
                  <a:srgbClr val="FF0000"/>
                </a:solidFill>
              </a:rPr>
              <a:t>MYD07 </a:t>
            </a:r>
            <a:r>
              <a:rPr lang="en-US" dirty="0" smtClean="0"/>
              <a:t>IWV high, middle and low over </a:t>
            </a:r>
            <a:r>
              <a:rPr lang="en-US" dirty="0" smtClean="0">
                <a:solidFill>
                  <a:srgbClr val="FF0000"/>
                </a:solidFill>
              </a:rPr>
              <a:t>Daytime </a:t>
            </a:r>
            <a:endParaRPr lang="en-US" dirty="0">
              <a:solidFill>
                <a:srgbClr val="FF0000"/>
              </a:solidFill>
            </a:endParaRPr>
          </a:p>
        </p:txBody>
      </p:sp>
      <p:grpSp>
        <p:nvGrpSpPr>
          <p:cNvPr id="6" name="Group 5"/>
          <p:cNvGrpSpPr/>
          <p:nvPr/>
        </p:nvGrpSpPr>
        <p:grpSpPr>
          <a:xfrm>
            <a:off x="7121454" y="2286000"/>
            <a:ext cx="1870146" cy="683882"/>
            <a:chOff x="333304" y="973468"/>
            <a:chExt cx="1870146" cy="683882"/>
          </a:xfrm>
        </p:grpSpPr>
        <p:pic>
          <p:nvPicPr>
            <p:cNvPr id="7" name="Picture 6" descr="timeseries_legend.png"/>
            <p:cNvPicPr>
              <a:picLocks noChangeAspect="1"/>
            </p:cNvPicPr>
            <p:nvPr/>
          </p:nvPicPr>
          <p:blipFill rotWithShape="1">
            <a:blip r:embed="rId3">
              <a:extLst>
                <a:ext uri="{28A0092B-C50C-407E-A947-70E740481C1C}">
                  <a14:useLocalDpi xmlns:a14="http://schemas.microsoft.com/office/drawing/2010/main" val="0"/>
                </a:ext>
              </a:extLst>
            </a:blip>
            <a:srcRect l="64574" t="40893" r="9864" b="46644"/>
            <a:stretch/>
          </p:blipFill>
          <p:spPr>
            <a:xfrm>
              <a:off x="333304" y="973468"/>
              <a:ext cx="1870146" cy="683882"/>
            </a:xfrm>
            <a:prstGeom prst="rect">
              <a:avLst/>
            </a:prstGeom>
          </p:spPr>
        </p:pic>
        <p:grpSp>
          <p:nvGrpSpPr>
            <p:cNvPr id="8" name="Group 7"/>
            <p:cNvGrpSpPr/>
            <p:nvPr/>
          </p:nvGrpSpPr>
          <p:grpSpPr>
            <a:xfrm>
              <a:off x="333304" y="973468"/>
              <a:ext cx="1870146" cy="683882"/>
              <a:chOff x="339654" y="973468"/>
              <a:chExt cx="1870146" cy="683882"/>
            </a:xfrm>
          </p:grpSpPr>
          <p:sp>
            <p:nvSpPr>
              <p:cNvPr id="9" name="TextBox 8"/>
              <p:cNvSpPr txBox="1"/>
              <p:nvPr/>
            </p:nvSpPr>
            <p:spPr>
              <a:xfrm>
                <a:off x="838200" y="991446"/>
                <a:ext cx="1365250" cy="636072"/>
              </a:xfrm>
              <a:prstGeom prst="rect">
                <a:avLst/>
              </a:prstGeom>
              <a:solidFill>
                <a:schemeClr val="bg1"/>
              </a:solidFill>
            </p:spPr>
            <p:txBody>
              <a:bodyPr wrap="square" lIns="0" tIns="0" rIns="0" bIns="0" rtlCol="0">
                <a:spAutoFit/>
              </a:bodyPr>
              <a:lstStyle/>
              <a:p>
                <a:pPr>
                  <a:lnSpc>
                    <a:spcPct val="140000"/>
                  </a:lnSpc>
                </a:pPr>
                <a:r>
                  <a:rPr lang="en-US" sz="1000" dirty="0" smtClean="0">
                    <a:solidFill>
                      <a:srgbClr val="000000"/>
                    </a:solidFill>
                  </a:rPr>
                  <a:t>MODIS 30-60 S Latitude</a:t>
                </a:r>
              </a:p>
              <a:p>
                <a:pPr>
                  <a:lnSpc>
                    <a:spcPct val="140000"/>
                  </a:lnSpc>
                </a:pPr>
                <a:r>
                  <a:rPr lang="en-US" sz="1000" dirty="0" smtClean="0">
                    <a:solidFill>
                      <a:srgbClr val="000000"/>
                    </a:solidFill>
                  </a:rPr>
                  <a:t>MODIS 30-60 N Latitude</a:t>
                </a:r>
              </a:p>
              <a:p>
                <a:pPr>
                  <a:lnSpc>
                    <a:spcPct val="140000"/>
                  </a:lnSpc>
                </a:pPr>
                <a:r>
                  <a:rPr lang="en-US" sz="1000" dirty="0" smtClean="0">
                    <a:solidFill>
                      <a:srgbClr val="000000"/>
                    </a:solidFill>
                  </a:rPr>
                  <a:t>MODIS -30 - +30 Latitude</a:t>
                </a:r>
                <a:endParaRPr lang="en-US" sz="1000" dirty="0">
                  <a:solidFill>
                    <a:srgbClr val="000000"/>
                  </a:solidFill>
                </a:endParaRPr>
              </a:p>
            </p:txBody>
          </p:sp>
          <p:sp>
            <p:nvSpPr>
              <p:cNvPr id="10" name="Rectangle 9"/>
              <p:cNvSpPr/>
              <p:nvPr/>
            </p:nvSpPr>
            <p:spPr>
              <a:xfrm>
                <a:off x="339654" y="973468"/>
                <a:ext cx="1870146" cy="68388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279109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series_IWVanomalyAll_Daytime_MOD07_L3_Col6_3band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158599" y="0"/>
            <a:ext cx="7012561" cy="369332"/>
          </a:xfrm>
          <a:prstGeom prst="rect">
            <a:avLst/>
          </a:prstGeom>
          <a:noFill/>
        </p:spPr>
        <p:txBody>
          <a:bodyPr wrap="none" rtlCol="0">
            <a:spAutoFit/>
          </a:bodyPr>
          <a:lstStyle/>
          <a:p>
            <a:r>
              <a:rPr lang="en-US" dirty="0" err="1" smtClean="0"/>
              <a:t>Timeseries</a:t>
            </a:r>
            <a:r>
              <a:rPr lang="en-US" dirty="0" smtClean="0"/>
              <a:t> of </a:t>
            </a:r>
            <a:r>
              <a:rPr lang="en-US" dirty="0" smtClean="0">
                <a:solidFill>
                  <a:srgbClr val="FF0000"/>
                </a:solidFill>
              </a:rPr>
              <a:t>MOD07 </a:t>
            </a:r>
            <a:r>
              <a:rPr lang="en-US" dirty="0" smtClean="0"/>
              <a:t>IWV high, middle, and low anomaly over </a:t>
            </a:r>
            <a:r>
              <a:rPr lang="en-US" dirty="0" smtClean="0">
                <a:solidFill>
                  <a:srgbClr val="FF0000"/>
                </a:solidFill>
              </a:rPr>
              <a:t>Daytime</a:t>
            </a:r>
            <a:r>
              <a:rPr lang="en-US" dirty="0" smtClean="0"/>
              <a:t> </a:t>
            </a:r>
            <a:endParaRPr lang="en-US" dirty="0"/>
          </a:p>
        </p:txBody>
      </p:sp>
      <p:grpSp>
        <p:nvGrpSpPr>
          <p:cNvPr id="8" name="Group 7"/>
          <p:cNvGrpSpPr/>
          <p:nvPr/>
        </p:nvGrpSpPr>
        <p:grpSpPr>
          <a:xfrm>
            <a:off x="7121454" y="2440318"/>
            <a:ext cx="1870146" cy="683882"/>
            <a:chOff x="333304" y="973468"/>
            <a:chExt cx="1870146" cy="683882"/>
          </a:xfrm>
        </p:grpSpPr>
        <p:pic>
          <p:nvPicPr>
            <p:cNvPr id="9" name="Picture 8" descr="timeseries_legend.png"/>
            <p:cNvPicPr>
              <a:picLocks noChangeAspect="1"/>
            </p:cNvPicPr>
            <p:nvPr/>
          </p:nvPicPr>
          <p:blipFill rotWithShape="1">
            <a:blip r:embed="rId3">
              <a:extLst>
                <a:ext uri="{28A0092B-C50C-407E-A947-70E740481C1C}">
                  <a14:useLocalDpi xmlns:a14="http://schemas.microsoft.com/office/drawing/2010/main" val="0"/>
                </a:ext>
              </a:extLst>
            </a:blip>
            <a:srcRect l="64574" t="40893" r="9864" b="46644"/>
            <a:stretch/>
          </p:blipFill>
          <p:spPr>
            <a:xfrm>
              <a:off x="333304" y="973468"/>
              <a:ext cx="1870146" cy="683882"/>
            </a:xfrm>
            <a:prstGeom prst="rect">
              <a:avLst/>
            </a:prstGeom>
          </p:spPr>
        </p:pic>
        <p:grpSp>
          <p:nvGrpSpPr>
            <p:cNvPr id="10" name="Group 9"/>
            <p:cNvGrpSpPr/>
            <p:nvPr/>
          </p:nvGrpSpPr>
          <p:grpSpPr>
            <a:xfrm>
              <a:off x="333304" y="973468"/>
              <a:ext cx="1870146" cy="683882"/>
              <a:chOff x="339654" y="973468"/>
              <a:chExt cx="1870146" cy="683882"/>
            </a:xfrm>
          </p:grpSpPr>
          <p:sp>
            <p:nvSpPr>
              <p:cNvPr id="11" name="TextBox 10"/>
              <p:cNvSpPr txBox="1"/>
              <p:nvPr/>
            </p:nvSpPr>
            <p:spPr>
              <a:xfrm>
                <a:off x="838200" y="991446"/>
                <a:ext cx="1365250" cy="636072"/>
              </a:xfrm>
              <a:prstGeom prst="rect">
                <a:avLst/>
              </a:prstGeom>
              <a:solidFill>
                <a:schemeClr val="bg1"/>
              </a:solidFill>
            </p:spPr>
            <p:txBody>
              <a:bodyPr wrap="square" lIns="0" tIns="0" rIns="0" bIns="0" rtlCol="0">
                <a:spAutoFit/>
              </a:bodyPr>
              <a:lstStyle/>
              <a:p>
                <a:pPr>
                  <a:lnSpc>
                    <a:spcPct val="140000"/>
                  </a:lnSpc>
                </a:pPr>
                <a:r>
                  <a:rPr lang="en-US" sz="1000" dirty="0" smtClean="0">
                    <a:solidFill>
                      <a:srgbClr val="000000"/>
                    </a:solidFill>
                  </a:rPr>
                  <a:t>MODIS 30-60 S Latitude</a:t>
                </a:r>
              </a:p>
              <a:p>
                <a:pPr>
                  <a:lnSpc>
                    <a:spcPct val="140000"/>
                  </a:lnSpc>
                </a:pPr>
                <a:r>
                  <a:rPr lang="en-US" sz="1000" dirty="0" smtClean="0">
                    <a:solidFill>
                      <a:srgbClr val="000000"/>
                    </a:solidFill>
                  </a:rPr>
                  <a:t>MODIS 30-60 N Latitude</a:t>
                </a:r>
              </a:p>
              <a:p>
                <a:pPr>
                  <a:lnSpc>
                    <a:spcPct val="140000"/>
                  </a:lnSpc>
                </a:pPr>
                <a:r>
                  <a:rPr lang="en-US" sz="1000" dirty="0" smtClean="0">
                    <a:solidFill>
                      <a:srgbClr val="000000"/>
                    </a:solidFill>
                  </a:rPr>
                  <a:t>MODIS -30 - +30 Latitude</a:t>
                </a:r>
                <a:endParaRPr lang="en-US" sz="1000" dirty="0">
                  <a:solidFill>
                    <a:srgbClr val="000000"/>
                  </a:solidFill>
                </a:endParaRPr>
              </a:p>
            </p:txBody>
          </p:sp>
          <p:sp>
            <p:nvSpPr>
              <p:cNvPr id="12" name="Rectangle 11"/>
              <p:cNvSpPr/>
              <p:nvPr/>
            </p:nvSpPr>
            <p:spPr>
              <a:xfrm>
                <a:off x="339654" y="973468"/>
                <a:ext cx="1870146" cy="68388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7263466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timeseries_IWVanomalyAll_Daytime_MYD07_L3_Col6_3band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 y="6350"/>
            <a:ext cx="9135533" cy="6851650"/>
          </a:xfrm>
          <a:prstGeom prst="rect">
            <a:avLst/>
          </a:prstGeom>
        </p:spPr>
      </p:pic>
      <p:sp>
        <p:nvSpPr>
          <p:cNvPr id="5" name="TextBox 4"/>
          <p:cNvSpPr txBox="1"/>
          <p:nvPr/>
        </p:nvSpPr>
        <p:spPr>
          <a:xfrm>
            <a:off x="1295400" y="0"/>
            <a:ext cx="6806287" cy="369332"/>
          </a:xfrm>
          <a:prstGeom prst="rect">
            <a:avLst/>
          </a:prstGeom>
          <a:noFill/>
        </p:spPr>
        <p:txBody>
          <a:bodyPr wrap="none" rtlCol="0">
            <a:spAutoFit/>
          </a:bodyPr>
          <a:lstStyle/>
          <a:p>
            <a:r>
              <a:rPr lang="en-US" dirty="0" err="1" smtClean="0"/>
              <a:t>Timeseries</a:t>
            </a:r>
            <a:r>
              <a:rPr lang="en-US" dirty="0" smtClean="0"/>
              <a:t> of </a:t>
            </a:r>
            <a:r>
              <a:rPr lang="en-US" dirty="0" smtClean="0">
                <a:solidFill>
                  <a:srgbClr val="FF0000"/>
                </a:solidFill>
              </a:rPr>
              <a:t>MYD07 </a:t>
            </a:r>
            <a:r>
              <a:rPr lang="en-US" dirty="0" smtClean="0"/>
              <a:t>IWV high, middle and low anomaly over </a:t>
            </a:r>
            <a:r>
              <a:rPr lang="en-US" dirty="0" smtClean="0">
                <a:solidFill>
                  <a:srgbClr val="FF0000"/>
                </a:solidFill>
              </a:rPr>
              <a:t>Daytime </a:t>
            </a:r>
            <a:endParaRPr lang="en-US" dirty="0">
              <a:solidFill>
                <a:srgbClr val="FF0000"/>
              </a:solidFill>
            </a:endParaRPr>
          </a:p>
        </p:txBody>
      </p:sp>
      <p:grpSp>
        <p:nvGrpSpPr>
          <p:cNvPr id="6" name="Group 5"/>
          <p:cNvGrpSpPr/>
          <p:nvPr/>
        </p:nvGrpSpPr>
        <p:grpSpPr>
          <a:xfrm>
            <a:off x="7121454" y="2440318"/>
            <a:ext cx="1870146" cy="683882"/>
            <a:chOff x="333304" y="973468"/>
            <a:chExt cx="1870146" cy="683882"/>
          </a:xfrm>
        </p:grpSpPr>
        <p:pic>
          <p:nvPicPr>
            <p:cNvPr id="7" name="Picture 6" descr="timeseries_legend.png"/>
            <p:cNvPicPr>
              <a:picLocks noChangeAspect="1"/>
            </p:cNvPicPr>
            <p:nvPr/>
          </p:nvPicPr>
          <p:blipFill rotWithShape="1">
            <a:blip r:embed="rId4">
              <a:extLst>
                <a:ext uri="{28A0092B-C50C-407E-A947-70E740481C1C}">
                  <a14:useLocalDpi xmlns:a14="http://schemas.microsoft.com/office/drawing/2010/main" val="0"/>
                </a:ext>
              </a:extLst>
            </a:blip>
            <a:srcRect l="64574" t="40893" r="9864" b="46644"/>
            <a:stretch/>
          </p:blipFill>
          <p:spPr>
            <a:xfrm>
              <a:off x="333304" y="973468"/>
              <a:ext cx="1870146" cy="683882"/>
            </a:xfrm>
            <a:prstGeom prst="rect">
              <a:avLst/>
            </a:prstGeom>
          </p:spPr>
        </p:pic>
        <p:grpSp>
          <p:nvGrpSpPr>
            <p:cNvPr id="8" name="Group 7"/>
            <p:cNvGrpSpPr/>
            <p:nvPr/>
          </p:nvGrpSpPr>
          <p:grpSpPr>
            <a:xfrm>
              <a:off x="333304" y="973468"/>
              <a:ext cx="1870146" cy="683882"/>
              <a:chOff x="339654" y="973468"/>
              <a:chExt cx="1870146" cy="683882"/>
            </a:xfrm>
          </p:grpSpPr>
          <p:sp>
            <p:nvSpPr>
              <p:cNvPr id="9" name="TextBox 8"/>
              <p:cNvSpPr txBox="1"/>
              <p:nvPr/>
            </p:nvSpPr>
            <p:spPr>
              <a:xfrm>
                <a:off x="838200" y="991446"/>
                <a:ext cx="1365250" cy="636072"/>
              </a:xfrm>
              <a:prstGeom prst="rect">
                <a:avLst/>
              </a:prstGeom>
              <a:solidFill>
                <a:schemeClr val="bg1"/>
              </a:solidFill>
            </p:spPr>
            <p:txBody>
              <a:bodyPr wrap="square" lIns="0" tIns="0" rIns="0" bIns="0" rtlCol="0">
                <a:spAutoFit/>
              </a:bodyPr>
              <a:lstStyle/>
              <a:p>
                <a:pPr>
                  <a:lnSpc>
                    <a:spcPct val="140000"/>
                  </a:lnSpc>
                </a:pPr>
                <a:r>
                  <a:rPr lang="en-US" sz="1000" dirty="0" smtClean="0">
                    <a:solidFill>
                      <a:srgbClr val="000000"/>
                    </a:solidFill>
                  </a:rPr>
                  <a:t>MODIS 30-60 S Latitude</a:t>
                </a:r>
              </a:p>
              <a:p>
                <a:pPr>
                  <a:lnSpc>
                    <a:spcPct val="140000"/>
                  </a:lnSpc>
                </a:pPr>
                <a:r>
                  <a:rPr lang="en-US" sz="1000" dirty="0" smtClean="0">
                    <a:solidFill>
                      <a:srgbClr val="000000"/>
                    </a:solidFill>
                  </a:rPr>
                  <a:t>MODIS 30-60 N Latitude</a:t>
                </a:r>
              </a:p>
              <a:p>
                <a:pPr>
                  <a:lnSpc>
                    <a:spcPct val="140000"/>
                  </a:lnSpc>
                </a:pPr>
                <a:r>
                  <a:rPr lang="en-US" sz="1000" dirty="0" smtClean="0">
                    <a:solidFill>
                      <a:srgbClr val="000000"/>
                    </a:solidFill>
                  </a:rPr>
                  <a:t>MODIS -30 - +30 Latitude</a:t>
                </a:r>
                <a:endParaRPr lang="en-US" sz="1000" dirty="0">
                  <a:solidFill>
                    <a:srgbClr val="000000"/>
                  </a:solidFill>
                </a:endParaRPr>
              </a:p>
            </p:txBody>
          </p:sp>
          <p:sp>
            <p:nvSpPr>
              <p:cNvPr id="10" name="Rectangle 9"/>
              <p:cNvSpPr/>
              <p:nvPr/>
            </p:nvSpPr>
            <p:spPr>
              <a:xfrm>
                <a:off x="339654" y="973468"/>
                <a:ext cx="1870146" cy="68388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2322643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ASI-TerraMODIS_band27_vsB31_Default_C6_No_Shift_Quinn2014_200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4572000" cy="2286000"/>
          </a:xfrm>
          <a:prstGeom prst="rect">
            <a:avLst/>
          </a:prstGeom>
          <a:noFill/>
          <a:ln>
            <a:noFill/>
          </a:ln>
        </p:spPr>
      </p:pic>
      <p:pic>
        <p:nvPicPr>
          <p:cNvPr id="3" name="Picture 2" descr="IASI-TerraMODIS_band27_vsB31_Default_C6_No_Shift_Quinn2014_200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2286000"/>
            <a:ext cx="4572000" cy="2286000"/>
          </a:xfrm>
          <a:prstGeom prst="rect">
            <a:avLst/>
          </a:prstGeom>
          <a:noFill/>
          <a:ln>
            <a:noFill/>
          </a:ln>
        </p:spPr>
      </p:pic>
      <p:pic>
        <p:nvPicPr>
          <p:cNvPr id="4" name="Picture 3" descr="IASI-TerraMODIS_band27_vsB31_Default_C6_No_Shift_Quinn2014_2010"/>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4572000"/>
            <a:ext cx="4572000" cy="2286000"/>
          </a:xfrm>
          <a:prstGeom prst="rect">
            <a:avLst/>
          </a:prstGeom>
          <a:noFill/>
          <a:ln>
            <a:noFill/>
          </a:ln>
        </p:spPr>
      </p:pic>
      <p:pic>
        <p:nvPicPr>
          <p:cNvPr id="5" name="Picture 4" descr="IASI-TerraMODIS_band27_vsB31_Default_C6_No_Shift_Quinn2014_2011"/>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4572000" y="0"/>
            <a:ext cx="4572000" cy="2286000"/>
          </a:xfrm>
          <a:prstGeom prst="rect">
            <a:avLst/>
          </a:prstGeom>
          <a:noFill/>
          <a:ln>
            <a:noFill/>
          </a:ln>
        </p:spPr>
      </p:pic>
      <p:pic>
        <p:nvPicPr>
          <p:cNvPr id="6" name="Picture 5" descr="IASI-TerraMODIS_band27_vsB31_Default_C6_No_Shift_Quinn2014_2012"/>
          <p:cNvPicPr>
            <a:picLocks noGrp="1" noChangeAspect="1"/>
          </p:cNvPicPr>
          <p:nvPr isPhoto="1"/>
        </p:nvPicPr>
        <p:blipFill>
          <a:blip r:embed="rId6" cstate="print">
            <a:lum/>
            <a:extLst>
              <a:ext uri="{28A0092B-C50C-407E-A947-70E740481C1C}">
                <a14:useLocalDpi xmlns:a14="http://schemas.microsoft.com/office/drawing/2010/main" val="0"/>
              </a:ext>
            </a:extLst>
          </a:blip>
          <a:stretch>
            <a:fillRect/>
          </a:stretch>
        </p:blipFill>
        <p:spPr>
          <a:xfrm>
            <a:off x="4572000" y="2303585"/>
            <a:ext cx="4572000" cy="2209800"/>
          </a:xfrm>
          <a:prstGeom prst="rect">
            <a:avLst/>
          </a:prstGeom>
          <a:noFill/>
          <a:ln>
            <a:noFill/>
          </a:ln>
        </p:spPr>
      </p:pic>
      <p:pic>
        <p:nvPicPr>
          <p:cNvPr id="7" name="Picture 6" descr="IASI-TerraMODIS_band27_vsB31_Default_C6_No_Shift_Quinn2014_2013"/>
          <p:cNvPicPr>
            <a:picLocks noGrp="1" noChangeAspect="1"/>
          </p:cNvPicPr>
          <p:nvPr isPhoto="1"/>
        </p:nvPicPr>
        <p:blipFill>
          <a:blip r:embed="rId7" cstate="print">
            <a:lum/>
            <a:extLst>
              <a:ext uri="{28A0092B-C50C-407E-A947-70E740481C1C}">
                <a14:useLocalDpi xmlns:a14="http://schemas.microsoft.com/office/drawing/2010/main" val="0"/>
              </a:ext>
            </a:extLst>
          </a:blip>
          <a:stretch>
            <a:fillRect/>
          </a:stretch>
        </p:blipFill>
        <p:spPr>
          <a:xfrm>
            <a:off x="4572000" y="4533900"/>
            <a:ext cx="4572000" cy="2324100"/>
          </a:xfrm>
          <a:prstGeom prst="rect">
            <a:avLst/>
          </a:prstGeom>
          <a:noFill/>
          <a:ln>
            <a:noFill/>
          </a:ln>
        </p:spPr>
      </p:pic>
      <p:sp>
        <p:nvSpPr>
          <p:cNvPr id="8" name="TextBox 7"/>
          <p:cNvSpPr txBox="1"/>
          <p:nvPr/>
        </p:nvSpPr>
        <p:spPr>
          <a:xfrm>
            <a:off x="4343400" y="914400"/>
            <a:ext cx="409086" cy="5293757"/>
          </a:xfrm>
          <a:prstGeom prst="rect">
            <a:avLst/>
          </a:prstGeom>
          <a:noFill/>
        </p:spPr>
        <p:txBody>
          <a:bodyPr wrap="none" rtlCol="0">
            <a:spAutoFit/>
          </a:bodyPr>
          <a:lstStyle/>
          <a:p>
            <a:r>
              <a:rPr lang="en-US" sz="2000" b="1" dirty="0" smtClean="0"/>
              <a:t>C</a:t>
            </a:r>
          </a:p>
          <a:p>
            <a:r>
              <a:rPr lang="en-US" sz="2000" b="1" dirty="0" smtClean="0"/>
              <a:t>H</a:t>
            </a:r>
          </a:p>
          <a:p>
            <a:r>
              <a:rPr lang="en-US" sz="2000" b="1" dirty="0" smtClean="0"/>
              <a:t>2</a:t>
            </a:r>
          </a:p>
          <a:p>
            <a:r>
              <a:rPr lang="en-US" sz="2000" b="1" dirty="0" smtClean="0"/>
              <a:t>7</a:t>
            </a:r>
          </a:p>
          <a:p>
            <a:endParaRPr lang="en-US" sz="2000" b="1" dirty="0"/>
          </a:p>
          <a:p>
            <a:r>
              <a:rPr lang="en-US" sz="2000" b="1" dirty="0" smtClean="0">
                <a:solidFill>
                  <a:srgbClr val="FF0000"/>
                </a:solidFill>
              </a:rPr>
              <a:t>T</a:t>
            </a:r>
          </a:p>
          <a:p>
            <a:r>
              <a:rPr lang="en-US" sz="2000" b="1" dirty="0" smtClean="0">
                <a:solidFill>
                  <a:srgbClr val="FF0000"/>
                </a:solidFill>
              </a:rPr>
              <a:t>E</a:t>
            </a:r>
          </a:p>
          <a:p>
            <a:r>
              <a:rPr lang="en-US" sz="2000" b="1" dirty="0" smtClean="0">
                <a:solidFill>
                  <a:srgbClr val="FF0000"/>
                </a:solidFill>
              </a:rPr>
              <a:t>R</a:t>
            </a:r>
          </a:p>
          <a:p>
            <a:r>
              <a:rPr lang="en-US" sz="2000" b="1" dirty="0" smtClean="0">
                <a:solidFill>
                  <a:srgbClr val="FF0000"/>
                </a:solidFill>
              </a:rPr>
              <a:t>R</a:t>
            </a:r>
          </a:p>
          <a:p>
            <a:r>
              <a:rPr lang="en-US" sz="2000" b="1" dirty="0" smtClean="0">
                <a:solidFill>
                  <a:srgbClr val="FF0000"/>
                </a:solidFill>
              </a:rPr>
              <a:t>A</a:t>
            </a:r>
          </a:p>
          <a:p>
            <a:endParaRPr lang="en-US" sz="2000" b="1" dirty="0"/>
          </a:p>
          <a:p>
            <a:r>
              <a:rPr lang="en-US" sz="2000" b="1" dirty="0" smtClean="0"/>
              <a:t>M</a:t>
            </a:r>
          </a:p>
          <a:p>
            <a:r>
              <a:rPr lang="en-US" sz="2000" b="1" dirty="0" smtClean="0"/>
              <a:t>O</a:t>
            </a:r>
          </a:p>
          <a:p>
            <a:r>
              <a:rPr lang="en-US" sz="2000" b="1" dirty="0" smtClean="0"/>
              <a:t>D</a:t>
            </a:r>
          </a:p>
          <a:p>
            <a:r>
              <a:rPr lang="en-US" sz="2000" b="1" dirty="0" smtClean="0"/>
              <a:t>I</a:t>
            </a:r>
          </a:p>
          <a:p>
            <a:r>
              <a:rPr lang="en-US" sz="2000" b="1" dirty="0" smtClean="0"/>
              <a:t>S</a:t>
            </a:r>
          </a:p>
          <a:p>
            <a:endParaRPr lang="en-US" b="1" dirty="0"/>
          </a:p>
        </p:txBody>
      </p:sp>
      <p:sp>
        <p:nvSpPr>
          <p:cNvPr id="9" name="TextBox 8"/>
          <p:cNvSpPr txBox="1"/>
          <p:nvPr/>
        </p:nvSpPr>
        <p:spPr>
          <a:xfrm>
            <a:off x="2895600" y="1600200"/>
            <a:ext cx="652743" cy="369332"/>
          </a:xfrm>
          <a:prstGeom prst="rect">
            <a:avLst/>
          </a:prstGeom>
          <a:noFill/>
        </p:spPr>
        <p:txBody>
          <a:bodyPr wrap="none" rtlCol="0">
            <a:spAutoFit/>
          </a:bodyPr>
          <a:lstStyle/>
          <a:p>
            <a:r>
              <a:rPr lang="en-US" dirty="0" smtClean="0"/>
              <a:t>2008</a:t>
            </a:r>
            <a:endParaRPr lang="en-US" dirty="0"/>
          </a:p>
        </p:txBody>
      </p:sp>
      <p:sp>
        <p:nvSpPr>
          <p:cNvPr id="10" name="TextBox 9"/>
          <p:cNvSpPr txBox="1"/>
          <p:nvPr/>
        </p:nvSpPr>
        <p:spPr>
          <a:xfrm>
            <a:off x="2895600" y="3897868"/>
            <a:ext cx="652743" cy="369332"/>
          </a:xfrm>
          <a:prstGeom prst="rect">
            <a:avLst/>
          </a:prstGeom>
          <a:noFill/>
        </p:spPr>
        <p:txBody>
          <a:bodyPr wrap="none" rtlCol="0">
            <a:spAutoFit/>
          </a:bodyPr>
          <a:lstStyle/>
          <a:p>
            <a:r>
              <a:rPr lang="en-US" dirty="0" smtClean="0"/>
              <a:t>2009</a:t>
            </a:r>
            <a:endParaRPr lang="en-US" dirty="0"/>
          </a:p>
        </p:txBody>
      </p:sp>
      <p:sp>
        <p:nvSpPr>
          <p:cNvPr id="11" name="TextBox 10"/>
          <p:cNvSpPr txBox="1"/>
          <p:nvPr/>
        </p:nvSpPr>
        <p:spPr>
          <a:xfrm>
            <a:off x="2819400" y="6183868"/>
            <a:ext cx="652743" cy="369332"/>
          </a:xfrm>
          <a:prstGeom prst="rect">
            <a:avLst/>
          </a:prstGeom>
          <a:noFill/>
        </p:spPr>
        <p:txBody>
          <a:bodyPr wrap="none" rtlCol="0">
            <a:spAutoFit/>
          </a:bodyPr>
          <a:lstStyle/>
          <a:p>
            <a:r>
              <a:rPr lang="en-US" dirty="0" smtClean="0"/>
              <a:t>2010</a:t>
            </a:r>
            <a:endParaRPr lang="en-US" dirty="0"/>
          </a:p>
        </p:txBody>
      </p:sp>
      <p:sp>
        <p:nvSpPr>
          <p:cNvPr id="12" name="TextBox 11"/>
          <p:cNvSpPr txBox="1"/>
          <p:nvPr/>
        </p:nvSpPr>
        <p:spPr>
          <a:xfrm>
            <a:off x="7424457" y="1600200"/>
            <a:ext cx="652743" cy="369332"/>
          </a:xfrm>
          <a:prstGeom prst="rect">
            <a:avLst/>
          </a:prstGeom>
          <a:noFill/>
        </p:spPr>
        <p:txBody>
          <a:bodyPr wrap="none" rtlCol="0">
            <a:spAutoFit/>
          </a:bodyPr>
          <a:lstStyle/>
          <a:p>
            <a:r>
              <a:rPr lang="en-US" dirty="0" smtClean="0"/>
              <a:t>2011</a:t>
            </a:r>
            <a:endParaRPr lang="en-US" dirty="0"/>
          </a:p>
        </p:txBody>
      </p:sp>
      <p:sp>
        <p:nvSpPr>
          <p:cNvPr id="13" name="TextBox 12"/>
          <p:cNvSpPr txBox="1"/>
          <p:nvPr/>
        </p:nvSpPr>
        <p:spPr>
          <a:xfrm>
            <a:off x="7391799" y="3826329"/>
            <a:ext cx="652743" cy="369332"/>
          </a:xfrm>
          <a:prstGeom prst="rect">
            <a:avLst/>
          </a:prstGeom>
          <a:noFill/>
        </p:spPr>
        <p:txBody>
          <a:bodyPr wrap="none" rtlCol="0">
            <a:spAutoFit/>
          </a:bodyPr>
          <a:lstStyle/>
          <a:p>
            <a:r>
              <a:rPr lang="en-US" dirty="0" smtClean="0"/>
              <a:t>2012</a:t>
            </a:r>
            <a:endParaRPr lang="en-US" dirty="0"/>
          </a:p>
        </p:txBody>
      </p:sp>
      <p:sp>
        <p:nvSpPr>
          <p:cNvPr id="14" name="TextBox 13"/>
          <p:cNvSpPr txBox="1"/>
          <p:nvPr/>
        </p:nvSpPr>
        <p:spPr>
          <a:xfrm>
            <a:off x="7391400" y="6172200"/>
            <a:ext cx="652743" cy="369332"/>
          </a:xfrm>
          <a:prstGeom prst="rect">
            <a:avLst/>
          </a:prstGeom>
          <a:noFill/>
        </p:spPr>
        <p:txBody>
          <a:bodyPr wrap="none" rtlCol="0">
            <a:spAutoFit/>
          </a:bodyPr>
          <a:lstStyle/>
          <a:p>
            <a:r>
              <a:rPr lang="en-US" dirty="0" smtClean="0"/>
              <a:t>2013</a:t>
            </a:r>
            <a:endParaRPr lang="en-US" dirty="0"/>
          </a:p>
        </p:txBody>
      </p:sp>
    </p:spTree>
    <p:extLst>
      <p:ext uri="{BB962C8B-B14F-4D97-AF65-F5344CB8AC3E}">
        <p14:creationId xmlns:p14="http://schemas.microsoft.com/office/powerpoint/2010/main" val="18455184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ASI-AquaMODIS_band27_vsB31_Default_C6_No_Shift_Quinn2014_200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4572000" cy="2209800"/>
          </a:xfrm>
          <a:prstGeom prst="rect">
            <a:avLst/>
          </a:prstGeom>
          <a:noFill/>
          <a:ln>
            <a:noFill/>
          </a:ln>
        </p:spPr>
      </p:pic>
      <p:pic>
        <p:nvPicPr>
          <p:cNvPr id="3" name="Picture 2" descr="IASI-AquaMODIS_band27_vsB31_Default_C6_No_Shift_Quinn2014_200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2286000"/>
            <a:ext cx="4572000" cy="2209800"/>
          </a:xfrm>
          <a:prstGeom prst="rect">
            <a:avLst/>
          </a:prstGeom>
          <a:noFill/>
          <a:ln>
            <a:noFill/>
          </a:ln>
        </p:spPr>
      </p:pic>
      <p:pic>
        <p:nvPicPr>
          <p:cNvPr id="4" name="Picture 3" descr="IASI-AquaMODIS_band27_vsB31_Default_C6_No_Shift_Quinn2014_2010"/>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4648200"/>
            <a:ext cx="4572000" cy="2209800"/>
          </a:xfrm>
          <a:prstGeom prst="rect">
            <a:avLst/>
          </a:prstGeom>
          <a:noFill/>
          <a:ln>
            <a:noFill/>
          </a:ln>
        </p:spPr>
      </p:pic>
      <p:pic>
        <p:nvPicPr>
          <p:cNvPr id="5" name="Picture 4" descr="IASI-AquaMODIS_band27_vsB31_Default_C6_No_Shift_Quinn2014_2011"/>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4572000" y="0"/>
            <a:ext cx="4572000" cy="2209800"/>
          </a:xfrm>
          <a:prstGeom prst="rect">
            <a:avLst/>
          </a:prstGeom>
          <a:noFill/>
          <a:ln>
            <a:noFill/>
          </a:ln>
        </p:spPr>
      </p:pic>
      <p:pic>
        <p:nvPicPr>
          <p:cNvPr id="6" name="Picture 5" descr="IASI-AquaMODIS_band27_vsB31_Default_C6_No_Shift_Quinn2014_2012"/>
          <p:cNvPicPr>
            <a:picLocks noGrp="1" noChangeAspect="1"/>
          </p:cNvPicPr>
          <p:nvPr isPhoto="1"/>
        </p:nvPicPr>
        <p:blipFill>
          <a:blip r:embed="rId6" cstate="print">
            <a:lum/>
            <a:extLst>
              <a:ext uri="{28A0092B-C50C-407E-A947-70E740481C1C}">
                <a14:useLocalDpi xmlns:a14="http://schemas.microsoft.com/office/drawing/2010/main" val="0"/>
              </a:ext>
            </a:extLst>
          </a:blip>
          <a:stretch>
            <a:fillRect/>
          </a:stretch>
        </p:blipFill>
        <p:spPr>
          <a:xfrm>
            <a:off x="4572000" y="2269671"/>
            <a:ext cx="4572000" cy="2286000"/>
          </a:xfrm>
          <a:prstGeom prst="rect">
            <a:avLst/>
          </a:prstGeom>
          <a:noFill/>
          <a:ln>
            <a:noFill/>
          </a:ln>
        </p:spPr>
      </p:pic>
      <p:pic>
        <p:nvPicPr>
          <p:cNvPr id="7" name="Picture 6" descr="IASI-AquaMODIS_band27_vsB31_Default_C6_No_Shift_Quinn2014_2013"/>
          <p:cNvPicPr>
            <a:picLocks noGrp="1" noChangeAspect="1"/>
          </p:cNvPicPr>
          <p:nvPr isPhoto="1"/>
        </p:nvPicPr>
        <p:blipFill>
          <a:blip r:embed="rId7" cstate="print">
            <a:lum/>
            <a:extLst>
              <a:ext uri="{28A0092B-C50C-407E-A947-70E740481C1C}">
                <a14:useLocalDpi xmlns:a14="http://schemas.microsoft.com/office/drawing/2010/main" val="0"/>
              </a:ext>
            </a:extLst>
          </a:blip>
          <a:stretch>
            <a:fillRect/>
          </a:stretch>
        </p:blipFill>
        <p:spPr>
          <a:xfrm>
            <a:off x="4572000" y="4533900"/>
            <a:ext cx="4572000" cy="2324100"/>
          </a:xfrm>
          <a:prstGeom prst="rect">
            <a:avLst/>
          </a:prstGeom>
          <a:noFill/>
          <a:ln>
            <a:noFill/>
          </a:ln>
        </p:spPr>
      </p:pic>
      <p:sp>
        <p:nvSpPr>
          <p:cNvPr id="8" name="TextBox 7"/>
          <p:cNvSpPr txBox="1"/>
          <p:nvPr/>
        </p:nvSpPr>
        <p:spPr>
          <a:xfrm>
            <a:off x="4343400" y="1003042"/>
            <a:ext cx="409086" cy="5016758"/>
          </a:xfrm>
          <a:prstGeom prst="rect">
            <a:avLst/>
          </a:prstGeom>
          <a:noFill/>
        </p:spPr>
        <p:txBody>
          <a:bodyPr wrap="none" rtlCol="0">
            <a:spAutoFit/>
          </a:bodyPr>
          <a:lstStyle/>
          <a:p>
            <a:r>
              <a:rPr lang="en-US" sz="2000" b="1" dirty="0" smtClean="0"/>
              <a:t>C</a:t>
            </a:r>
          </a:p>
          <a:p>
            <a:r>
              <a:rPr lang="en-US" sz="2000" b="1" dirty="0" smtClean="0"/>
              <a:t>H</a:t>
            </a:r>
          </a:p>
          <a:p>
            <a:r>
              <a:rPr lang="en-US" sz="2000" b="1" dirty="0" smtClean="0"/>
              <a:t>2</a:t>
            </a:r>
          </a:p>
          <a:p>
            <a:r>
              <a:rPr lang="en-US" sz="2000" b="1" dirty="0" smtClean="0"/>
              <a:t>7</a:t>
            </a:r>
          </a:p>
          <a:p>
            <a:endParaRPr lang="en-US" sz="2000" b="1" dirty="0"/>
          </a:p>
          <a:p>
            <a:r>
              <a:rPr lang="en-US" sz="2000" b="1" dirty="0" smtClean="0">
                <a:solidFill>
                  <a:srgbClr val="FF0000"/>
                </a:solidFill>
              </a:rPr>
              <a:t>A</a:t>
            </a:r>
          </a:p>
          <a:p>
            <a:r>
              <a:rPr lang="en-US" sz="2000" b="1" dirty="0" smtClean="0">
                <a:solidFill>
                  <a:srgbClr val="FF0000"/>
                </a:solidFill>
              </a:rPr>
              <a:t>Q</a:t>
            </a:r>
          </a:p>
          <a:p>
            <a:r>
              <a:rPr lang="en-US" sz="2000" b="1" dirty="0" smtClean="0">
                <a:solidFill>
                  <a:srgbClr val="FF0000"/>
                </a:solidFill>
              </a:rPr>
              <a:t>U</a:t>
            </a:r>
          </a:p>
          <a:p>
            <a:r>
              <a:rPr lang="en-US" sz="2000" b="1" dirty="0" smtClean="0">
                <a:solidFill>
                  <a:srgbClr val="FF0000"/>
                </a:solidFill>
              </a:rPr>
              <a:t>A</a:t>
            </a:r>
          </a:p>
          <a:p>
            <a:endParaRPr lang="en-US" sz="2000" b="1" dirty="0"/>
          </a:p>
          <a:p>
            <a:r>
              <a:rPr lang="en-US" sz="2000" b="1" dirty="0" smtClean="0"/>
              <a:t>M</a:t>
            </a:r>
          </a:p>
          <a:p>
            <a:r>
              <a:rPr lang="en-US" sz="2000" b="1" dirty="0" smtClean="0"/>
              <a:t>O</a:t>
            </a:r>
          </a:p>
          <a:p>
            <a:r>
              <a:rPr lang="en-US" sz="2000" b="1" dirty="0" smtClean="0"/>
              <a:t>D</a:t>
            </a:r>
          </a:p>
          <a:p>
            <a:r>
              <a:rPr lang="en-US" sz="2000" b="1" dirty="0" smtClean="0"/>
              <a:t>I</a:t>
            </a:r>
          </a:p>
          <a:p>
            <a:r>
              <a:rPr lang="en-US" sz="2000" b="1" dirty="0" smtClean="0"/>
              <a:t>S</a:t>
            </a:r>
          </a:p>
          <a:p>
            <a:endParaRPr lang="en-US" sz="2000" dirty="0"/>
          </a:p>
        </p:txBody>
      </p:sp>
      <p:sp>
        <p:nvSpPr>
          <p:cNvPr id="9" name="TextBox 8"/>
          <p:cNvSpPr txBox="1"/>
          <p:nvPr/>
        </p:nvSpPr>
        <p:spPr>
          <a:xfrm>
            <a:off x="2819400" y="1524000"/>
            <a:ext cx="652743" cy="369332"/>
          </a:xfrm>
          <a:prstGeom prst="rect">
            <a:avLst/>
          </a:prstGeom>
          <a:noFill/>
        </p:spPr>
        <p:txBody>
          <a:bodyPr wrap="none" rtlCol="0">
            <a:spAutoFit/>
          </a:bodyPr>
          <a:lstStyle/>
          <a:p>
            <a:r>
              <a:rPr lang="en-US" dirty="0" smtClean="0"/>
              <a:t>2008</a:t>
            </a:r>
            <a:endParaRPr lang="en-US" dirty="0"/>
          </a:p>
        </p:txBody>
      </p:sp>
      <p:sp>
        <p:nvSpPr>
          <p:cNvPr id="10" name="TextBox 9"/>
          <p:cNvSpPr txBox="1"/>
          <p:nvPr/>
        </p:nvSpPr>
        <p:spPr>
          <a:xfrm>
            <a:off x="7348257" y="1524000"/>
            <a:ext cx="652743" cy="369332"/>
          </a:xfrm>
          <a:prstGeom prst="rect">
            <a:avLst/>
          </a:prstGeom>
          <a:noFill/>
        </p:spPr>
        <p:txBody>
          <a:bodyPr wrap="none" rtlCol="0">
            <a:spAutoFit/>
          </a:bodyPr>
          <a:lstStyle/>
          <a:p>
            <a:r>
              <a:rPr lang="en-US" dirty="0" smtClean="0"/>
              <a:t>2011</a:t>
            </a:r>
            <a:endParaRPr lang="en-US" dirty="0"/>
          </a:p>
        </p:txBody>
      </p:sp>
      <p:sp>
        <p:nvSpPr>
          <p:cNvPr id="11" name="TextBox 10"/>
          <p:cNvSpPr txBox="1"/>
          <p:nvPr/>
        </p:nvSpPr>
        <p:spPr>
          <a:xfrm>
            <a:off x="2889543" y="3821668"/>
            <a:ext cx="539457" cy="369332"/>
          </a:xfrm>
          <a:prstGeom prst="rect">
            <a:avLst/>
          </a:prstGeom>
          <a:noFill/>
        </p:spPr>
        <p:txBody>
          <a:bodyPr wrap="none" rtlCol="0">
            <a:spAutoFit/>
          </a:bodyPr>
          <a:lstStyle/>
          <a:p>
            <a:r>
              <a:rPr lang="en-US" dirty="0" smtClean="0"/>
              <a:t>2009</a:t>
            </a:r>
            <a:endParaRPr lang="en-US" dirty="0"/>
          </a:p>
        </p:txBody>
      </p:sp>
      <p:sp>
        <p:nvSpPr>
          <p:cNvPr id="12" name="TextBox 11"/>
          <p:cNvSpPr txBox="1"/>
          <p:nvPr/>
        </p:nvSpPr>
        <p:spPr>
          <a:xfrm>
            <a:off x="7391400" y="3810000"/>
            <a:ext cx="652743" cy="369332"/>
          </a:xfrm>
          <a:prstGeom prst="rect">
            <a:avLst/>
          </a:prstGeom>
          <a:noFill/>
        </p:spPr>
        <p:txBody>
          <a:bodyPr wrap="none" rtlCol="0">
            <a:spAutoFit/>
          </a:bodyPr>
          <a:lstStyle/>
          <a:p>
            <a:r>
              <a:rPr lang="en-US" dirty="0" smtClean="0"/>
              <a:t>2012</a:t>
            </a:r>
            <a:endParaRPr lang="en-US" dirty="0"/>
          </a:p>
        </p:txBody>
      </p:sp>
      <p:sp>
        <p:nvSpPr>
          <p:cNvPr id="13" name="TextBox 12"/>
          <p:cNvSpPr txBox="1"/>
          <p:nvPr/>
        </p:nvSpPr>
        <p:spPr>
          <a:xfrm>
            <a:off x="2743200" y="6172200"/>
            <a:ext cx="652743" cy="369332"/>
          </a:xfrm>
          <a:prstGeom prst="rect">
            <a:avLst/>
          </a:prstGeom>
          <a:noFill/>
        </p:spPr>
        <p:txBody>
          <a:bodyPr wrap="none" rtlCol="0">
            <a:spAutoFit/>
          </a:bodyPr>
          <a:lstStyle/>
          <a:p>
            <a:r>
              <a:rPr lang="en-US" dirty="0" smtClean="0"/>
              <a:t>2010</a:t>
            </a:r>
            <a:endParaRPr lang="en-US" dirty="0"/>
          </a:p>
        </p:txBody>
      </p:sp>
      <p:sp>
        <p:nvSpPr>
          <p:cNvPr id="14" name="TextBox 13"/>
          <p:cNvSpPr txBox="1"/>
          <p:nvPr/>
        </p:nvSpPr>
        <p:spPr>
          <a:xfrm>
            <a:off x="7315200" y="6172200"/>
            <a:ext cx="652743" cy="369332"/>
          </a:xfrm>
          <a:prstGeom prst="rect">
            <a:avLst/>
          </a:prstGeom>
          <a:noFill/>
        </p:spPr>
        <p:txBody>
          <a:bodyPr wrap="none" rtlCol="0">
            <a:spAutoFit/>
          </a:bodyPr>
          <a:lstStyle/>
          <a:p>
            <a:r>
              <a:rPr lang="en-US" dirty="0" smtClean="0"/>
              <a:t>2013</a:t>
            </a:r>
            <a:endParaRPr lang="en-US" dirty="0"/>
          </a:p>
        </p:txBody>
      </p:sp>
    </p:spTree>
    <p:extLst>
      <p:ext uri="{BB962C8B-B14F-4D97-AF65-F5344CB8AC3E}">
        <p14:creationId xmlns:p14="http://schemas.microsoft.com/office/powerpoint/2010/main" val="24579122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685800" y="193675"/>
            <a:ext cx="8242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rgbClr val="000000"/>
                </a:solidFill>
              </a:rPr>
              <a:t>Earth emitted spectra overlaid on Planck function envelopes</a:t>
            </a:r>
          </a:p>
        </p:txBody>
      </p:sp>
      <p:pic>
        <p:nvPicPr>
          <p:cNvPr id="144387" name="Picture 3" descr="plnksp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8" y="1143000"/>
            <a:ext cx="74390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 Box 7"/>
          <p:cNvSpPr txBox="1">
            <a:spLocks noChangeArrowheads="1"/>
          </p:cNvSpPr>
          <p:nvPr/>
        </p:nvSpPr>
        <p:spPr bwMode="auto">
          <a:xfrm>
            <a:off x="6537325" y="35433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a:solidFill>
                  <a:srgbClr val="000000"/>
                </a:solidFill>
              </a:rPr>
              <a:t>CO2</a:t>
            </a:r>
            <a:endParaRPr lang="en-US">
              <a:solidFill>
                <a:srgbClr val="000000"/>
              </a:solidFill>
            </a:endParaRPr>
          </a:p>
        </p:txBody>
      </p:sp>
      <p:grpSp>
        <p:nvGrpSpPr>
          <p:cNvPr id="144389" name="Group 8"/>
          <p:cNvGrpSpPr>
            <a:grpSpLocks/>
          </p:cNvGrpSpPr>
          <p:nvPr/>
        </p:nvGrpSpPr>
        <p:grpSpPr bwMode="auto">
          <a:xfrm>
            <a:off x="-3962400" y="4681538"/>
            <a:ext cx="23038095" cy="4310062"/>
            <a:chOff x="516" y="1061"/>
            <a:chExt cx="4860" cy="2710"/>
          </a:xfrm>
        </p:grpSpPr>
        <p:pic>
          <p:nvPicPr>
            <p:cNvPr id="144395" name="Picture 9"/>
            <p:cNvPicPr>
              <a:picLocks noChangeAspect="1" noChangeArrowheads="1"/>
            </p:cNvPicPr>
            <p:nvPr/>
          </p:nvPicPr>
          <p:blipFill>
            <a:blip r:embed="rId3">
              <a:extLst>
                <a:ext uri="{28A0092B-C50C-407E-A947-70E740481C1C}">
                  <a14:useLocalDpi xmlns:a14="http://schemas.microsoft.com/office/drawing/2010/main" val="0"/>
                </a:ext>
              </a:extLst>
            </a:blip>
            <a:srcRect l="8476" t="66441" r="3026" b="6795"/>
            <a:stretch>
              <a:fillRect/>
            </a:stretch>
          </p:blipFill>
          <p:spPr bwMode="auto">
            <a:xfrm>
              <a:off x="516" y="2499"/>
              <a:ext cx="4860" cy="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6"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l="22841" t="33530" r="39872" b="39742"/>
            <a:stretch/>
          </p:blipFill>
          <p:spPr bwMode="auto">
            <a:xfrm>
              <a:off x="1465" y="1061"/>
              <a:ext cx="1768" cy="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4390" name="Line 11"/>
          <p:cNvSpPr>
            <a:spLocks noChangeShapeType="1"/>
          </p:cNvSpPr>
          <p:nvPr/>
        </p:nvSpPr>
        <p:spPr bwMode="auto">
          <a:xfrm flipH="1" flipV="1">
            <a:off x="4505325" y="2971799"/>
            <a:ext cx="285296" cy="195228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391" name="Line 12"/>
          <p:cNvSpPr>
            <a:spLocks noChangeShapeType="1"/>
          </p:cNvSpPr>
          <p:nvPr/>
        </p:nvSpPr>
        <p:spPr bwMode="auto">
          <a:xfrm flipV="1">
            <a:off x="5516336" y="2514599"/>
            <a:ext cx="274864" cy="3531661"/>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392" name="Line 13"/>
          <p:cNvSpPr>
            <a:spLocks noChangeShapeType="1"/>
          </p:cNvSpPr>
          <p:nvPr/>
        </p:nvSpPr>
        <p:spPr bwMode="auto">
          <a:xfrm flipH="1" flipV="1">
            <a:off x="5029200" y="1981200"/>
            <a:ext cx="0" cy="2769323"/>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393" name="Line 14"/>
          <p:cNvSpPr>
            <a:spLocks noChangeShapeType="1"/>
          </p:cNvSpPr>
          <p:nvPr/>
        </p:nvSpPr>
        <p:spPr bwMode="auto">
          <a:xfrm flipH="1" flipV="1">
            <a:off x="3209302" y="4060260"/>
            <a:ext cx="905498" cy="1883339"/>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394" name="Slide Number Placeholder 1"/>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D9A0CE7-86FD-48E8-BEA3-7205197C192E}" type="slidenum">
              <a:rPr lang="en-US" sz="1400" smtClean="0">
                <a:solidFill>
                  <a:srgbClr val="000000"/>
                </a:solidFill>
              </a:rPr>
              <a:pPr eaLnBrk="1" hangingPunct="1"/>
              <a:t>5</a:t>
            </a:fld>
            <a:endParaRPr lang="en-US" sz="1400" smtClean="0">
              <a:solidFill>
                <a:srgbClr val="000000"/>
              </a:solidFill>
            </a:endParaRPr>
          </a:p>
        </p:txBody>
      </p:sp>
      <p:sp>
        <p:nvSpPr>
          <p:cNvPr id="13" name="Text Box 4"/>
          <p:cNvSpPr txBox="1">
            <a:spLocks noChangeArrowheads="1"/>
          </p:cNvSpPr>
          <p:nvPr/>
        </p:nvSpPr>
        <p:spPr bwMode="auto">
          <a:xfrm>
            <a:off x="1873250" y="3595687"/>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dirty="0">
                <a:solidFill>
                  <a:srgbClr val="000000"/>
                </a:solidFill>
              </a:rPr>
              <a:t>CO2</a:t>
            </a:r>
          </a:p>
        </p:txBody>
      </p:sp>
      <p:sp>
        <p:nvSpPr>
          <p:cNvPr id="14" name="Text Box 5"/>
          <p:cNvSpPr txBox="1">
            <a:spLocks noChangeArrowheads="1"/>
          </p:cNvSpPr>
          <p:nvPr/>
        </p:nvSpPr>
        <p:spPr bwMode="auto">
          <a:xfrm>
            <a:off x="2727325" y="3124200"/>
            <a:ext cx="6591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dirty="0" smtClean="0">
                <a:solidFill>
                  <a:srgbClr val="000000"/>
                </a:solidFill>
              </a:rPr>
              <a:t>H2O</a:t>
            </a:r>
            <a:endParaRPr lang="en-US" sz="1800" b="1" dirty="0">
              <a:solidFill>
                <a:srgbClr val="000000"/>
              </a:solidFill>
            </a:endParaRPr>
          </a:p>
        </p:txBody>
      </p:sp>
      <p:sp>
        <p:nvSpPr>
          <p:cNvPr id="15" name="Text Box 6"/>
          <p:cNvSpPr txBox="1">
            <a:spLocks noChangeArrowheads="1"/>
          </p:cNvSpPr>
          <p:nvPr/>
        </p:nvSpPr>
        <p:spPr bwMode="auto">
          <a:xfrm>
            <a:off x="4267200" y="1524000"/>
            <a:ext cx="47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dirty="0">
                <a:solidFill>
                  <a:srgbClr val="000000"/>
                </a:solidFill>
              </a:rPr>
              <a:t>O3</a:t>
            </a:r>
          </a:p>
        </p:txBody>
      </p:sp>
      <p:sp>
        <p:nvSpPr>
          <p:cNvPr id="16" name="Text Box 7"/>
          <p:cNvSpPr txBox="1">
            <a:spLocks noChangeArrowheads="1"/>
          </p:cNvSpPr>
          <p:nvPr/>
        </p:nvSpPr>
        <p:spPr bwMode="auto">
          <a:xfrm>
            <a:off x="6689725" y="29718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dirty="0">
                <a:solidFill>
                  <a:srgbClr val="000000"/>
                </a:solidFill>
              </a:rPr>
              <a:t>CO2</a:t>
            </a:r>
            <a:endParaRPr lang="en-US" dirty="0">
              <a:solidFill>
                <a:srgbClr val="000000"/>
              </a:solidFill>
            </a:endParaRPr>
          </a:p>
        </p:txBody>
      </p:sp>
      <p:sp>
        <p:nvSpPr>
          <p:cNvPr id="17" name="Line 11"/>
          <p:cNvSpPr>
            <a:spLocks noChangeShapeType="1"/>
          </p:cNvSpPr>
          <p:nvPr/>
        </p:nvSpPr>
        <p:spPr bwMode="auto">
          <a:xfrm flipV="1">
            <a:off x="6400800" y="3779043"/>
            <a:ext cx="457200" cy="2164557"/>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4"/>
          <p:cNvSpPr>
            <a:spLocks noChangeShapeType="1"/>
          </p:cNvSpPr>
          <p:nvPr/>
        </p:nvSpPr>
        <p:spPr bwMode="auto">
          <a:xfrm flipH="1" flipV="1">
            <a:off x="2193924" y="4280429"/>
            <a:ext cx="1192555" cy="117635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Text Box 5"/>
          <p:cNvSpPr txBox="1">
            <a:spLocks noChangeArrowheads="1"/>
          </p:cNvSpPr>
          <p:nvPr/>
        </p:nvSpPr>
        <p:spPr bwMode="auto">
          <a:xfrm>
            <a:off x="5581650" y="1676400"/>
            <a:ext cx="6591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dirty="0" smtClean="0">
                <a:solidFill>
                  <a:srgbClr val="000000"/>
                </a:solidFill>
              </a:rPr>
              <a:t>H2O</a:t>
            </a:r>
            <a:endParaRPr lang="en-US" sz="1800" b="1" dirty="0">
              <a:solidFill>
                <a:srgbClr val="000000"/>
              </a:solidFill>
            </a:endParaRPr>
          </a:p>
        </p:txBody>
      </p:sp>
    </p:spTree>
    <p:extLst>
      <p:ext uri="{BB962C8B-B14F-4D97-AF65-F5344CB8AC3E}">
        <p14:creationId xmlns:p14="http://schemas.microsoft.com/office/powerpoint/2010/main" val="40567507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50</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777989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505" y="3688513"/>
            <a:ext cx="4503295" cy="255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06516" y="6260068"/>
            <a:ext cx="4041684" cy="369332"/>
          </a:xfrm>
          <a:prstGeom prst="rect">
            <a:avLst/>
          </a:prstGeom>
          <a:noFill/>
        </p:spPr>
        <p:txBody>
          <a:bodyPr wrap="none" rtlCol="0">
            <a:spAutoFit/>
          </a:bodyPr>
          <a:lstStyle/>
          <a:p>
            <a:r>
              <a:rPr lang="en-US" dirty="0" smtClean="0"/>
              <a:t>2008 La Nina Water Vapor 10 </a:t>
            </a:r>
            <a:r>
              <a:rPr lang="en-US" dirty="0" err="1" smtClean="0"/>
              <a:t>yr</a:t>
            </a:r>
            <a:r>
              <a:rPr lang="en-US" dirty="0" smtClean="0"/>
              <a:t> Anomaly</a:t>
            </a:r>
            <a:endParaRPr lang="en-US" dirty="0"/>
          </a:p>
        </p:txBody>
      </p:sp>
      <p:pic>
        <p:nvPicPr>
          <p:cNvPr id="2253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276" t="6322" r="6725" b="51111"/>
          <a:stretch/>
        </p:blipFill>
        <p:spPr bwMode="auto">
          <a:xfrm>
            <a:off x="4834762" y="3688513"/>
            <a:ext cx="4459036" cy="3112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p:nvPr/>
        </p:nvCxnSpPr>
        <p:spPr>
          <a:xfrm>
            <a:off x="5092264" y="2149186"/>
            <a:ext cx="0" cy="26382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772400" y="2057400"/>
            <a:ext cx="0" cy="2638278"/>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044966" y="3505200"/>
            <a:ext cx="2831224" cy="646331"/>
          </a:xfrm>
          <a:prstGeom prst="rect">
            <a:avLst/>
          </a:prstGeom>
          <a:noFill/>
        </p:spPr>
        <p:txBody>
          <a:bodyPr wrap="none" rtlCol="0">
            <a:spAutoFit/>
          </a:bodyPr>
          <a:lstStyle/>
          <a:p>
            <a:pPr algn="ctr"/>
            <a:r>
              <a:rPr lang="en-US" dirty="0" smtClean="0"/>
              <a:t>Smoothed anomaly of SSMI </a:t>
            </a:r>
          </a:p>
          <a:p>
            <a:pPr algn="ctr"/>
            <a:r>
              <a:rPr lang="en-US" dirty="0" smtClean="0"/>
              <a:t>and Aqua MODIS TPW</a:t>
            </a:r>
            <a:endParaRPr lang="en-US" dirty="0"/>
          </a:p>
        </p:txBody>
      </p:sp>
      <p:sp>
        <p:nvSpPr>
          <p:cNvPr id="12" name="TextBox 11"/>
          <p:cNvSpPr txBox="1"/>
          <p:nvPr/>
        </p:nvSpPr>
        <p:spPr>
          <a:xfrm>
            <a:off x="5334000" y="5334000"/>
            <a:ext cx="1759071" cy="923330"/>
          </a:xfrm>
          <a:prstGeom prst="rect">
            <a:avLst/>
          </a:prstGeom>
          <a:noFill/>
        </p:spPr>
        <p:txBody>
          <a:bodyPr wrap="none" rtlCol="0">
            <a:spAutoFit/>
          </a:bodyPr>
          <a:lstStyle/>
          <a:p>
            <a:r>
              <a:rPr lang="en-US" dirty="0" smtClean="0"/>
              <a:t>La </a:t>
            </a:r>
            <a:r>
              <a:rPr lang="en-US" dirty="0" err="1" smtClean="0"/>
              <a:t>Ninas</a:t>
            </a:r>
            <a:endParaRPr lang="en-US" dirty="0" smtClean="0"/>
          </a:p>
          <a:p>
            <a:r>
              <a:rPr lang="en-US" dirty="0" smtClean="0"/>
              <a:t>Moderate 07-08 </a:t>
            </a:r>
          </a:p>
          <a:p>
            <a:r>
              <a:rPr lang="en-US" dirty="0" smtClean="0"/>
              <a:t>Strong 10-11</a:t>
            </a:r>
            <a:endParaRPr lang="en-US" dirty="0"/>
          </a:p>
        </p:txBody>
      </p:sp>
      <p:cxnSp>
        <p:nvCxnSpPr>
          <p:cNvPr id="17" name="Straight Arrow Connector 16"/>
          <p:cNvCxnSpPr/>
          <p:nvPr/>
        </p:nvCxnSpPr>
        <p:spPr>
          <a:xfrm flipV="1">
            <a:off x="7002524" y="5562601"/>
            <a:ext cx="252249" cy="217298"/>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781800" y="5795665"/>
            <a:ext cx="1302895" cy="300335"/>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807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Weak (&lt;0.5C), </a:t>
            </a:r>
            <a:r>
              <a:rPr lang="en-US" sz="2800" dirty="0"/>
              <a:t>moderate </a:t>
            </a:r>
            <a:r>
              <a:rPr lang="en-US" sz="2800" dirty="0" smtClean="0"/>
              <a:t>,or strong (&gt;1.5C) for </a:t>
            </a:r>
            <a:r>
              <a:rPr lang="en-US" sz="2800" dirty="0"/>
              <a:t>at least 3 consecutive overlapping 3-month periods.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51</a:t>
            </a:fld>
            <a:endParaRPr lang="en-U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016" t="37562" r="17132" b="11247"/>
          <a:stretch/>
        </p:blipFill>
        <p:spPr bwMode="auto">
          <a:xfrm>
            <a:off x="228600" y="1524000"/>
            <a:ext cx="8639248"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13607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Conclusions</a:t>
            </a:r>
            <a:endParaRPr lang="en-US" dirty="0"/>
          </a:p>
        </p:txBody>
      </p:sp>
      <p:sp>
        <p:nvSpPr>
          <p:cNvPr id="3" name="Content Placeholder 2"/>
          <p:cNvSpPr>
            <a:spLocks noGrp="1"/>
          </p:cNvSpPr>
          <p:nvPr>
            <p:ph idx="1"/>
          </p:nvPr>
        </p:nvSpPr>
        <p:spPr>
          <a:xfrm>
            <a:off x="304800" y="1143000"/>
            <a:ext cx="8686800" cy="5029200"/>
          </a:xfrm>
        </p:spPr>
        <p:txBody>
          <a:bodyPr>
            <a:normAutofit fontScale="55000" lnSpcReduction="20000"/>
          </a:bodyPr>
          <a:lstStyle/>
          <a:p>
            <a:pPr marL="0" indent="0">
              <a:buNone/>
            </a:pPr>
            <a:r>
              <a:rPr lang="en-US" dirty="0" smtClean="0"/>
              <a:t>Regarding </a:t>
            </a:r>
            <a:r>
              <a:rPr lang="en-US" dirty="0" err="1" smtClean="0"/>
              <a:t>Atm</a:t>
            </a:r>
            <a:r>
              <a:rPr lang="en-US" dirty="0" smtClean="0"/>
              <a:t> Profiles</a:t>
            </a:r>
          </a:p>
          <a:p>
            <a:pPr marL="0" indent="0">
              <a:buNone/>
            </a:pPr>
            <a:r>
              <a:rPr lang="en-US" dirty="0" smtClean="0"/>
              <a:t>* Surface emissivity data base offers good retrievals over land and ocean</a:t>
            </a:r>
          </a:p>
          <a:p>
            <a:pPr marL="0" indent="0">
              <a:buNone/>
            </a:pPr>
            <a:r>
              <a:rPr lang="en-US" dirty="0" smtClean="0"/>
              <a:t>* TPW within 2 (4) mm </a:t>
            </a:r>
            <a:r>
              <a:rPr lang="en-US" dirty="0" err="1" smtClean="0"/>
              <a:t>rms</a:t>
            </a:r>
            <a:r>
              <a:rPr lang="en-US" dirty="0" smtClean="0"/>
              <a:t> for dry (wet) retrievals </a:t>
            </a:r>
            <a:r>
              <a:rPr lang="en-US" dirty="0" err="1" smtClean="0"/>
              <a:t>wrt</a:t>
            </a:r>
            <a:r>
              <a:rPr lang="en-US" dirty="0" smtClean="0"/>
              <a:t> ground microwave</a:t>
            </a:r>
          </a:p>
          <a:p>
            <a:pPr marL="0" indent="0">
              <a:buNone/>
            </a:pPr>
            <a:r>
              <a:rPr lang="en-US" dirty="0" smtClean="0"/>
              <a:t>* TOZ within 25 DU </a:t>
            </a:r>
            <a:r>
              <a:rPr lang="en-US" dirty="0" err="1" smtClean="0"/>
              <a:t>rms</a:t>
            </a:r>
            <a:r>
              <a:rPr lang="en-US" dirty="0" smtClean="0"/>
              <a:t> of OMI </a:t>
            </a:r>
          </a:p>
          <a:p>
            <a:pPr marL="0" indent="0">
              <a:buNone/>
            </a:pPr>
            <a:endParaRPr lang="en-US" dirty="0"/>
          </a:p>
          <a:p>
            <a:pPr marL="0" indent="0">
              <a:buNone/>
            </a:pPr>
            <a:r>
              <a:rPr lang="en-US" dirty="0" smtClean="0"/>
              <a:t>Regarding Recalibration</a:t>
            </a:r>
          </a:p>
          <a:p>
            <a:pPr marL="0" indent="0">
              <a:buNone/>
            </a:pPr>
            <a:r>
              <a:rPr lang="en-US" dirty="0" smtClean="0"/>
              <a:t>* MODIS recalibration using IASI offers suggestions for SRF shifts</a:t>
            </a:r>
          </a:p>
          <a:p>
            <a:pPr marL="0" indent="0">
              <a:buNone/>
            </a:pPr>
            <a:r>
              <a:rPr lang="en-US" dirty="0" smtClean="0"/>
              <a:t>* Sensor calibration drift over time needs to be monitored and may need further correction to be useful for long term trend analyses</a:t>
            </a:r>
          </a:p>
          <a:p>
            <a:pPr marL="0" indent="0">
              <a:buNone/>
            </a:pPr>
            <a:endParaRPr lang="en-US" dirty="0" smtClean="0"/>
          </a:p>
          <a:p>
            <a:pPr marL="0" indent="0">
              <a:buNone/>
            </a:pPr>
            <a:r>
              <a:rPr lang="en-US" dirty="0" smtClean="0"/>
              <a:t>Regarding H2O Trends </a:t>
            </a:r>
          </a:p>
          <a:p>
            <a:pPr marL="0" indent="0">
              <a:buNone/>
            </a:pPr>
            <a:r>
              <a:rPr lang="en-US" dirty="0" smtClean="0"/>
              <a:t>* Terra and Aqua MODIS TPW trends are in good agreement; Terra MODIS UTH is out of family due to </a:t>
            </a:r>
            <a:r>
              <a:rPr lang="en-US" dirty="0" err="1" smtClean="0"/>
              <a:t>Ch</a:t>
            </a:r>
            <a:r>
              <a:rPr lang="en-US" dirty="0" smtClean="0"/>
              <a:t> 27 calibration drift</a:t>
            </a:r>
          </a:p>
          <a:p>
            <a:pPr marL="0" indent="0">
              <a:buNone/>
            </a:pPr>
            <a:r>
              <a:rPr lang="en-US" dirty="0" smtClean="0"/>
              <a:t>* Seasonal TPW cycle is strongest in northern mid-latitudes and weakest in tropics</a:t>
            </a:r>
          </a:p>
          <a:p>
            <a:pPr marL="0" indent="0">
              <a:buNone/>
            </a:pPr>
            <a:r>
              <a:rPr lang="en-US" dirty="0" smtClean="0"/>
              <a:t>* Seasonal TPW cycle is stronger in the afternoon than at night</a:t>
            </a:r>
          </a:p>
          <a:p>
            <a:pPr marL="0" indent="0">
              <a:buNone/>
            </a:pPr>
            <a:r>
              <a:rPr lang="en-US" dirty="0" smtClean="0"/>
              <a:t>* La Nina decrease in tropical TPW evident in all sensor trends</a:t>
            </a:r>
          </a:p>
          <a:p>
            <a:pPr marL="0" indent="0">
              <a:buNone/>
            </a:pPr>
            <a:r>
              <a:rPr lang="en-US" dirty="0" smtClean="0"/>
              <a:t>* Decrease in tropical TPW from 2002 to 2008 and increase after 2008 is evident Terra &amp; Aqua MODIS</a:t>
            </a:r>
          </a:p>
          <a:p>
            <a:pPr marL="0" indent="0">
              <a:buNone/>
            </a:pPr>
            <a:endParaRPr lang="en-US" dirty="0"/>
          </a:p>
        </p:txBody>
      </p:sp>
    </p:spTree>
    <p:extLst>
      <p:ext uri="{BB962C8B-B14F-4D97-AF65-F5344CB8AC3E}">
        <p14:creationId xmlns:p14="http://schemas.microsoft.com/office/powerpoint/2010/main" val="23132586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683127"/>
            <a:ext cx="8915400" cy="4031873"/>
          </a:xfrm>
          <a:prstGeom prst="rect">
            <a:avLst/>
          </a:prstGeom>
          <a:noFill/>
        </p:spPr>
        <p:txBody>
          <a:bodyPr wrap="square" rtlCol="0">
            <a:spAutoFit/>
          </a:bodyPr>
          <a:lstStyle/>
          <a:p>
            <a:r>
              <a:rPr lang="en-US" sz="3200" dirty="0" smtClean="0"/>
              <a:t>Time, </a:t>
            </a:r>
            <a:r>
              <a:rPr lang="en-US" sz="3200" dirty="0" err="1" smtClean="0"/>
              <a:t>Lat</a:t>
            </a:r>
            <a:r>
              <a:rPr lang="en-US" sz="3200" dirty="0" smtClean="0"/>
              <a:t>, Lon, SZA, </a:t>
            </a:r>
            <a:r>
              <a:rPr lang="en-US" sz="3200" dirty="0" err="1" smtClean="0"/>
              <a:t>SatZA</a:t>
            </a:r>
            <a:endParaRPr lang="en-US" sz="3200" dirty="0"/>
          </a:p>
          <a:p>
            <a:r>
              <a:rPr lang="en-US" sz="3200" dirty="0" smtClean="0"/>
              <a:t>BTs </a:t>
            </a:r>
            <a:r>
              <a:rPr lang="en-US" sz="3200" dirty="0"/>
              <a:t>of </a:t>
            </a:r>
            <a:r>
              <a:rPr lang="en-US" sz="3200" dirty="0" smtClean="0"/>
              <a:t>IR bands</a:t>
            </a:r>
          </a:p>
          <a:p>
            <a:r>
              <a:rPr lang="en-US" sz="3200" dirty="0" smtClean="0"/>
              <a:t>Cloud Mask</a:t>
            </a:r>
          </a:p>
          <a:p>
            <a:r>
              <a:rPr lang="en-US" sz="3200" dirty="0" err="1" smtClean="0"/>
              <a:t>Sfc</a:t>
            </a:r>
            <a:r>
              <a:rPr lang="en-US" sz="3200" dirty="0" smtClean="0"/>
              <a:t> Skin T &amp; p</a:t>
            </a:r>
          </a:p>
          <a:p>
            <a:r>
              <a:rPr lang="en-US" sz="3200" dirty="0" smtClean="0"/>
              <a:t>Retrieved T(p), Q(p) at 20 levels</a:t>
            </a:r>
          </a:p>
          <a:p>
            <a:r>
              <a:rPr lang="en-US" sz="3200" dirty="0" smtClean="0"/>
              <a:t>TOZ, TPW, TPW (440-10 </a:t>
            </a:r>
            <a:r>
              <a:rPr lang="en-US" sz="3200" dirty="0" err="1" smtClean="0"/>
              <a:t>hPa</a:t>
            </a:r>
            <a:r>
              <a:rPr lang="en-US" sz="3200" dirty="0" smtClean="0"/>
              <a:t>), TPW(sfc-680 </a:t>
            </a:r>
            <a:r>
              <a:rPr lang="en-US" sz="3200" dirty="0" err="1" smtClean="0"/>
              <a:t>hPa</a:t>
            </a:r>
            <a:r>
              <a:rPr lang="en-US" sz="3200" dirty="0" smtClean="0"/>
              <a:t>)</a:t>
            </a:r>
          </a:p>
          <a:p>
            <a:r>
              <a:rPr lang="en-US" sz="3200" dirty="0" smtClean="0"/>
              <a:t>Stability Indices (LI, Total Totals, K-Index)</a:t>
            </a:r>
          </a:p>
          <a:p>
            <a:endParaRPr lang="en-US" sz="3200" dirty="0"/>
          </a:p>
        </p:txBody>
      </p:sp>
      <p:sp>
        <p:nvSpPr>
          <p:cNvPr id="6" name="Title 1"/>
          <p:cNvSpPr>
            <a:spLocks noGrp="1"/>
          </p:cNvSpPr>
          <p:nvPr>
            <p:ph type="title"/>
          </p:nvPr>
        </p:nvSpPr>
        <p:spPr>
          <a:xfrm>
            <a:off x="457200" y="274638"/>
            <a:ext cx="8229600" cy="1096962"/>
          </a:xfrm>
        </p:spPr>
        <p:txBody>
          <a:bodyPr>
            <a:normAutofit/>
          </a:bodyPr>
          <a:lstStyle/>
          <a:p>
            <a:r>
              <a:rPr lang="en-US" dirty="0" smtClean="0">
                <a:latin typeface="Calibri" pitchFamily="34" charset="0"/>
                <a:cs typeface="Times New Roman" pitchFamily="18" charset="0"/>
              </a:rPr>
              <a:t>Contents of MOD07 Output File</a:t>
            </a:r>
            <a:endParaRPr lang="en-US" dirty="0">
              <a:latin typeface="Calibri" pitchFamily="34" charset="0"/>
              <a:cs typeface="Times New Roman" pitchFamily="18" charset="0"/>
            </a:endParaRPr>
          </a:p>
        </p:txBody>
      </p:sp>
    </p:spTree>
    <p:extLst>
      <p:ext uri="{BB962C8B-B14F-4D97-AF65-F5344CB8AC3E}">
        <p14:creationId xmlns:p14="http://schemas.microsoft.com/office/powerpoint/2010/main" val="777643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normAutofit fontScale="90000"/>
          </a:bodyPr>
          <a:lstStyle/>
          <a:p>
            <a:r>
              <a:rPr lang="en-US" dirty="0" smtClean="0"/>
              <a:t>Extra Slides</a:t>
            </a:r>
            <a:br>
              <a:rPr lang="en-US" dirty="0" smtClean="0"/>
            </a:br>
            <a:r>
              <a:rPr lang="en-US" dirty="0" smtClean="0"/>
              <a:t>from </a:t>
            </a:r>
            <a:r>
              <a:rPr lang="en-US" dirty="0" smtClean="0"/>
              <a:t>the MOD07 </a:t>
            </a:r>
            <a:r>
              <a:rPr lang="en-US" dirty="0" smtClean="0"/>
              <a:t>ATBD</a:t>
            </a:r>
            <a:br>
              <a:rPr lang="en-US" dirty="0" smtClean="0"/>
            </a:br>
            <a:r>
              <a:rPr lang="en-US" dirty="0" smtClean="0"/>
              <a:t>and conference presentations</a:t>
            </a:r>
            <a:endParaRPr lang="en-US" dirty="0"/>
          </a:p>
        </p:txBody>
      </p:sp>
    </p:spTree>
    <p:extLst>
      <p:ext uri="{BB962C8B-B14F-4D97-AF65-F5344CB8AC3E}">
        <p14:creationId xmlns:p14="http://schemas.microsoft.com/office/powerpoint/2010/main" val="22421988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kinT_sfcAirT_diffByAngles_1_sonde_sgp_clearFromSonde99_2001to2003"/>
          <p:cNvPicPr>
            <a:picLocks noChangeAspect="1" noChangeArrowheads="1"/>
          </p:cNvPicPr>
          <p:nvPr/>
        </p:nvPicPr>
        <p:blipFill>
          <a:blip r:embed="rId3">
            <a:extLst>
              <a:ext uri="{28A0092B-C50C-407E-A947-70E740481C1C}">
                <a14:useLocalDpi xmlns:a14="http://schemas.microsoft.com/office/drawing/2010/main" val="0"/>
              </a:ext>
            </a:extLst>
          </a:blip>
          <a:srcRect l="11234" t="3992" r="7739" b="7320"/>
          <a:stretch>
            <a:fillRect/>
          </a:stretch>
        </p:blipFill>
        <p:spPr bwMode="auto">
          <a:xfrm>
            <a:off x="914400" y="0"/>
            <a:ext cx="7772400" cy="6248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28201" y="6324600"/>
            <a:ext cx="2449838" cy="461665"/>
          </a:xfrm>
          <a:prstGeom prst="rect">
            <a:avLst/>
          </a:prstGeom>
          <a:noFill/>
        </p:spPr>
        <p:txBody>
          <a:bodyPr wrap="none" rtlCol="0">
            <a:spAutoFit/>
          </a:bodyPr>
          <a:lstStyle/>
          <a:p>
            <a:r>
              <a:rPr lang="en-US" sz="2400" dirty="0" smtClean="0"/>
              <a:t>Solar Zenith Angle</a:t>
            </a:r>
            <a:endParaRPr lang="en-US" sz="2400" dirty="0"/>
          </a:p>
        </p:txBody>
      </p:sp>
      <p:sp>
        <p:nvSpPr>
          <p:cNvPr id="5" name="TextBox 4"/>
          <p:cNvSpPr txBox="1"/>
          <p:nvPr/>
        </p:nvSpPr>
        <p:spPr>
          <a:xfrm>
            <a:off x="76200" y="344269"/>
            <a:ext cx="4093365" cy="830997"/>
          </a:xfrm>
          <a:prstGeom prst="rect">
            <a:avLst/>
          </a:prstGeom>
          <a:noFill/>
        </p:spPr>
        <p:txBody>
          <a:bodyPr wrap="none" rtlCol="0">
            <a:spAutoFit/>
          </a:bodyPr>
          <a:lstStyle/>
          <a:p>
            <a:r>
              <a:rPr lang="en-US" sz="2400" dirty="0" smtClean="0"/>
              <a:t>IRT </a:t>
            </a:r>
            <a:r>
              <a:rPr lang="en-US" sz="2400" dirty="0"/>
              <a:t>Skin T – </a:t>
            </a:r>
            <a:r>
              <a:rPr lang="en-US" sz="2400" dirty="0" err="1"/>
              <a:t>Sonde</a:t>
            </a:r>
            <a:r>
              <a:rPr lang="en-US" sz="2400" dirty="0"/>
              <a:t> Surface Air T</a:t>
            </a:r>
          </a:p>
          <a:p>
            <a:endParaRPr lang="en-US" sz="2400" dirty="0"/>
          </a:p>
        </p:txBody>
      </p:sp>
      <p:sp>
        <p:nvSpPr>
          <p:cNvPr id="6" name="TextBox 5"/>
          <p:cNvSpPr txBox="1"/>
          <p:nvPr/>
        </p:nvSpPr>
        <p:spPr>
          <a:xfrm>
            <a:off x="1219200" y="4036874"/>
            <a:ext cx="2950365" cy="1754326"/>
          </a:xfrm>
          <a:prstGeom prst="rect">
            <a:avLst/>
          </a:prstGeom>
          <a:noFill/>
        </p:spPr>
        <p:txBody>
          <a:bodyPr wrap="square" rtlCol="0">
            <a:spAutoFit/>
          </a:bodyPr>
          <a:lstStyle/>
          <a:p>
            <a:pPr algn="ctr"/>
            <a:r>
              <a:rPr lang="en-US" b="1" dirty="0"/>
              <a:t>Skin Temperature and Surface Air Temperature relationship for the SGP CART site based on clear sky observations between </a:t>
            </a:r>
            <a:r>
              <a:rPr lang="en-US" b="1" dirty="0" smtClean="0"/>
              <a:t>Apr2001 </a:t>
            </a:r>
            <a:r>
              <a:rPr lang="en-US" b="1" dirty="0"/>
              <a:t>and </a:t>
            </a:r>
            <a:r>
              <a:rPr lang="en-US" b="1" dirty="0" smtClean="0"/>
              <a:t>Oct2003</a:t>
            </a:r>
            <a:r>
              <a:rPr lang="en-US" b="1" dirty="0"/>
              <a:t>.</a:t>
            </a:r>
          </a:p>
        </p:txBody>
      </p:sp>
    </p:spTree>
    <p:extLst>
      <p:ext uri="{BB962C8B-B14F-4D97-AF65-F5344CB8AC3E}">
        <p14:creationId xmlns:p14="http://schemas.microsoft.com/office/powerpoint/2010/main" val="33334374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ahara_TPW_emis95_2005213_night"/>
          <p:cNvPicPr>
            <a:picLocks noChangeAspect="1" noChangeArrowheads="1"/>
          </p:cNvPicPr>
          <p:nvPr/>
        </p:nvPicPr>
        <p:blipFill>
          <a:blip r:embed="rId3">
            <a:extLst>
              <a:ext uri="{28A0092B-C50C-407E-A947-70E740481C1C}">
                <a14:useLocalDpi xmlns:a14="http://schemas.microsoft.com/office/drawing/2010/main" val="0"/>
              </a:ext>
            </a:extLst>
          </a:blip>
          <a:srcRect l="3745" t="9000" r="4243" b="-166"/>
          <a:stretch>
            <a:fillRect/>
          </a:stretch>
        </p:blipFill>
        <p:spPr bwMode="auto">
          <a:xfrm>
            <a:off x="246748" y="1828800"/>
            <a:ext cx="424905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sahara_TPW_BESemis_2005213_night"/>
          <p:cNvPicPr>
            <a:picLocks noChangeAspect="1" noChangeArrowheads="1"/>
          </p:cNvPicPr>
          <p:nvPr/>
        </p:nvPicPr>
        <p:blipFill>
          <a:blip r:embed="rId4">
            <a:extLst>
              <a:ext uri="{28A0092B-C50C-407E-A947-70E740481C1C}">
                <a14:useLocalDpi xmlns:a14="http://schemas.microsoft.com/office/drawing/2010/main" val="0"/>
              </a:ext>
            </a:extLst>
          </a:blip>
          <a:srcRect l="3745" t="9000" r="4243" b="-166"/>
          <a:stretch>
            <a:fillRect/>
          </a:stretch>
        </p:blipFill>
        <p:spPr bwMode="auto">
          <a:xfrm>
            <a:off x="4738256" y="1828799"/>
            <a:ext cx="4177143" cy="311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914400" y="228600"/>
            <a:ext cx="7238999" cy="1200329"/>
          </a:xfrm>
          <a:prstGeom prst="rect">
            <a:avLst/>
          </a:prstGeom>
          <a:noFill/>
        </p:spPr>
        <p:txBody>
          <a:bodyPr wrap="square" rtlCol="0">
            <a:spAutoFit/>
          </a:bodyPr>
          <a:lstStyle/>
          <a:p>
            <a:pPr algn="ctr"/>
            <a:r>
              <a:rPr lang="en-US" b="1" dirty="0" smtClean="0"/>
              <a:t>(left) 1 Aug 2005 TPW retrieved from MOD07 with two different surface </a:t>
            </a:r>
            <a:r>
              <a:rPr lang="en-US" b="1" dirty="0" err="1" smtClean="0"/>
              <a:t>emissivities</a:t>
            </a:r>
            <a:r>
              <a:rPr lang="en-US" b="1" dirty="0" smtClean="0"/>
              <a:t> used in the training data (0.95 left, BF center) for all Terra MODIS ascending (nighttime) passes over the Sahara Desert . </a:t>
            </a:r>
          </a:p>
          <a:p>
            <a:pPr algn="ctr"/>
            <a:r>
              <a:rPr lang="en-US" b="1" dirty="0" smtClean="0"/>
              <a:t>(right) </a:t>
            </a:r>
            <a:r>
              <a:rPr lang="en-US" b="1" dirty="0"/>
              <a:t>00 UTC NCEP-GDAS TPW analysis from 2 August 2005</a:t>
            </a:r>
          </a:p>
        </p:txBody>
      </p:sp>
    </p:spTree>
    <p:extLst>
      <p:ext uri="{BB962C8B-B14F-4D97-AF65-F5344CB8AC3E}">
        <p14:creationId xmlns:p14="http://schemas.microsoft.com/office/powerpoint/2010/main" val="63057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ahara_tpw_granule2005213"/>
          <p:cNvPicPr>
            <a:picLocks noChangeAspect="1" noChangeArrowheads="1"/>
          </p:cNvPicPr>
          <p:nvPr/>
        </p:nvPicPr>
        <p:blipFill>
          <a:blip r:embed="rId3" cstate="print">
            <a:extLst>
              <a:ext uri="{28A0092B-C50C-407E-A947-70E740481C1C}">
                <a14:useLocalDpi xmlns:a14="http://schemas.microsoft.com/office/drawing/2010/main" val="0"/>
              </a:ext>
            </a:extLst>
          </a:blip>
          <a:srcRect l="13864" t="999" r="13864"/>
          <a:stretch>
            <a:fillRect/>
          </a:stretch>
        </p:blipFill>
        <p:spPr bwMode="auto">
          <a:xfrm>
            <a:off x="5910" y="914400"/>
            <a:ext cx="2965890" cy="307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sahara_tpw_granule2005213"/>
          <p:cNvPicPr>
            <a:picLocks noChangeAspect="1" noChangeArrowheads="1"/>
          </p:cNvPicPr>
          <p:nvPr/>
        </p:nvPicPr>
        <p:blipFill>
          <a:blip r:embed="rId4" cstate="print">
            <a:extLst>
              <a:ext uri="{28A0092B-C50C-407E-A947-70E740481C1C}">
                <a14:useLocalDpi xmlns:a14="http://schemas.microsoft.com/office/drawing/2010/main" val="0"/>
              </a:ext>
            </a:extLst>
          </a:blip>
          <a:srcRect l="13864" t="999" r="13864"/>
          <a:stretch>
            <a:fillRect/>
          </a:stretch>
        </p:blipFill>
        <p:spPr bwMode="auto">
          <a:xfrm>
            <a:off x="3056369" y="914399"/>
            <a:ext cx="2963431" cy="307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sahara_tpw_granule2005213"/>
          <p:cNvPicPr>
            <a:picLocks noChangeAspect="1" noChangeArrowheads="1"/>
          </p:cNvPicPr>
          <p:nvPr/>
        </p:nvPicPr>
        <p:blipFill>
          <a:blip r:embed="rId5" cstate="print">
            <a:extLst>
              <a:ext uri="{28A0092B-C50C-407E-A947-70E740481C1C}">
                <a14:useLocalDpi xmlns:a14="http://schemas.microsoft.com/office/drawing/2010/main" val="0"/>
              </a:ext>
            </a:extLst>
          </a:blip>
          <a:srcRect l="13864" t="999" r="13864"/>
          <a:stretch>
            <a:fillRect/>
          </a:stretch>
        </p:blipFill>
        <p:spPr bwMode="auto">
          <a:xfrm>
            <a:off x="6096000" y="925513"/>
            <a:ext cx="2971800" cy="306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38201" y="4648200"/>
            <a:ext cx="7467599" cy="923330"/>
          </a:xfrm>
          <a:prstGeom prst="rect">
            <a:avLst/>
          </a:prstGeom>
          <a:noFill/>
        </p:spPr>
        <p:txBody>
          <a:bodyPr wrap="square" rtlCol="0">
            <a:spAutoFit/>
          </a:bodyPr>
          <a:lstStyle/>
          <a:p>
            <a:pPr algn="ctr"/>
            <a:r>
              <a:rPr lang="en-US" b="1" dirty="0"/>
              <a:t>MODIS MOD07 TPW for </a:t>
            </a:r>
            <a:r>
              <a:rPr lang="en-US" b="1" dirty="0" smtClean="0"/>
              <a:t> </a:t>
            </a:r>
            <a:r>
              <a:rPr lang="en-US" b="1" dirty="0"/>
              <a:t>21:40 UTC on August 1, 2005. </a:t>
            </a:r>
            <a:r>
              <a:rPr lang="en-US" b="1" dirty="0" err="1" smtClean="0"/>
              <a:t>Emissivities</a:t>
            </a:r>
            <a:r>
              <a:rPr lang="en-US" b="1" dirty="0" smtClean="0"/>
              <a:t> </a:t>
            </a:r>
            <a:r>
              <a:rPr lang="en-US" b="1" dirty="0"/>
              <a:t>of 0.95 (left), 1.0 (center), and the baseline fit emissivity (right) were applied to the training data used in the regression retrieval algorithm. </a:t>
            </a:r>
          </a:p>
        </p:txBody>
      </p:sp>
    </p:spTree>
    <p:extLst>
      <p:ext uri="{BB962C8B-B14F-4D97-AF65-F5344CB8AC3E}">
        <p14:creationId xmlns:p14="http://schemas.microsoft.com/office/powerpoint/2010/main" val="41213487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stats_bar_tpwBi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60" y="914400"/>
            <a:ext cx="801674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81000" y="0"/>
            <a:ext cx="8153399" cy="1015663"/>
          </a:xfrm>
          <a:prstGeom prst="rect">
            <a:avLst/>
          </a:prstGeom>
          <a:noFill/>
        </p:spPr>
        <p:txBody>
          <a:bodyPr wrap="square" rtlCol="0">
            <a:spAutoFit/>
          </a:bodyPr>
          <a:lstStyle/>
          <a:p>
            <a:pPr algn="ctr"/>
            <a:r>
              <a:rPr lang="en-US" sz="2000" b="1" dirty="0"/>
              <a:t>TPW Bias (ARM SGP MWR minus MODIS MOD07) in mm for 18 different training data configurations. The statistics are shown for all cases (All), but also separated into “dry” (TPW &lt; 15 mm) and “wet” (TPW &gt;= 15mm) </a:t>
            </a:r>
            <a:r>
              <a:rPr lang="en-US" sz="2000" b="1" dirty="0" smtClean="0"/>
              <a:t>cases</a:t>
            </a:r>
            <a:endParaRPr lang="en-US" sz="2000" b="1" dirty="0"/>
          </a:p>
        </p:txBody>
      </p:sp>
      <p:sp>
        <p:nvSpPr>
          <p:cNvPr id="5" name="TextBox 4"/>
          <p:cNvSpPr txBox="1"/>
          <p:nvPr/>
        </p:nvSpPr>
        <p:spPr>
          <a:xfrm>
            <a:off x="533400" y="6324600"/>
            <a:ext cx="8000460" cy="369332"/>
          </a:xfrm>
          <a:prstGeom prst="rect">
            <a:avLst/>
          </a:prstGeom>
          <a:noFill/>
        </p:spPr>
        <p:txBody>
          <a:bodyPr wrap="none" rtlCol="0">
            <a:spAutoFit/>
          </a:bodyPr>
          <a:lstStyle/>
          <a:p>
            <a:r>
              <a:rPr lang="en-US" dirty="0" smtClean="0"/>
              <a:t>Derived from integration of vertical layers regression or total column regression (</a:t>
            </a:r>
            <a:r>
              <a:rPr lang="en-US" dirty="0" err="1" smtClean="0"/>
              <a:t>dir</a:t>
            </a:r>
            <a:r>
              <a:rPr lang="en-US" dirty="0" smtClean="0"/>
              <a:t>)</a:t>
            </a:r>
            <a:endParaRPr lang="en-US" dirty="0"/>
          </a:p>
        </p:txBody>
      </p:sp>
    </p:spTree>
    <p:extLst>
      <p:ext uri="{BB962C8B-B14F-4D97-AF65-F5344CB8AC3E}">
        <p14:creationId xmlns:p14="http://schemas.microsoft.com/office/powerpoint/2010/main" val="32138349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stats_bar_tpwRMSE"/>
          <p:cNvPicPr>
            <a:picLocks noChangeAspect="1" noChangeArrowheads="1"/>
          </p:cNvPicPr>
          <p:nvPr/>
        </p:nvPicPr>
        <p:blipFill>
          <a:blip r:embed="rId3">
            <a:extLst>
              <a:ext uri="{28A0092B-C50C-407E-A947-70E740481C1C}">
                <a14:useLocalDpi xmlns:a14="http://schemas.microsoft.com/office/drawing/2010/main" val="0"/>
              </a:ext>
            </a:extLst>
          </a:blip>
          <a:srcRect t="3470" b="2702"/>
          <a:stretch>
            <a:fillRect/>
          </a:stretch>
        </p:blipFill>
        <p:spPr bwMode="auto">
          <a:xfrm>
            <a:off x="265170" y="228600"/>
            <a:ext cx="857403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3417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1450"/>
            <a:ext cx="8610600" cy="645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F867B60-3A72-4A78-86E9-39BD0AC3C605}" type="slidenum">
              <a:rPr lang="en-US" smtClean="0">
                <a:solidFill>
                  <a:srgbClr val="000000"/>
                </a:solidFill>
              </a:rPr>
              <a:pPr>
                <a:defRPr/>
              </a:pPr>
              <a:t>6</a:t>
            </a:fld>
            <a:endParaRPr lang="en-US">
              <a:solidFill>
                <a:srgbClr val="000000"/>
              </a:solidFill>
            </a:endParaRPr>
          </a:p>
        </p:txBody>
      </p:sp>
      <p:sp>
        <p:nvSpPr>
          <p:cNvPr id="3" name="TextBox 2"/>
          <p:cNvSpPr txBox="1"/>
          <p:nvPr/>
        </p:nvSpPr>
        <p:spPr>
          <a:xfrm>
            <a:off x="986489" y="76200"/>
            <a:ext cx="7319311" cy="400110"/>
          </a:xfrm>
          <a:prstGeom prst="rect">
            <a:avLst/>
          </a:prstGeom>
          <a:noFill/>
        </p:spPr>
        <p:txBody>
          <a:bodyPr wrap="none" rtlCol="0">
            <a:spAutoFit/>
          </a:bodyPr>
          <a:lstStyle/>
          <a:p>
            <a:r>
              <a:rPr lang="en-US" sz="2000" b="1" dirty="0" smtClean="0"/>
              <a:t>IR absorption Spectra due to CO2, H2O, O3 vibrations and rotations</a:t>
            </a:r>
            <a:endParaRPr lang="en-US" sz="2000" b="1" dirty="0"/>
          </a:p>
        </p:txBody>
      </p:sp>
    </p:spTree>
    <p:extLst>
      <p:ext uri="{BB962C8B-B14F-4D97-AF65-F5344CB8AC3E}">
        <p14:creationId xmlns:p14="http://schemas.microsoft.com/office/powerpoint/2010/main" val="15813202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art_terra_Cart_CRTM2_FIX_ODPS_shift_nemis11_all_3_withDirect"/>
          <p:cNvPicPr>
            <a:picLocks noChangeAspect="1" noChangeArrowheads="1"/>
          </p:cNvPicPr>
          <p:nvPr/>
        </p:nvPicPr>
        <p:blipFill rotWithShape="1">
          <a:blip r:embed="rId3">
            <a:extLst>
              <a:ext uri="{28A0092B-C50C-407E-A947-70E740481C1C}">
                <a14:useLocalDpi xmlns:a14="http://schemas.microsoft.com/office/drawing/2010/main" val="0"/>
              </a:ext>
            </a:extLst>
          </a:blip>
          <a:srcRect t="6952" b="3077"/>
          <a:stretch/>
        </p:blipFill>
        <p:spPr bwMode="auto">
          <a:xfrm>
            <a:off x="-304800" y="943303"/>
            <a:ext cx="5336509" cy="514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cart_aqua_C6_CART_DS_patch2fix_all_3_withDirect"/>
          <p:cNvPicPr>
            <a:picLocks noChangeAspect="1" noChangeArrowheads="1"/>
          </p:cNvPicPr>
          <p:nvPr/>
        </p:nvPicPr>
        <p:blipFill rotWithShape="1">
          <a:blip r:embed="rId4">
            <a:extLst>
              <a:ext uri="{28A0092B-C50C-407E-A947-70E740481C1C}">
                <a14:useLocalDpi xmlns:a14="http://schemas.microsoft.com/office/drawing/2010/main" val="0"/>
              </a:ext>
            </a:extLst>
          </a:blip>
          <a:srcRect l="8568" t="7271" r="8652" b="5368"/>
          <a:stretch/>
        </p:blipFill>
        <p:spPr bwMode="auto">
          <a:xfrm>
            <a:off x="4572000" y="979712"/>
            <a:ext cx="4419600" cy="49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81000" y="76200"/>
            <a:ext cx="8382000" cy="707886"/>
          </a:xfrm>
          <a:prstGeom prst="rect">
            <a:avLst/>
          </a:prstGeom>
          <a:noFill/>
        </p:spPr>
        <p:txBody>
          <a:bodyPr wrap="square" rtlCol="0">
            <a:spAutoFit/>
          </a:bodyPr>
          <a:lstStyle/>
          <a:p>
            <a:pPr algn="ctr"/>
            <a:r>
              <a:rPr lang="en-US" sz="2000" b="1" dirty="0"/>
              <a:t>Comparison of </a:t>
            </a:r>
            <a:r>
              <a:rPr lang="en-US" sz="2000" b="1" dirty="0" smtClean="0"/>
              <a:t>MODIS TPW </a:t>
            </a:r>
            <a:r>
              <a:rPr lang="en-US" sz="2000" b="1" dirty="0"/>
              <a:t>(mm) </a:t>
            </a:r>
            <a:r>
              <a:rPr lang="en-US" sz="2000" b="1" dirty="0" smtClean="0"/>
              <a:t>and MWR at </a:t>
            </a:r>
            <a:r>
              <a:rPr lang="en-US" sz="2000" b="1" dirty="0"/>
              <a:t>the ARM SGP site from MODIS (y-axis, red dots original, green dots “direct”): Aqua (left) and Terra (right</a:t>
            </a:r>
            <a:r>
              <a:rPr lang="en-US" sz="2000" b="1" dirty="0" smtClean="0"/>
              <a:t>)</a:t>
            </a:r>
            <a:endParaRPr lang="en-US" sz="2000" b="1" dirty="0"/>
          </a:p>
        </p:txBody>
      </p:sp>
      <p:sp>
        <p:nvSpPr>
          <p:cNvPr id="5" name="TextBox 4"/>
          <p:cNvSpPr txBox="1"/>
          <p:nvPr/>
        </p:nvSpPr>
        <p:spPr>
          <a:xfrm>
            <a:off x="609600" y="6248400"/>
            <a:ext cx="7822783" cy="369332"/>
          </a:xfrm>
          <a:prstGeom prst="rect">
            <a:avLst/>
          </a:prstGeom>
          <a:noFill/>
        </p:spPr>
        <p:txBody>
          <a:bodyPr wrap="none" rtlCol="0">
            <a:spAutoFit/>
          </a:bodyPr>
          <a:lstStyle/>
          <a:p>
            <a:r>
              <a:rPr lang="en-US" dirty="0"/>
              <a:t>Also </a:t>
            </a:r>
            <a:r>
              <a:rPr lang="en-US" dirty="0" smtClean="0"/>
              <a:t>shown  are </a:t>
            </a:r>
            <a:r>
              <a:rPr lang="en-US" dirty="0"/>
              <a:t>GOES-8 and -12 (blue diamonds) and </a:t>
            </a:r>
            <a:r>
              <a:rPr lang="en-US" dirty="0" err="1"/>
              <a:t>radiosonde</a:t>
            </a:r>
            <a:r>
              <a:rPr lang="en-US" dirty="0"/>
              <a:t> (black x’s</a:t>
            </a:r>
            <a:r>
              <a:rPr lang="en-US" dirty="0" smtClean="0"/>
              <a:t>) TPWs</a:t>
            </a:r>
            <a:endParaRPr lang="en-US" dirty="0"/>
          </a:p>
        </p:txBody>
      </p:sp>
    </p:spTree>
    <p:extLst>
      <p:ext uri="{BB962C8B-B14F-4D97-AF65-F5344CB8AC3E}">
        <p14:creationId xmlns:p14="http://schemas.microsoft.com/office/powerpoint/2010/main" val="9107128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5" descr="cart_TPWdiff_aqua_CRTM_noshift_wshift_1-pland_WaterTempAdd_BFemis_cartSkinT_oceanStd1Mn0_global_allUnsat99_nrec15704_newEmisaqua_all_3"/>
          <p:cNvPicPr>
            <a:picLocks noChangeAspect="1" noChangeArrowheads="1"/>
          </p:cNvPicPr>
          <p:nvPr/>
        </p:nvPicPr>
        <p:blipFill>
          <a:blip r:embed="rId3">
            <a:extLst>
              <a:ext uri="{28A0092B-C50C-407E-A947-70E740481C1C}">
                <a14:useLocalDpi xmlns:a14="http://schemas.microsoft.com/office/drawing/2010/main" val="0"/>
              </a:ext>
            </a:extLst>
          </a:blip>
          <a:srcRect l="6810" t="4390" r="4666" b="3221"/>
          <a:stretch>
            <a:fillRect/>
          </a:stretch>
        </p:blipFill>
        <p:spPr bwMode="auto">
          <a:xfrm>
            <a:off x="171833" y="381000"/>
            <a:ext cx="8860167"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953000" y="4724400"/>
            <a:ext cx="1572866" cy="846386"/>
          </a:xfrm>
          <a:prstGeom prst="rect">
            <a:avLst/>
          </a:prstGeom>
          <a:noFill/>
        </p:spPr>
        <p:txBody>
          <a:bodyPr wrap="none" rtlCol="0">
            <a:spAutoFit/>
          </a:bodyPr>
          <a:lstStyle/>
          <a:p>
            <a:r>
              <a:rPr lang="en-US" sz="1400" b="1" dirty="0" smtClean="0">
                <a:solidFill>
                  <a:srgbClr val="FF0000"/>
                </a:solidFill>
              </a:rPr>
              <a:t>Red </a:t>
            </a:r>
            <a:r>
              <a:rPr lang="en-US" sz="1400" b="1" dirty="0" err="1" smtClean="0">
                <a:solidFill>
                  <a:srgbClr val="FF0000"/>
                </a:solidFill>
              </a:rPr>
              <a:t>wo</a:t>
            </a:r>
            <a:r>
              <a:rPr lang="en-US" sz="1400" b="1" dirty="0" smtClean="0">
                <a:solidFill>
                  <a:srgbClr val="FF0000"/>
                </a:solidFill>
              </a:rPr>
              <a:t> SRF shift</a:t>
            </a:r>
          </a:p>
          <a:p>
            <a:pPr>
              <a:lnSpc>
                <a:spcPct val="150000"/>
              </a:lnSpc>
            </a:pPr>
            <a:r>
              <a:rPr lang="en-US" sz="1400" b="1" dirty="0" smtClean="0">
                <a:solidFill>
                  <a:srgbClr val="FF0000"/>
                </a:solidFill>
              </a:rPr>
              <a:t> </a:t>
            </a:r>
          </a:p>
          <a:p>
            <a:r>
              <a:rPr lang="en-US" sz="1400" b="1" dirty="0" smtClean="0">
                <a:solidFill>
                  <a:schemeClr val="accent1"/>
                </a:solidFill>
              </a:rPr>
              <a:t>Blue with SRF shift</a:t>
            </a:r>
            <a:endParaRPr lang="en-US" sz="1400" b="1" dirty="0">
              <a:solidFill>
                <a:schemeClr val="accent1"/>
              </a:solidFill>
            </a:endParaRPr>
          </a:p>
        </p:txBody>
      </p:sp>
    </p:spTree>
    <p:extLst>
      <p:ext uri="{BB962C8B-B14F-4D97-AF65-F5344CB8AC3E}">
        <p14:creationId xmlns:p14="http://schemas.microsoft.com/office/powerpoint/2010/main" val="17116890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2" descr="stat_TOZ_O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5" y="381000"/>
            <a:ext cx="905669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1693311862"/>
              </p:ext>
            </p:extLst>
          </p:nvPr>
        </p:nvGraphicFramePr>
        <p:xfrm>
          <a:off x="228599" y="4470399"/>
          <a:ext cx="8610601" cy="2311401"/>
        </p:xfrm>
        <a:graphic>
          <a:graphicData uri="http://schemas.openxmlformats.org/drawingml/2006/table">
            <a:tbl>
              <a:tblPr>
                <a:tableStyleId>{5C22544A-7EE6-4342-B048-85BDC9FD1C3A}</a:tableStyleId>
              </a:tblPr>
              <a:tblGrid>
                <a:gridCol w="2060955"/>
                <a:gridCol w="1309929"/>
                <a:gridCol w="1415693"/>
                <a:gridCol w="985844"/>
                <a:gridCol w="1091607"/>
                <a:gridCol w="1047944"/>
                <a:gridCol w="698629"/>
              </a:tblGrid>
              <a:tr h="889000">
                <a:tc>
                  <a:txBody>
                    <a:bodyPr/>
                    <a:lstStyle/>
                    <a:p>
                      <a:pPr marL="0" marR="0" algn="just">
                        <a:spcBef>
                          <a:spcPts val="0"/>
                        </a:spcBef>
                        <a:spcAft>
                          <a:spcPts val="0"/>
                        </a:spcAft>
                      </a:pPr>
                      <a:r>
                        <a:rPr lang="en-US" sz="1600" dirty="0">
                          <a:effectLst/>
                        </a:rPr>
                        <a:t>Date (Terra) TOZ [DU]</a:t>
                      </a:r>
                    </a:p>
                    <a:p>
                      <a:pPr marL="0" marR="0" algn="just">
                        <a:spcBef>
                          <a:spcPts val="0"/>
                        </a:spcBef>
                        <a:spcAft>
                          <a:spcPts val="0"/>
                        </a:spcAft>
                      </a:pPr>
                      <a:r>
                        <a:rPr lang="en-US" sz="1600" dirty="0">
                          <a:effectLst/>
                        </a:rPr>
                        <a:t>No shifts</a:t>
                      </a:r>
                      <a:endParaRPr lang="en-US" sz="1600" dirty="0">
                        <a:effectLst/>
                        <a:latin typeface="Times New Roman"/>
                        <a:ea typeface="Times New Roman"/>
                      </a:endParaRPr>
                    </a:p>
                  </a:txBody>
                  <a:tcPr/>
                </a:tc>
                <a:tc>
                  <a:txBody>
                    <a:bodyPr/>
                    <a:lstStyle/>
                    <a:p>
                      <a:pPr marL="0" marR="0" algn="just">
                        <a:spcBef>
                          <a:spcPts val="0"/>
                        </a:spcBef>
                        <a:spcAft>
                          <a:spcPts val="0"/>
                        </a:spcAft>
                      </a:pPr>
                      <a:r>
                        <a:rPr lang="en-US" sz="1600">
                          <a:effectLst/>
                        </a:rPr>
                        <a:t>OMI–MOD07</a:t>
                      </a:r>
                    </a:p>
                    <a:p>
                      <a:pPr marL="0" marR="0" algn="just">
                        <a:spcBef>
                          <a:spcPts val="0"/>
                        </a:spcBef>
                        <a:spcAft>
                          <a:spcPts val="0"/>
                        </a:spcAft>
                      </a:pPr>
                      <a:r>
                        <a:rPr lang="en-US" sz="1600">
                          <a:effectLst/>
                        </a:rPr>
                        <a:t>(Col5)</a:t>
                      </a:r>
                    </a:p>
                    <a:p>
                      <a:pPr marL="0" marR="0" algn="just">
                        <a:spcBef>
                          <a:spcPts val="0"/>
                        </a:spcBef>
                        <a:spcAft>
                          <a:spcPts val="0"/>
                        </a:spcAft>
                      </a:pPr>
                      <a:r>
                        <a:rPr lang="en-US" sz="1600">
                          <a:effectLst/>
                        </a:rPr>
                        <a:t> bias ± Stdev </a:t>
                      </a:r>
                      <a:endParaRPr lang="en-US" sz="1600">
                        <a:effectLst/>
                        <a:latin typeface="Times New Roman"/>
                        <a:ea typeface="Times New Roman"/>
                      </a:endParaRPr>
                    </a:p>
                  </a:txBody>
                  <a:tcPr/>
                </a:tc>
                <a:tc>
                  <a:txBody>
                    <a:bodyPr/>
                    <a:lstStyle/>
                    <a:p>
                      <a:pPr marL="0" marR="0" algn="just">
                        <a:spcBef>
                          <a:spcPts val="0"/>
                        </a:spcBef>
                        <a:spcAft>
                          <a:spcPts val="0"/>
                        </a:spcAft>
                      </a:pPr>
                      <a:r>
                        <a:rPr lang="en-US" sz="1600" dirty="0">
                          <a:effectLst/>
                        </a:rPr>
                        <a:t>OMI –MOD07</a:t>
                      </a:r>
                    </a:p>
                    <a:p>
                      <a:pPr marL="0" marR="0" algn="just">
                        <a:spcBef>
                          <a:spcPts val="0"/>
                        </a:spcBef>
                        <a:spcAft>
                          <a:spcPts val="0"/>
                        </a:spcAft>
                      </a:pPr>
                      <a:r>
                        <a:rPr lang="en-US" sz="1600" dirty="0">
                          <a:effectLst/>
                        </a:rPr>
                        <a:t>(Col6)</a:t>
                      </a:r>
                    </a:p>
                    <a:p>
                      <a:pPr marL="0" marR="0" algn="just">
                        <a:spcBef>
                          <a:spcPts val="0"/>
                        </a:spcBef>
                        <a:spcAft>
                          <a:spcPts val="0"/>
                        </a:spcAft>
                      </a:pPr>
                      <a:r>
                        <a:rPr lang="en-US" sz="1600" dirty="0">
                          <a:effectLst/>
                        </a:rPr>
                        <a:t>Bias ± </a:t>
                      </a:r>
                      <a:r>
                        <a:rPr lang="en-US" sz="1600" dirty="0" err="1">
                          <a:effectLst/>
                        </a:rPr>
                        <a:t>Stdev</a:t>
                      </a:r>
                      <a:r>
                        <a:rPr lang="en-US" sz="1600" dirty="0">
                          <a:effectLst/>
                        </a:rPr>
                        <a:t> </a:t>
                      </a:r>
                      <a:endParaRPr lang="en-US" sz="1600" dirty="0">
                        <a:effectLst/>
                        <a:latin typeface="Times New Roman"/>
                        <a:ea typeface="Times New Roman"/>
                      </a:endParaRPr>
                    </a:p>
                  </a:txBody>
                  <a:tcPr/>
                </a:tc>
                <a:tc gridSpan="2">
                  <a:txBody>
                    <a:bodyPr/>
                    <a:lstStyle/>
                    <a:p>
                      <a:pPr marL="0" marR="0" algn="just">
                        <a:spcBef>
                          <a:spcPts val="0"/>
                        </a:spcBef>
                        <a:spcAft>
                          <a:spcPts val="0"/>
                        </a:spcAft>
                      </a:pPr>
                      <a:r>
                        <a:rPr lang="en-US" sz="1600">
                          <a:effectLst/>
                        </a:rPr>
                        <a:t>AIRS–MOD07</a:t>
                      </a:r>
                    </a:p>
                    <a:p>
                      <a:pPr marL="0" marR="0" algn="just">
                        <a:spcBef>
                          <a:spcPts val="0"/>
                        </a:spcBef>
                        <a:spcAft>
                          <a:spcPts val="0"/>
                        </a:spcAft>
                      </a:pPr>
                      <a:r>
                        <a:rPr lang="en-US" sz="1600">
                          <a:effectLst/>
                        </a:rPr>
                        <a:t>(Col5)</a:t>
                      </a:r>
                    </a:p>
                    <a:p>
                      <a:pPr marL="0" marR="0" algn="just">
                        <a:spcBef>
                          <a:spcPts val="0"/>
                        </a:spcBef>
                        <a:spcAft>
                          <a:spcPts val="0"/>
                        </a:spcAft>
                      </a:pPr>
                      <a:r>
                        <a:rPr lang="en-US" sz="1600">
                          <a:effectLst/>
                        </a:rPr>
                        <a:t>Land                     Sea</a:t>
                      </a:r>
                      <a:endParaRPr lang="en-US" sz="1600">
                        <a:effectLst/>
                        <a:latin typeface="Times New Roman"/>
                        <a:ea typeface="Times New Roman"/>
                      </a:endParaRPr>
                    </a:p>
                  </a:txBody>
                  <a:tcPr/>
                </a:tc>
                <a:tc hMerge="1">
                  <a:txBody>
                    <a:bodyPr/>
                    <a:lstStyle/>
                    <a:p>
                      <a:endParaRPr lang="en-US"/>
                    </a:p>
                  </a:txBody>
                  <a:tcPr/>
                </a:tc>
                <a:tc gridSpan="2">
                  <a:txBody>
                    <a:bodyPr/>
                    <a:lstStyle/>
                    <a:p>
                      <a:pPr marL="0" marR="0" algn="just">
                        <a:spcBef>
                          <a:spcPts val="0"/>
                        </a:spcBef>
                        <a:spcAft>
                          <a:spcPts val="0"/>
                        </a:spcAft>
                      </a:pPr>
                      <a:r>
                        <a:rPr lang="en-US" sz="1600">
                          <a:effectLst/>
                        </a:rPr>
                        <a:t>AIRS–MOD07</a:t>
                      </a:r>
                    </a:p>
                    <a:p>
                      <a:pPr marL="0" marR="0" algn="just">
                        <a:spcBef>
                          <a:spcPts val="0"/>
                        </a:spcBef>
                        <a:spcAft>
                          <a:spcPts val="0"/>
                        </a:spcAft>
                      </a:pPr>
                      <a:r>
                        <a:rPr lang="en-US" sz="1600">
                          <a:effectLst/>
                        </a:rPr>
                        <a:t>(Col6)</a:t>
                      </a:r>
                    </a:p>
                    <a:p>
                      <a:pPr marL="0" marR="0" algn="just">
                        <a:spcBef>
                          <a:spcPts val="0"/>
                        </a:spcBef>
                        <a:spcAft>
                          <a:spcPts val="0"/>
                        </a:spcAft>
                      </a:pPr>
                      <a:r>
                        <a:rPr lang="en-US" sz="1600">
                          <a:effectLst/>
                        </a:rPr>
                        <a:t>Land                    Sea</a:t>
                      </a:r>
                      <a:endParaRPr lang="en-US" sz="1600">
                        <a:effectLst/>
                        <a:latin typeface="Times New Roman"/>
                        <a:ea typeface="Times New Roman"/>
                      </a:endParaRPr>
                    </a:p>
                  </a:txBody>
                  <a:tcPr/>
                </a:tc>
                <a:tc hMerge="1">
                  <a:txBody>
                    <a:bodyPr/>
                    <a:lstStyle/>
                    <a:p>
                      <a:endParaRPr lang="en-US"/>
                    </a:p>
                  </a:txBody>
                  <a:tcPr/>
                </a:tc>
              </a:tr>
              <a:tr h="414867">
                <a:tc>
                  <a:txBody>
                    <a:bodyPr/>
                    <a:lstStyle/>
                    <a:p>
                      <a:pPr marL="0" marR="0" algn="just">
                        <a:spcBef>
                          <a:spcPts val="0"/>
                        </a:spcBef>
                        <a:spcAft>
                          <a:spcPts val="0"/>
                        </a:spcAft>
                      </a:pPr>
                      <a:r>
                        <a:rPr lang="en-US" sz="1600">
                          <a:effectLst/>
                        </a:rPr>
                        <a:t>Aug 14 2001</a:t>
                      </a:r>
                      <a:endParaRPr lang="en-US" sz="1600">
                        <a:effectLst/>
                        <a:latin typeface="Times New Roman"/>
                        <a:ea typeface="Times New Roman"/>
                      </a:endParaRPr>
                    </a:p>
                  </a:txBody>
                  <a:tcPr/>
                </a:tc>
                <a:tc>
                  <a:txBody>
                    <a:bodyPr/>
                    <a:lstStyle/>
                    <a:p>
                      <a:pPr marL="0" marR="0" algn="just">
                        <a:spcBef>
                          <a:spcPts val="0"/>
                        </a:spcBef>
                        <a:spcAft>
                          <a:spcPts val="0"/>
                        </a:spcAft>
                      </a:pPr>
                      <a:r>
                        <a:rPr lang="en-US" sz="1600">
                          <a:effectLst/>
                        </a:rPr>
                        <a:t>+2±17</a:t>
                      </a:r>
                      <a:endParaRPr lang="en-US" sz="1600">
                        <a:effectLst/>
                        <a:latin typeface="Times New Roman"/>
                        <a:ea typeface="Times New Roman"/>
                      </a:endParaRPr>
                    </a:p>
                  </a:txBody>
                  <a:tcPr/>
                </a:tc>
                <a:tc>
                  <a:txBody>
                    <a:bodyPr/>
                    <a:lstStyle/>
                    <a:p>
                      <a:pPr marL="0" marR="0" algn="just">
                        <a:spcBef>
                          <a:spcPts val="0"/>
                        </a:spcBef>
                        <a:spcAft>
                          <a:spcPts val="0"/>
                        </a:spcAft>
                      </a:pPr>
                      <a:r>
                        <a:rPr lang="en-US" sz="1600">
                          <a:effectLst/>
                        </a:rPr>
                        <a:t>-9±26</a:t>
                      </a:r>
                      <a:endParaRPr lang="en-US" sz="1600">
                        <a:effectLst/>
                        <a:latin typeface="Times New Roman"/>
                        <a:ea typeface="Times New Roman"/>
                      </a:endParaRPr>
                    </a:p>
                  </a:txBody>
                  <a:tcPr/>
                </a:tc>
                <a:tc>
                  <a:txBody>
                    <a:bodyPr/>
                    <a:lstStyle/>
                    <a:p>
                      <a:pPr marL="0" marR="0" algn="just">
                        <a:spcBef>
                          <a:spcPts val="0"/>
                        </a:spcBef>
                        <a:spcAft>
                          <a:spcPts val="0"/>
                        </a:spcAft>
                      </a:pPr>
                      <a:r>
                        <a:rPr lang="en-US" sz="1600">
                          <a:effectLst/>
                        </a:rPr>
                        <a:t>-</a:t>
                      </a:r>
                      <a:endParaRPr lang="en-US" sz="1600">
                        <a:effectLst/>
                        <a:latin typeface="Times New Roman"/>
                        <a:ea typeface="Times New Roman"/>
                      </a:endParaRPr>
                    </a:p>
                  </a:txBody>
                  <a:tcPr/>
                </a:tc>
                <a:tc>
                  <a:txBody>
                    <a:bodyPr/>
                    <a:lstStyle/>
                    <a:p>
                      <a:pPr marL="0" marR="0" algn="just">
                        <a:spcBef>
                          <a:spcPts val="0"/>
                        </a:spcBef>
                        <a:spcAft>
                          <a:spcPts val="0"/>
                        </a:spcAft>
                      </a:pPr>
                      <a:r>
                        <a:rPr lang="en-US" sz="1600">
                          <a:effectLst/>
                        </a:rPr>
                        <a:t>-</a:t>
                      </a:r>
                      <a:endParaRPr lang="en-US" sz="1600">
                        <a:effectLst/>
                        <a:latin typeface="Times New Roman"/>
                        <a:ea typeface="Times New Roman"/>
                      </a:endParaRPr>
                    </a:p>
                  </a:txBody>
                  <a:tcPr/>
                </a:tc>
                <a:tc>
                  <a:txBody>
                    <a:bodyPr/>
                    <a:lstStyle/>
                    <a:p>
                      <a:pPr marL="0" marR="0" algn="just">
                        <a:spcBef>
                          <a:spcPts val="0"/>
                        </a:spcBef>
                        <a:spcAft>
                          <a:spcPts val="0"/>
                        </a:spcAft>
                      </a:pPr>
                      <a:r>
                        <a:rPr lang="en-US" sz="1600">
                          <a:effectLst/>
                        </a:rPr>
                        <a:t>-</a:t>
                      </a:r>
                      <a:endParaRPr lang="en-US" sz="1600">
                        <a:effectLst/>
                        <a:latin typeface="Times New Roman"/>
                        <a:ea typeface="Times New Roman"/>
                      </a:endParaRPr>
                    </a:p>
                  </a:txBody>
                  <a:tcPr/>
                </a:tc>
                <a:tc>
                  <a:txBody>
                    <a:bodyPr/>
                    <a:lstStyle/>
                    <a:p>
                      <a:pPr marL="0" marR="0" algn="just">
                        <a:spcBef>
                          <a:spcPts val="0"/>
                        </a:spcBef>
                        <a:spcAft>
                          <a:spcPts val="0"/>
                        </a:spcAft>
                      </a:pPr>
                      <a:r>
                        <a:rPr lang="en-US" sz="1600">
                          <a:effectLst/>
                        </a:rPr>
                        <a:t>-</a:t>
                      </a:r>
                      <a:endParaRPr lang="en-US" sz="1600">
                        <a:effectLst/>
                        <a:latin typeface="Times New Roman"/>
                        <a:ea typeface="Times New Roman"/>
                      </a:endParaRPr>
                    </a:p>
                  </a:txBody>
                  <a:tcPr/>
                </a:tc>
              </a:tr>
              <a:tr h="414867">
                <a:tc>
                  <a:txBody>
                    <a:bodyPr/>
                    <a:lstStyle/>
                    <a:p>
                      <a:pPr marL="0" marR="0" algn="just">
                        <a:spcBef>
                          <a:spcPts val="0"/>
                        </a:spcBef>
                        <a:spcAft>
                          <a:spcPts val="0"/>
                        </a:spcAft>
                      </a:pPr>
                      <a:r>
                        <a:rPr lang="en-US" sz="1600">
                          <a:effectLst/>
                        </a:rPr>
                        <a:t>March 11 2006 </a:t>
                      </a:r>
                      <a:endParaRPr lang="en-US" sz="1600">
                        <a:effectLst/>
                        <a:latin typeface="Times New Roman"/>
                        <a:ea typeface="Times New Roman"/>
                      </a:endParaRPr>
                    </a:p>
                  </a:txBody>
                  <a:tcPr/>
                </a:tc>
                <a:tc>
                  <a:txBody>
                    <a:bodyPr/>
                    <a:lstStyle/>
                    <a:p>
                      <a:pPr marL="0" marR="0" algn="just">
                        <a:spcBef>
                          <a:spcPts val="0"/>
                        </a:spcBef>
                        <a:spcAft>
                          <a:spcPts val="0"/>
                        </a:spcAft>
                      </a:pPr>
                      <a:r>
                        <a:rPr lang="en-US" sz="1600">
                          <a:effectLst/>
                        </a:rPr>
                        <a:t>-1±29</a:t>
                      </a:r>
                      <a:endParaRPr lang="en-US" sz="1600">
                        <a:effectLst/>
                        <a:latin typeface="Times New Roman"/>
                        <a:ea typeface="Times New Roman"/>
                      </a:endParaRPr>
                    </a:p>
                  </a:txBody>
                  <a:tcPr/>
                </a:tc>
                <a:tc>
                  <a:txBody>
                    <a:bodyPr/>
                    <a:lstStyle/>
                    <a:p>
                      <a:pPr marL="0" marR="0" algn="just">
                        <a:spcBef>
                          <a:spcPts val="0"/>
                        </a:spcBef>
                        <a:spcAft>
                          <a:spcPts val="0"/>
                        </a:spcAft>
                      </a:pPr>
                      <a:r>
                        <a:rPr lang="en-US" sz="1600" dirty="0">
                          <a:effectLst/>
                        </a:rPr>
                        <a:t>-14±49</a:t>
                      </a:r>
                      <a:endParaRPr lang="en-US" sz="1600" dirty="0">
                        <a:effectLst/>
                        <a:latin typeface="Times New Roman"/>
                        <a:ea typeface="Times New Roman"/>
                      </a:endParaRPr>
                    </a:p>
                  </a:txBody>
                  <a:tcPr/>
                </a:tc>
                <a:tc>
                  <a:txBody>
                    <a:bodyPr/>
                    <a:lstStyle/>
                    <a:p>
                      <a:pPr marL="0" marR="0" algn="just">
                        <a:spcBef>
                          <a:spcPts val="0"/>
                        </a:spcBef>
                        <a:spcAft>
                          <a:spcPts val="0"/>
                        </a:spcAft>
                      </a:pPr>
                      <a:r>
                        <a:rPr lang="en-US" sz="1600">
                          <a:effectLst/>
                        </a:rPr>
                        <a:t>+7</a:t>
                      </a:r>
                      <a:r>
                        <a:rPr lang="en-US" sz="1600">
                          <a:effectLst/>
                          <a:sym typeface="Symbol"/>
                        </a:rPr>
                        <a:t></a:t>
                      </a:r>
                      <a:r>
                        <a:rPr lang="en-US" sz="1600">
                          <a:effectLst/>
                        </a:rPr>
                        <a:t>38</a:t>
                      </a:r>
                      <a:endParaRPr lang="en-US" sz="1600">
                        <a:effectLst/>
                        <a:latin typeface="Times New Roman"/>
                        <a:ea typeface="Times New Roman"/>
                      </a:endParaRPr>
                    </a:p>
                  </a:txBody>
                  <a:tcPr/>
                </a:tc>
                <a:tc>
                  <a:txBody>
                    <a:bodyPr/>
                    <a:lstStyle/>
                    <a:p>
                      <a:pPr marL="0" marR="0" algn="just">
                        <a:spcBef>
                          <a:spcPts val="0"/>
                        </a:spcBef>
                        <a:spcAft>
                          <a:spcPts val="0"/>
                        </a:spcAft>
                      </a:pPr>
                      <a:r>
                        <a:rPr lang="en-US" sz="1600">
                          <a:effectLst/>
                        </a:rPr>
                        <a:t>-1</a:t>
                      </a:r>
                      <a:r>
                        <a:rPr lang="en-US" sz="1600">
                          <a:effectLst/>
                          <a:sym typeface="Symbol"/>
                        </a:rPr>
                        <a:t></a:t>
                      </a:r>
                      <a:r>
                        <a:rPr lang="en-US" sz="1600">
                          <a:effectLst/>
                        </a:rPr>
                        <a:t>19</a:t>
                      </a:r>
                      <a:endParaRPr lang="en-US" sz="1600">
                        <a:effectLst/>
                        <a:latin typeface="Times New Roman"/>
                        <a:ea typeface="Times New Roman"/>
                      </a:endParaRPr>
                    </a:p>
                  </a:txBody>
                  <a:tcPr/>
                </a:tc>
                <a:tc>
                  <a:txBody>
                    <a:bodyPr/>
                    <a:lstStyle/>
                    <a:p>
                      <a:pPr marL="0" marR="0" algn="just">
                        <a:spcBef>
                          <a:spcPts val="0"/>
                        </a:spcBef>
                        <a:spcAft>
                          <a:spcPts val="0"/>
                        </a:spcAft>
                      </a:pPr>
                      <a:r>
                        <a:rPr lang="en-US" sz="1600">
                          <a:effectLst/>
                        </a:rPr>
                        <a:t>+27</a:t>
                      </a:r>
                      <a:r>
                        <a:rPr lang="en-US" sz="1600">
                          <a:effectLst/>
                          <a:sym typeface="Symbol"/>
                        </a:rPr>
                        <a:t></a:t>
                      </a:r>
                      <a:r>
                        <a:rPr lang="en-US" sz="1600">
                          <a:effectLst/>
                        </a:rPr>
                        <a:t>52</a:t>
                      </a:r>
                      <a:endParaRPr lang="en-US" sz="1600">
                        <a:effectLst/>
                        <a:latin typeface="Times New Roman"/>
                        <a:ea typeface="Times New Roman"/>
                      </a:endParaRPr>
                    </a:p>
                  </a:txBody>
                  <a:tcPr/>
                </a:tc>
                <a:tc>
                  <a:txBody>
                    <a:bodyPr/>
                    <a:lstStyle/>
                    <a:p>
                      <a:pPr marL="0" marR="0" algn="just">
                        <a:spcBef>
                          <a:spcPts val="0"/>
                        </a:spcBef>
                        <a:spcAft>
                          <a:spcPts val="0"/>
                        </a:spcAft>
                      </a:pPr>
                      <a:r>
                        <a:rPr lang="en-US" sz="1600">
                          <a:effectLst/>
                        </a:rPr>
                        <a:t>-5</a:t>
                      </a:r>
                      <a:r>
                        <a:rPr lang="en-US" sz="1600">
                          <a:effectLst/>
                          <a:sym typeface="Symbol"/>
                        </a:rPr>
                        <a:t></a:t>
                      </a:r>
                      <a:r>
                        <a:rPr lang="en-US" sz="1600">
                          <a:effectLst/>
                        </a:rPr>
                        <a:t>34</a:t>
                      </a:r>
                      <a:endParaRPr lang="en-US" sz="1600">
                        <a:effectLst/>
                        <a:latin typeface="Times New Roman"/>
                        <a:ea typeface="Times New Roman"/>
                      </a:endParaRPr>
                    </a:p>
                  </a:txBody>
                  <a:tcPr/>
                </a:tc>
              </a:tr>
              <a:tr h="414867">
                <a:tc>
                  <a:txBody>
                    <a:bodyPr/>
                    <a:lstStyle/>
                    <a:p>
                      <a:pPr marL="0" marR="0" algn="just">
                        <a:spcBef>
                          <a:spcPts val="0"/>
                        </a:spcBef>
                        <a:spcAft>
                          <a:spcPts val="0"/>
                        </a:spcAft>
                      </a:pPr>
                      <a:r>
                        <a:rPr lang="en-US" sz="1600">
                          <a:effectLst/>
                        </a:rPr>
                        <a:t>Aug 28 2006 /</a:t>
                      </a:r>
                      <a:endParaRPr lang="en-US" sz="1600">
                        <a:effectLst/>
                        <a:latin typeface="Times New Roman"/>
                        <a:ea typeface="Times New Roman"/>
                      </a:endParaRPr>
                    </a:p>
                  </a:txBody>
                  <a:tcPr/>
                </a:tc>
                <a:tc>
                  <a:txBody>
                    <a:bodyPr/>
                    <a:lstStyle/>
                    <a:p>
                      <a:pPr marL="0" marR="0" algn="just">
                        <a:spcBef>
                          <a:spcPts val="0"/>
                        </a:spcBef>
                        <a:spcAft>
                          <a:spcPts val="0"/>
                        </a:spcAft>
                      </a:pPr>
                      <a:r>
                        <a:rPr lang="en-US" sz="1600">
                          <a:effectLst/>
                        </a:rPr>
                        <a:t>+1±25</a:t>
                      </a:r>
                      <a:endParaRPr lang="en-US" sz="1600">
                        <a:effectLst/>
                        <a:latin typeface="Times New Roman"/>
                        <a:ea typeface="Times New Roman"/>
                      </a:endParaRPr>
                    </a:p>
                  </a:txBody>
                  <a:tcPr/>
                </a:tc>
                <a:tc>
                  <a:txBody>
                    <a:bodyPr/>
                    <a:lstStyle/>
                    <a:p>
                      <a:pPr marL="0" marR="0" algn="just">
                        <a:spcBef>
                          <a:spcPts val="0"/>
                        </a:spcBef>
                        <a:spcAft>
                          <a:spcPts val="0"/>
                        </a:spcAft>
                      </a:pPr>
                      <a:r>
                        <a:rPr lang="en-US" sz="1600" dirty="0">
                          <a:effectLst/>
                        </a:rPr>
                        <a:t>-8±41</a:t>
                      </a:r>
                      <a:endParaRPr lang="en-US" sz="1600" dirty="0">
                        <a:effectLst/>
                        <a:latin typeface="Times New Roman"/>
                        <a:ea typeface="Times New Roman"/>
                      </a:endParaRPr>
                    </a:p>
                  </a:txBody>
                  <a:tcPr/>
                </a:tc>
                <a:tc>
                  <a:txBody>
                    <a:bodyPr/>
                    <a:lstStyle/>
                    <a:p>
                      <a:pPr marL="0" marR="0" algn="just">
                        <a:spcBef>
                          <a:spcPts val="0"/>
                        </a:spcBef>
                        <a:spcAft>
                          <a:spcPts val="0"/>
                        </a:spcAft>
                      </a:pPr>
                      <a:r>
                        <a:rPr lang="en-US" sz="1600">
                          <a:effectLst/>
                        </a:rPr>
                        <a:t>-+29</a:t>
                      </a:r>
                      <a:r>
                        <a:rPr lang="en-US" sz="1600">
                          <a:effectLst/>
                          <a:sym typeface="Symbol"/>
                        </a:rPr>
                        <a:t></a:t>
                      </a:r>
                      <a:r>
                        <a:rPr lang="en-US" sz="1600">
                          <a:effectLst/>
                        </a:rPr>
                        <a:t>71</a:t>
                      </a:r>
                      <a:endParaRPr lang="en-US" sz="1600">
                        <a:effectLst/>
                        <a:latin typeface="Times New Roman"/>
                        <a:ea typeface="Times New Roman"/>
                      </a:endParaRPr>
                    </a:p>
                  </a:txBody>
                  <a:tcPr/>
                </a:tc>
                <a:tc>
                  <a:txBody>
                    <a:bodyPr/>
                    <a:lstStyle/>
                    <a:p>
                      <a:pPr marL="0" marR="0" algn="just">
                        <a:spcBef>
                          <a:spcPts val="0"/>
                        </a:spcBef>
                        <a:spcAft>
                          <a:spcPts val="0"/>
                        </a:spcAft>
                      </a:pPr>
                      <a:r>
                        <a:rPr lang="en-US" sz="1600">
                          <a:effectLst/>
                        </a:rPr>
                        <a:t>+9</a:t>
                      </a:r>
                      <a:r>
                        <a:rPr lang="en-US" sz="1600">
                          <a:effectLst/>
                          <a:sym typeface="Symbol"/>
                        </a:rPr>
                        <a:t></a:t>
                      </a:r>
                      <a:r>
                        <a:rPr lang="en-US" sz="1600">
                          <a:effectLst/>
                        </a:rPr>
                        <a:t>66</a:t>
                      </a:r>
                      <a:endParaRPr lang="en-US" sz="1600">
                        <a:effectLst/>
                        <a:latin typeface="Times New Roman"/>
                        <a:ea typeface="Times New Roman"/>
                      </a:endParaRPr>
                    </a:p>
                  </a:txBody>
                  <a:tcPr/>
                </a:tc>
                <a:tc>
                  <a:txBody>
                    <a:bodyPr/>
                    <a:lstStyle/>
                    <a:p>
                      <a:pPr marL="0" marR="0" algn="just">
                        <a:spcBef>
                          <a:spcPts val="0"/>
                        </a:spcBef>
                        <a:spcAft>
                          <a:spcPts val="0"/>
                        </a:spcAft>
                      </a:pPr>
                      <a:r>
                        <a:rPr lang="en-US" sz="1600">
                          <a:effectLst/>
                        </a:rPr>
                        <a:t>-0.6</a:t>
                      </a:r>
                      <a:r>
                        <a:rPr lang="en-US" sz="1600">
                          <a:effectLst/>
                          <a:sym typeface="Symbol"/>
                        </a:rPr>
                        <a:t></a:t>
                      </a:r>
                      <a:r>
                        <a:rPr lang="en-US" sz="1600">
                          <a:effectLst/>
                        </a:rPr>
                        <a:t>38</a:t>
                      </a:r>
                      <a:endParaRPr lang="en-US" sz="1600">
                        <a:effectLst/>
                        <a:latin typeface="Times New Roman"/>
                        <a:ea typeface="Times New Roman"/>
                      </a:endParaRPr>
                    </a:p>
                  </a:txBody>
                  <a:tcPr/>
                </a:tc>
                <a:tc>
                  <a:txBody>
                    <a:bodyPr/>
                    <a:lstStyle/>
                    <a:p>
                      <a:pPr marL="0" marR="0" algn="just">
                        <a:spcBef>
                          <a:spcPts val="0"/>
                        </a:spcBef>
                        <a:spcAft>
                          <a:spcPts val="0"/>
                        </a:spcAft>
                      </a:pPr>
                      <a:r>
                        <a:rPr lang="en-US" sz="1600" dirty="0">
                          <a:effectLst/>
                        </a:rPr>
                        <a:t>-3</a:t>
                      </a:r>
                      <a:r>
                        <a:rPr lang="en-US" sz="1600" dirty="0">
                          <a:effectLst/>
                          <a:sym typeface="Symbol"/>
                        </a:rPr>
                        <a:t></a:t>
                      </a:r>
                      <a:r>
                        <a:rPr lang="en-US" sz="1600" dirty="0">
                          <a:effectLst/>
                        </a:rPr>
                        <a:t>30</a:t>
                      </a:r>
                      <a:endParaRPr lang="en-US" sz="1600" dirty="0">
                        <a:effectLst/>
                        <a:latin typeface="Times New Roman"/>
                        <a:ea typeface="Times New Roman"/>
                      </a:endParaRPr>
                    </a:p>
                  </a:txBody>
                  <a:tcPr/>
                </a:tc>
              </a:tr>
            </a:tbl>
          </a:graphicData>
        </a:graphic>
      </p:graphicFrame>
      <p:sp>
        <p:nvSpPr>
          <p:cNvPr id="5" name="TextBox 4"/>
          <p:cNvSpPr txBox="1"/>
          <p:nvPr/>
        </p:nvSpPr>
        <p:spPr>
          <a:xfrm>
            <a:off x="152400" y="0"/>
            <a:ext cx="8755346" cy="369332"/>
          </a:xfrm>
          <a:prstGeom prst="rect">
            <a:avLst/>
          </a:prstGeom>
          <a:noFill/>
        </p:spPr>
        <p:txBody>
          <a:bodyPr wrap="none" rtlCol="0">
            <a:spAutoFit/>
          </a:bodyPr>
          <a:lstStyle/>
          <a:p>
            <a:r>
              <a:rPr lang="en-US" b="1" dirty="0"/>
              <a:t>Global </a:t>
            </a:r>
            <a:r>
              <a:rPr lang="en-US" b="1" dirty="0" smtClean="0"/>
              <a:t>Aqua </a:t>
            </a:r>
            <a:r>
              <a:rPr lang="en-US" b="1" dirty="0"/>
              <a:t>(top) </a:t>
            </a:r>
            <a:r>
              <a:rPr lang="en-US" b="1" dirty="0" smtClean="0"/>
              <a:t>/ </a:t>
            </a:r>
            <a:r>
              <a:rPr lang="en-US" b="1" dirty="0"/>
              <a:t>Terra (bottom) MOD07 Total </a:t>
            </a:r>
            <a:r>
              <a:rPr lang="en-US" b="1" dirty="0" smtClean="0"/>
              <a:t>O3 </a:t>
            </a:r>
            <a:r>
              <a:rPr lang="en-US" b="1" dirty="0"/>
              <a:t>(Dobson Unit) </a:t>
            </a:r>
            <a:r>
              <a:rPr lang="en-US" b="1" dirty="0" err="1" smtClean="0"/>
              <a:t>vs</a:t>
            </a:r>
            <a:r>
              <a:rPr lang="en-US" b="1" dirty="0" smtClean="0"/>
              <a:t> </a:t>
            </a:r>
            <a:r>
              <a:rPr lang="en-US" b="1" dirty="0"/>
              <a:t>OMI TOMS and </a:t>
            </a:r>
            <a:r>
              <a:rPr lang="en-US" b="1" dirty="0" smtClean="0"/>
              <a:t>AIRS</a:t>
            </a:r>
            <a:endParaRPr lang="en-US" b="1" dirty="0"/>
          </a:p>
        </p:txBody>
      </p:sp>
    </p:spTree>
    <p:extLst>
      <p:ext uri="{BB962C8B-B14F-4D97-AF65-F5344CB8AC3E}">
        <p14:creationId xmlns:p14="http://schemas.microsoft.com/office/powerpoint/2010/main" val="2936536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03"/>
          <p:cNvGrpSpPr>
            <a:grpSpLocks noChangeAspect="1"/>
          </p:cNvGrpSpPr>
          <p:nvPr/>
        </p:nvGrpSpPr>
        <p:grpSpPr bwMode="auto">
          <a:xfrm>
            <a:off x="1142999" y="1469159"/>
            <a:ext cx="6511403" cy="5160241"/>
            <a:chOff x="19036" y="16079"/>
            <a:chExt cx="3723" cy="2952"/>
          </a:xfrm>
        </p:grpSpPr>
        <p:pic>
          <p:nvPicPr>
            <p:cNvPr id="5" name="Picture 504" descr="ECMWFvs"/>
            <p:cNvPicPr>
              <a:picLocks noChangeAspect="1" noChangeArrowheads="1"/>
            </p:cNvPicPr>
            <p:nvPr/>
          </p:nvPicPr>
          <p:blipFill>
            <a:blip r:embed="rId2">
              <a:extLst>
                <a:ext uri="{28A0092B-C50C-407E-A947-70E740481C1C}">
                  <a14:useLocalDpi xmlns:a14="http://schemas.microsoft.com/office/drawing/2010/main" val="0"/>
                </a:ext>
              </a:extLst>
            </a:blip>
            <a:srcRect l="11154" t="4506" r="1427" b="7228"/>
            <a:stretch>
              <a:fillRect/>
            </a:stretch>
          </p:blipFill>
          <p:spPr bwMode="auto">
            <a:xfrm>
              <a:off x="19296" y="16080"/>
              <a:ext cx="3463" cy="2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05" descr="RADIOSONDEvs"/>
            <p:cNvPicPr>
              <a:picLocks noChangeAspect="1" noChangeArrowheads="1"/>
            </p:cNvPicPr>
            <p:nvPr/>
          </p:nvPicPr>
          <p:blipFill>
            <a:blip r:embed="rId3" cstate="print">
              <a:extLst>
                <a:ext uri="{28A0092B-C50C-407E-A947-70E740481C1C}">
                  <a14:useLocalDpi xmlns:a14="http://schemas.microsoft.com/office/drawing/2010/main" val="0"/>
                </a:ext>
              </a:extLst>
            </a:blip>
            <a:srcRect l="11537" t="4506" r="1427" b="7512"/>
            <a:stretch>
              <a:fillRect/>
            </a:stretch>
          </p:blipFill>
          <p:spPr bwMode="auto">
            <a:xfrm>
              <a:off x="19488" y="16128"/>
              <a:ext cx="1297" cy="100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06"/>
            <p:cNvSpPr txBox="1">
              <a:spLocks noChangeAspect="1" noChangeArrowheads="1"/>
            </p:cNvSpPr>
            <p:nvPr/>
          </p:nvSpPr>
          <p:spPr bwMode="auto">
            <a:xfrm rot="-5400000">
              <a:off x="17818" y="17297"/>
              <a:ext cx="2677" cy="24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i="0" u="none"/>
                <a:t>MODIS WVNIR,  MOD07 and RAOB TPW (mm)</a:t>
              </a:r>
            </a:p>
          </p:txBody>
        </p:sp>
        <p:sp>
          <p:nvSpPr>
            <p:cNvPr id="8" name="Text Box 507"/>
            <p:cNvSpPr txBox="1">
              <a:spLocks noChangeAspect="1" noChangeArrowheads="1"/>
            </p:cNvSpPr>
            <p:nvPr/>
          </p:nvSpPr>
          <p:spPr bwMode="auto">
            <a:xfrm>
              <a:off x="20064" y="18768"/>
              <a:ext cx="2227" cy="2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i="0" u="none"/>
                <a:t>ECMWF (12h forecast)  TPW (mm)</a:t>
              </a:r>
            </a:p>
          </p:txBody>
        </p:sp>
      </p:gr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337" y="304800"/>
            <a:ext cx="6926263"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863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6842" y="1267364"/>
            <a:ext cx="6549358" cy="551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763" y="250371"/>
            <a:ext cx="6846887"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5573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7" name="Rectangle 1"/>
          <p:cNvSpPr txBox="1">
            <a:spLocks noChangeArrowheads="1"/>
          </p:cNvSpPr>
          <p:nvPr/>
        </p:nvSpPr>
        <p:spPr bwMode="auto">
          <a:xfrm>
            <a:off x="2819400" y="1828800"/>
            <a:ext cx="7772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132080"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en-US" sz="4400">
                <a:solidFill>
                  <a:srgbClr val="000000"/>
                </a:solidFill>
              </a:rPr>
              <a:t>CO</a:t>
            </a:r>
            <a:r>
              <a:rPr lang="en-US" sz="4400" baseline="-25000">
                <a:solidFill>
                  <a:srgbClr val="000000"/>
                </a:solidFill>
              </a:rPr>
              <a:t>2</a:t>
            </a:r>
            <a:r>
              <a:rPr lang="en-US" sz="4400">
                <a:solidFill>
                  <a:srgbClr val="000000"/>
                </a:solidFill>
              </a:rPr>
              <a:t> Lines</a:t>
            </a:r>
          </a:p>
        </p:txBody>
      </p:sp>
      <p:sp>
        <p:nvSpPr>
          <p:cNvPr id="2" name="Slide Number Placeholder 1"/>
          <p:cNvSpPr>
            <a:spLocks noGrp="1"/>
          </p:cNvSpPr>
          <p:nvPr>
            <p:ph type="sldNum" sz="quarter" idx="12"/>
          </p:nvPr>
        </p:nvSpPr>
        <p:spPr>
          <a:xfrm>
            <a:off x="6781800" y="6432332"/>
            <a:ext cx="1905000" cy="457200"/>
          </a:xfrm>
        </p:spPr>
        <p:txBody>
          <a:bodyPr/>
          <a:lstStyle/>
          <a:p>
            <a:pPr>
              <a:defRPr/>
            </a:pPr>
            <a:fld id="{835BE216-BB4C-45C7-917D-6FF593DDC3F6}" type="slidenum">
              <a:rPr lang="en-US" smtClean="0">
                <a:solidFill>
                  <a:srgbClr val="000000"/>
                </a:solidFill>
              </a:rPr>
              <a:pPr>
                <a:defRPr/>
              </a:pPr>
              <a:t>7</a:t>
            </a:fld>
            <a:endParaRPr lang="en-US" dirty="0">
              <a:solidFill>
                <a:srgbClr val="000000"/>
              </a:solidFill>
            </a:endParaRPr>
          </a:p>
        </p:txBody>
      </p:sp>
    </p:spTree>
    <p:extLst>
      <p:ext uri="{BB962C8B-B14F-4D97-AF65-F5344CB8AC3E}">
        <p14:creationId xmlns:p14="http://schemas.microsoft.com/office/powerpoint/2010/main" val="2924468411"/>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1" name="Rectangle 1"/>
          <p:cNvSpPr txBox="1">
            <a:spLocks noChangeArrowheads="1"/>
          </p:cNvSpPr>
          <p:nvPr/>
        </p:nvSpPr>
        <p:spPr bwMode="auto">
          <a:xfrm>
            <a:off x="2667000" y="762000"/>
            <a:ext cx="7772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132080"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en-US" sz="4400">
                <a:solidFill>
                  <a:srgbClr val="000000"/>
                </a:solidFill>
              </a:rPr>
              <a:t>H</a:t>
            </a:r>
            <a:r>
              <a:rPr lang="en-US" sz="4400" baseline="-25000">
                <a:solidFill>
                  <a:srgbClr val="000000"/>
                </a:solidFill>
              </a:rPr>
              <a:t>2</a:t>
            </a:r>
            <a:r>
              <a:rPr lang="en-US" sz="4400">
                <a:solidFill>
                  <a:srgbClr val="000000"/>
                </a:solidFill>
              </a:rPr>
              <a:t>O Lines</a:t>
            </a:r>
          </a:p>
        </p:txBody>
      </p:sp>
      <p:sp>
        <p:nvSpPr>
          <p:cNvPr id="2" name="Slide Number Placeholder 1"/>
          <p:cNvSpPr>
            <a:spLocks noGrp="1"/>
          </p:cNvSpPr>
          <p:nvPr>
            <p:ph type="sldNum" sz="quarter" idx="12"/>
          </p:nvPr>
        </p:nvSpPr>
        <p:spPr>
          <a:xfrm>
            <a:off x="6858000" y="6248400"/>
            <a:ext cx="1905000" cy="457200"/>
          </a:xfrm>
        </p:spPr>
        <p:txBody>
          <a:bodyPr/>
          <a:lstStyle/>
          <a:p>
            <a:pPr>
              <a:defRPr/>
            </a:pPr>
            <a:fld id="{835BE216-BB4C-45C7-917D-6FF593DDC3F6}" type="slidenum">
              <a:rPr lang="en-US" smtClean="0">
                <a:solidFill>
                  <a:srgbClr val="000000"/>
                </a:solidFill>
              </a:rPr>
              <a:pPr>
                <a:defRPr/>
              </a:pPr>
              <a:t>8</a:t>
            </a:fld>
            <a:endParaRPr lang="en-US" dirty="0">
              <a:solidFill>
                <a:srgbClr val="000000"/>
              </a:solidFill>
            </a:endParaRPr>
          </a:p>
        </p:txBody>
      </p:sp>
    </p:spTree>
    <p:extLst>
      <p:ext uri="{BB962C8B-B14F-4D97-AF65-F5344CB8AC3E}">
        <p14:creationId xmlns:p14="http://schemas.microsoft.com/office/powerpoint/2010/main" val="158120924"/>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365125" y="302359"/>
            <a:ext cx="8474075"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000000"/>
                </a:solidFill>
              </a:rPr>
              <a:t>I</a:t>
            </a:r>
            <a:r>
              <a:rPr lang="en-US" baseline="-25000" dirty="0">
                <a:solidFill>
                  <a:srgbClr val="000000"/>
                </a:solidFill>
                <a:sym typeface="Symbol" pitchFamily="18" charset="2"/>
              </a:rPr>
              <a:t></a:t>
            </a:r>
            <a:r>
              <a:rPr lang="en-US" dirty="0">
                <a:solidFill>
                  <a:srgbClr val="000000"/>
                </a:solidFill>
              </a:rPr>
              <a:t>  = </a:t>
            </a:r>
            <a:r>
              <a:rPr lang="en-US" dirty="0">
                <a:solidFill>
                  <a:srgbClr val="000000"/>
                </a:solidFill>
                <a:sym typeface="Symbol" pitchFamily="18" charset="2"/>
              </a:rPr>
              <a:t></a:t>
            </a:r>
            <a:r>
              <a:rPr lang="en-US" baseline="-25000" dirty="0">
                <a:solidFill>
                  <a:srgbClr val="000000"/>
                </a:solidFill>
                <a:sym typeface="Symbol" pitchFamily="18" charset="2"/>
              </a:rPr>
              <a:t></a:t>
            </a:r>
            <a:r>
              <a:rPr lang="en-US" baseline="30000" dirty="0" err="1">
                <a:solidFill>
                  <a:srgbClr val="000000"/>
                </a:solidFill>
              </a:rPr>
              <a:t>sfc</a:t>
            </a:r>
            <a:r>
              <a:rPr lang="en-US" dirty="0">
                <a:solidFill>
                  <a:srgbClr val="000000"/>
                </a:solidFill>
              </a:rPr>
              <a:t> B</a:t>
            </a:r>
            <a:r>
              <a:rPr lang="en-US" baseline="-25000" dirty="0">
                <a:solidFill>
                  <a:srgbClr val="000000"/>
                </a:solidFill>
                <a:sym typeface="Symbol" pitchFamily="18" charset="2"/>
              </a:rPr>
              <a:t></a:t>
            </a:r>
            <a:r>
              <a:rPr lang="en-US" dirty="0" smtClean="0">
                <a:solidFill>
                  <a:srgbClr val="000000"/>
                </a:solidFill>
              </a:rPr>
              <a:t>(</a:t>
            </a:r>
            <a:r>
              <a:rPr lang="en-US" dirty="0" err="1" smtClean="0">
                <a:solidFill>
                  <a:srgbClr val="000000"/>
                </a:solidFill>
              </a:rPr>
              <a:t>T</a:t>
            </a:r>
            <a:r>
              <a:rPr lang="en-US" baseline="-25000" dirty="0" err="1" smtClean="0">
                <a:solidFill>
                  <a:srgbClr val="000000"/>
                </a:solidFill>
              </a:rPr>
              <a:t>sfc</a:t>
            </a:r>
            <a:r>
              <a:rPr lang="en-US" dirty="0">
                <a:solidFill>
                  <a:srgbClr val="000000"/>
                </a:solidFill>
              </a:rPr>
              <a:t>) </a:t>
            </a:r>
            <a:r>
              <a:rPr lang="en-US" dirty="0">
                <a:solidFill>
                  <a:srgbClr val="000000"/>
                </a:solidFill>
                <a:sym typeface="Symbol" pitchFamily="18" charset="2"/>
              </a:rPr>
              <a:t></a:t>
            </a:r>
            <a:r>
              <a:rPr lang="en-US" baseline="-25000" dirty="0">
                <a:solidFill>
                  <a:srgbClr val="000000"/>
                </a:solidFill>
                <a:sym typeface="Symbol" pitchFamily="18" charset="2"/>
              </a:rPr>
              <a:t></a:t>
            </a:r>
            <a:r>
              <a:rPr lang="en-US" dirty="0">
                <a:solidFill>
                  <a:srgbClr val="000000"/>
                </a:solidFill>
              </a:rPr>
              <a:t>(</a:t>
            </a:r>
            <a:r>
              <a:rPr lang="en-US" dirty="0" err="1">
                <a:solidFill>
                  <a:srgbClr val="000000"/>
                </a:solidFill>
              </a:rPr>
              <a:t>sfc</a:t>
            </a:r>
            <a:r>
              <a:rPr lang="en-US" dirty="0">
                <a:solidFill>
                  <a:srgbClr val="000000"/>
                </a:solidFill>
              </a:rPr>
              <a:t> - top) </a:t>
            </a:r>
            <a:r>
              <a:rPr lang="en-US" dirty="0" smtClean="0">
                <a:solidFill>
                  <a:srgbClr val="000000"/>
                </a:solidFill>
              </a:rPr>
              <a:t>+ </a:t>
            </a:r>
            <a:r>
              <a:rPr lang="en-US" dirty="0" smtClean="0">
                <a:solidFill>
                  <a:srgbClr val="000000"/>
                </a:solidFill>
                <a:sym typeface="Symbol" pitchFamily="18" charset="2"/>
              </a:rPr>
              <a:t></a:t>
            </a:r>
            <a:r>
              <a:rPr lang="en-US" dirty="0" smtClean="0">
                <a:solidFill>
                  <a:srgbClr val="000000"/>
                </a:solidFill>
              </a:rPr>
              <a:t> </a:t>
            </a:r>
            <a:r>
              <a:rPr lang="en-US" dirty="0">
                <a:solidFill>
                  <a:srgbClr val="000000"/>
                </a:solidFill>
                <a:sym typeface="Symbol" pitchFamily="18" charset="2"/>
              </a:rPr>
              <a:t></a:t>
            </a:r>
            <a:r>
              <a:rPr lang="en-US" baseline="-25000" dirty="0">
                <a:solidFill>
                  <a:srgbClr val="000000"/>
                </a:solidFill>
                <a:sym typeface="Symbol" pitchFamily="18" charset="2"/>
              </a:rPr>
              <a:t></a:t>
            </a:r>
            <a:r>
              <a:rPr lang="en-US" baseline="30000" dirty="0">
                <a:solidFill>
                  <a:srgbClr val="000000"/>
                </a:solidFill>
              </a:rPr>
              <a:t>layer</a:t>
            </a:r>
            <a:r>
              <a:rPr lang="en-US" dirty="0">
                <a:solidFill>
                  <a:srgbClr val="000000"/>
                </a:solidFill>
              </a:rPr>
              <a:t> B</a:t>
            </a:r>
            <a:r>
              <a:rPr lang="en-US" baseline="-25000" dirty="0">
                <a:solidFill>
                  <a:srgbClr val="000000"/>
                </a:solidFill>
                <a:sym typeface="Symbol" pitchFamily="18" charset="2"/>
              </a:rPr>
              <a:t></a:t>
            </a:r>
            <a:r>
              <a:rPr lang="en-US" dirty="0" smtClean="0">
                <a:solidFill>
                  <a:srgbClr val="000000"/>
                </a:solidFill>
              </a:rPr>
              <a:t>(</a:t>
            </a:r>
            <a:r>
              <a:rPr lang="en-US" dirty="0" err="1" smtClean="0">
                <a:solidFill>
                  <a:srgbClr val="000000"/>
                </a:solidFill>
              </a:rPr>
              <a:t>T</a:t>
            </a:r>
            <a:r>
              <a:rPr lang="en-US" baseline="-25000" dirty="0" err="1" smtClean="0">
                <a:solidFill>
                  <a:srgbClr val="000000"/>
                </a:solidFill>
              </a:rPr>
              <a:t>layer</a:t>
            </a:r>
            <a:r>
              <a:rPr lang="en-US" dirty="0">
                <a:solidFill>
                  <a:srgbClr val="000000"/>
                </a:solidFill>
              </a:rPr>
              <a:t>) </a:t>
            </a:r>
            <a:r>
              <a:rPr lang="en-US" dirty="0">
                <a:solidFill>
                  <a:srgbClr val="000000"/>
                </a:solidFill>
                <a:sym typeface="Symbol" pitchFamily="18" charset="2"/>
              </a:rPr>
              <a:t></a:t>
            </a:r>
            <a:r>
              <a:rPr lang="en-US" baseline="-25000" dirty="0">
                <a:solidFill>
                  <a:srgbClr val="000000"/>
                </a:solidFill>
                <a:sym typeface="Symbol" pitchFamily="18" charset="2"/>
              </a:rPr>
              <a:t></a:t>
            </a:r>
            <a:r>
              <a:rPr lang="en-US" dirty="0">
                <a:solidFill>
                  <a:srgbClr val="000000"/>
                </a:solidFill>
              </a:rPr>
              <a:t>(layer - top)</a:t>
            </a:r>
          </a:p>
          <a:p>
            <a:pPr eaLnBrk="0" fontAlgn="base" hangingPunct="0">
              <a:spcBef>
                <a:spcPct val="0"/>
              </a:spcBef>
              <a:spcAft>
                <a:spcPct val="0"/>
              </a:spcAft>
            </a:pPr>
            <a:r>
              <a:rPr lang="en-US" dirty="0">
                <a:solidFill>
                  <a:srgbClr val="000000"/>
                </a:solidFill>
              </a:rPr>
              <a:t>	                                       </a:t>
            </a:r>
            <a:r>
              <a:rPr lang="en-US" dirty="0" smtClean="0">
                <a:solidFill>
                  <a:srgbClr val="000000"/>
                </a:solidFill>
              </a:rPr>
              <a:t>layers</a:t>
            </a:r>
            <a:endParaRPr lang="en-US" dirty="0">
              <a:solidFill>
                <a:srgbClr val="000000"/>
              </a:solidFill>
            </a:endParaRPr>
          </a:p>
          <a:p>
            <a:pPr eaLnBrk="0" fontAlgn="base" hangingPunct="0">
              <a:spcBef>
                <a:spcPct val="0"/>
              </a:spcBef>
              <a:spcAft>
                <a:spcPct val="0"/>
              </a:spcAft>
            </a:pPr>
            <a:r>
              <a:rPr lang="en-US" dirty="0" smtClean="0">
                <a:solidFill>
                  <a:srgbClr val="000000"/>
                </a:solidFill>
              </a:rPr>
              <a:t>The emission </a:t>
            </a:r>
            <a:r>
              <a:rPr lang="en-US" dirty="0">
                <a:solidFill>
                  <a:srgbClr val="000000"/>
                </a:solidFill>
              </a:rPr>
              <a:t>of an infinitesimal layer of the atmosphere at pressure p is equal to the </a:t>
            </a:r>
            <a:r>
              <a:rPr lang="en-US" dirty="0" smtClean="0">
                <a:solidFill>
                  <a:srgbClr val="000000"/>
                </a:solidFill>
              </a:rPr>
              <a:t>absorption (1 - transmission). So,</a:t>
            </a:r>
          </a:p>
          <a:p>
            <a:pPr eaLnBrk="0" fontAlgn="base" hangingPunct="0">
              <a:spcBef>
                <a:spcPct val="0"/>
              </a:spcBef>
              <a:spcAft>
                <a:spcPct val="0"/>
              </a:spcAft>
            </a:pPr>
            <a:endParaRPr lang="en-US" dirty="0">
              <a:solidFill>
                <a:srgbClr val="000000"/>
              </a:solidFill>
            </a:endParaRPr>
          </a:p>
          <a:p>
            <a:pPr eaLnBrk="0" fontAlgn="base" hangingPunct="0">
              <a:spcBef>
                <a:spcPct val="0"/>
              </a:spcBef>
              <a:spcAft>
                <a:spcPct val="0"/>
              </a:spcAft>
            </a:pPr>
            <a:r>
              <a:rPr lang="en-US" dirty="0" smtClean="0">
                <a:solidFill>
                  <a:srgbClr val="000000"/>
                </a:solidFill>
                <a:sym typeface="Symbol" pitchFamily="18" charset="2"/>
              </a:rPr>
              <a:t>    </a:t>
            </a:r>
            <a:r>
              <a:rPr lang="en-US" dirty="0">
                <a:solidFill>
                  <a:srgbClr val="000000"/>
                </a:solidFill>
                <a:sym typeface="Symbol" pitchFamily="18" charset="2"/>
              </a:rPr>
              <a:t></a:t>
            </a:r>
            <a:r>
              <a:rPr lang="en-US" baseline="-25000" dirty="0">
                <a:solidFill>
                  <a:srgbClr val="000000"/>
                </a:solidFill>
                <a:sym typeface="Symbol" pitchFamily="18" charset="2"/>
              </a:rPr>
              <a:t></a:t>
            </a:r>
            <a:r>
              <a:rPr lang="en-US" dirty="0">
                <a:solidFill>
                  <a:srgbClr val="000000"/>
                </a:solidFill>
              </a:rPr>
              <a:t>(</a:t>
            </a:r>
            <a:r>
              <a:rPr lang="en-US" dirty="0">
                <a:solidFill>
                  <a:srgbClr val="000000"/>
                </a:solidFill>
                <a:sym typeface="Symbol" pitchFamily="18" charset="2"/>
              </a:rPr>
              <a:t>layer</a:t>
            </a:r>
            <a:r>
              <a:rPr lang="en-US" dirty="0">
                <a:solidFill>
                  <a:srgbClr val="000000"/>
                </a:solidFill>
              </a:rPr>
              <a:t>) </a:t>
            </a:r>
            <a:r>
              <a:rPr lang="en-US" dirty="0">
                <a:solidFill>
                  <a:srgbClr val="000000"/>
                </a:solidFill>
                <a:sym typeface="Symbol" pitchFamily="18" charset="2"/>
              </a:rPr>
              <a:t></a:t>
            </a:r>
            <a:r>
              <a:rPr lang="en-US" baseline="-25000" dirty="0">
                <a:solidFill>
                  <a:srgbClr val="000000"/>
                </a:solidFill>
                <a:sym typeface="Symbol" pitchFamily="18" charset="2"/>
              </a:rPr>
              <a:t></a:t>
            </a:r>
            <a:r>
              <a:rPr lang="en-US" dirty="0">
                <a:solidFill>
                  <a:srgbClr val="000000"/>
                </a:solidFill>
              </a:rPr>
              <a:t>(layer to top)  =  [1 - </a:t>
            </a:r>
            <a:r>
              <a:rPr lang="en-US" dirty="0">
                <a:solidFill>
                  <a:srgbClr val="000000"/>
                </a:solidFill>
                <a:sym typeface="Symbol" pitchFamily="18" charset="2"/>
              </a:rPr>
              <a:t></a:t>
            </a:r>
            <a:r>
              <a:rPr lang="en-US" baseline="-25000" dirty="0">
                <a:solidFill>
                  <a:srgbClr val="000000"/>
                </a:solidFill>
                <a:sym typeface="Symbol" pitchFamily="18" charset="2"/>
              </a:rPr>
              <a:t></a:t>
            </a:r>
            <a:r>
              <a:rPr lang="en-US" dirty="0">
                <a:solidFill>
                  <a:srgbClr val="000000"/>
                </a:solidFill>
              </a:rPr>
              <a:t>(layer)] </a:t>
            </a:r>
            <a:r>
              <a:rPr lang="en-US" dirty="0">
                <a:solidFill>
                  <a:srgbClr val="000000"/>
                </a:solidFill>
                <a:sym typeface="Symbol" pitchFamily="18" charset="2"/>
              </a:rPr>
              <a:t></a:t>
            </a:r>
            <a:r>
              <a:rPr lang="en-US" baseline="-25000" dirty="0">
                <a:solidFill>
                  <a:srgbClr val="000000"/>
                </a:solidFill>
                <a:sym typeface="Symbol" pitchFamily="18" charset="2"/>
              </a:rPr>
              <a:t></a:t>
            </a:r>
            <a:r>
              <a:rPr lang="en-US" dirty="0">
                <a:solidFill>
                  <a:srgbClr val="000000"/>
                </a:solidFill>
              </a:rPr>
              <a:t>(layer to top)</a:t>
            </a:r>
          </a:p>
          <a:p>
            <a:pPr eaLnBrk="0" fontAlgn="base" hangingPunct="0">
              <a:spcBef>
                <a:spcPct val="0"/>
              </a:spcBef>
              <a:spcAft>
                <a:spcPct val="0"/>
              </a:spcAft>
            </a:pPr>
            <a:endParaRPr lang="en-US" sz="1800" dirty="0">
              <a:solidFill>
                <a:srgbClr val="000000"/>
              </a:solidFill>
            </a:endParaRPr>
          </a:p>
          <a:p>
            <a:pPr eaLnBrk="0" fontAlgn="base" hangingPunct="0">
              <a:spcBef>
                <a:spcPct val="0"/>
              </a:spcBef>
              <a:spcAft>
                <a:spcPct val="0"/>
              </a:spcAft>
            </a:pPr>
            <a:r>
              <a:rPr lang="en-US" dirty="0">
                <a:solidFill>
                  <a:srgbClr val="000000"/>
                </a:solidFill>
              </a:rPr>
              <a:t>Since </a:t>
            </a:r>
            <a:r>
              <a:rPr lang="en-US" dirty="0" smtClean="0">
                <a:solidFill>
                  <a:srgbClr val="000000"/>
                </a:solidFill>
              </a:rPr>
              <a:t>transmission </a:t>
            </a:r>
            <a:r>
              <a:rPr lang="en-US" dirty="0">
                <a:solidFill>
                  <a:srgbClr val="000000"/>
                </a:solidFill>
              </a:rPr>
              <a:t>is multiplicative</a:t>
            </a:r>
          </a:p>
          <a:p>
            <a:pPr eaLnBrk="0" fontAlgn="base" hangingPunct="0">
              <a:spcBef>
                <a:spcPct val="0"/>
              </a:spcBef>
              <a:spcAft>
                <a:spcPct val="0"/>
              </a:spcAft>
            </a:pPr>
            <a:r>
              <a:rPr lang="en-US" dirty="0" smtClean="0">
                <a:solidFill>
                  <a:srgbClr val="000000"/>
                </a:solidFill>
                <a:sym typeface="Symbol" pitchFamily="18" charset="2"/>
              </a:rPr>
              <a:t>    </a:t>
            </a:r>
            <a:r>
              <a:rPr lang="en-US" dirty="0">
                <a:solidFill>
                  <a:srgbClr val="000000"/>
                </a:solidFill>
                <a:sym typeface="Symbol" pitchFamily="18" charset="2"/>
              </a:rPr>
              <a:t></a:t>
            </a:r>
            <a:r>
              <a:rPr lang="en-US" baseline="-25000" dirty="0">
                <a:solidFill>
                  <a:srgbClr val="000000"/>
                </a:solidFill>
                <a:sym typeface="Symbol" pitchFamily="18" charset="2"/>
              </a:rPr>
              <a:t></a:t>
            </a:r>
            <a:r>
              <a:rPr lang="en-US" dirty="0">
                <a:solidFill>
                  <a:srgbClr val="000000"/>
                </a:solidFill>
              </a:rPr>
              <a:t>(layer to top) - </a:t>
            </a:r>
            <a:r>
              <a:rPr lang="en-US" dirty="0">
                <a:solidFill>
                  <a:srgbClr val="000000"/>
                </a:solidFill>
                <a:sym typeface="Symbol" pitchFamily="18" charset="2"/>
              </a:rPr>
              <a:t></a:t>
            </a:r>
            <a:r>
              <a:rPr lang="en-US" baseline="-25000" dirty="0">
                <a:solidFill>
                  <a:srgbClr val="000000"/>
                </a:solidFill>
                <a:sym typeface="Symbol" pitchFamily="18" charset="2"/>
              </a:rPr>
              <a:t></a:t>
            </a:r>
            <a:r>
              <a:rPr lang="en-US" dirty="0">
                <a:solidFill>
                  <a:srgbClr val="000000"/>
                </a:solidFill>
              </a:rPr>
              <a:t>(layer) </a:t>
            </a:r>
            <a:r>
              <a:rPr lang="en-US" dirty="0">
                <a:solidFill>
                  <a:srgbClr val="000000"/>
                </a:solidFill>
                <a:sym typeface="Symbol" pitchFamily="18" charset="2"/>
              </a:rPr>
              <a:t></a:t>
            </a:r>
            <a:r>
              <a:rPr lang="en-US" baseline="-25000" dirty="0">
                <a:solidFill>
                  <a:srgbClr val="000000"/>
                </a:solidFill>
                <a:sym typeface="Symbol" pitchFamily="18" charset="2"/>
              </a:rPr>
              <a:t></a:t>
            </a:r>
            <a:r>
              <a:rPr lang="en-US" dirty="0">
                <a:solidFill>
                  <a:srgbClr val="000000"/>
                </a:solidFill>
              </a:rPr>
              <a:t>(layer to top) =  -</a:t>
            </a:r>
            <a:r>
              <a:rPr lang="el-GR" dirty="0">
                <a:solidFill>
                  <a:srgbClr val="000000"/>
                </a:solidFill>
                <a:cs typeface="Times New Roman" pitchFamily="18" charset="0"/>
              </a:rPr>
              <a:t>Δ</a:t>
            </a:r>
            <a:r>
              <a:rPr lang="el-GR" dirty="0">
                <a:solidFill>
                  <a:srgbClr val="000000"/>
                </a:solidFill>
                <a:cs typeface="Times New Roman" pitchFamily="18" charset="0"/>
                <a:sym typeface="Symbol" pitchFamily="18" charset="2"/>
              </a:rPr>
              <a:t></a:t>
            </a:r>
            <a:r>
              <a:rPr lang="en-US" baseline="-25000" dirty="0">
                <a:solidFill>
                  <a:srgbClr val="000000"/>
                </a:solidFill>
                <a:sym typeface="Symbol" pitchFamily="18" charset="2"/>
              </a:rPr>
              <a:t></a:t>
            </a:r>
            <a:r>
              <a:rPr lang="en-US" dirty="0">
                <a:solidFill>
                  <a:srgbClr val="000000"/>
                </a:solidFill>
              </a:rPr>
              <a:t>(layer to top)</a:t>
            </a:r>
          </a:p>
          <a:p>
            <a:pPr eaLnBrk="0" fontAlgn="base" hangingPunct="0">
              <a:spcBef>
                <a:spcPct val="0"/>
              </a:spcBef>
              <a:spcAft>
                <a:spcPct val="0"/>
              </a:spcAft>
            </a:pPr>
            <a:endParaRPr lang="en-US" sz="1800" dirty="0">
              <a:solidFill>
                <a:srgbClr val="000000"/>
              </a:solidFill>
            </a:endParaRPr>
          </a:p>
          <a:p>
            <a:pPr eaLnBrk="0" fontAlgn="base" hangingPunct="0">
              <a:spcBef>
                <a:spcPct val="0"/>
              </a:spcBef>
              <a:spcAft>
                <a:spcPct val="0"/>
              </a:spcAft>
            </a:pPr>
            <a:r>
              <a:rPr lang="en-US" dirty="0">
                <a:solidFill>
                  <a:srgbClr val="000000"/>
                </a:solidFill>
              </a:rPr>
              <a:t>So we can </a:t>
            </a:r>
            <a:r>
              <a:rPr lang="en-US" dirty="0" smtClean="0">
                <a:solidFill>
                  <a:srgbClr val="000000"/>
                </a:solidFill>
              </a:rPr>
              <a:t>write</a:t>
            </a:r>
          </a:p>
          <a:p>
            <a:pPr eaLnBrk="0" fontAlgn="base" hangingPunct="0">
              <a:spcBef>
                <a:spcPct val="0"/>
              </a:spcBef>
              <a:spcAft>
                <a:spcPct val="0"/>
              </a:spcAft>
            </a:pPr>
            <a:endParaRPr lang="en-US" dirty="0">
              <a:solidFill>
                <a:srgbClr val="000000"/>
              </a:solidFill>
            </a:endParaRPr>
          </a:p>
          <a:p>
            <a:pPr eaLnBrk="0" fontAlgn="base" hangingPunct="0">
              <a:spcBef>
                <a:spcPct val="0"/>
              </a:spcBef>
              <a:spcAft>
                <a:spcPct val="0"/>
              </a:spcAft>
            </a:pPr>
            <a:r>
              <a:rPr lang="en-US" dirty="0" smtClean="0">
                <a:solidFill>
                  <a:srgbClr val="000000"/>
                </a:solidFill>
              </a:rPr>
              <a:t>     </a:t>
            </a:r>
            <a:r>
              <a:rPr lang="en-US" dirty="0">
                <a:solidFill>
                  <a:srgbClr val="000000"/>
                </a:solidFill>
              </a:rPr>
              <a:t>I</a:t>
            </a:r>
            <a:r>
              <a:rPr lang="en-US" baseline="-25000" dirty="0">
                <a:solidFill>
                  <a:srgbClr val="000000"/>
                </a:solidFill>
                <a:sym typeface="Symbol" pitchFamily="18" charset="2"/>
              </a:rPr>
              <a:t></a:t>
            </a:r>
            <a:r>
              <a:rPr lang="en-US" dirty="0">
                <a:solidFill>
                  <a:srgbClr val="000000"/>
                </a:solidFill>
              </a:rPr>
              <a:t>  =  </a:t>
            </a:r>
            <a:r>
              <a:rPr lang="en-US" dirty="0">
                <a:solidFill>
                  <a:srgbClr val="000000"/>
                </a:solidFill>
                <a:sym typeface="Symbol" pitchFamily="18" charset="2"/>
              </a:rPr>
              <a:t></a:t>
            </a:r>
            <a:r>
              <a:rPr lang="en-US" baseline="-25000" dirty="0">
                <a:solidFill>
                  <a:srgbClr val="000000"/>
                </a:solidFill>
                <a:sym typeface="Symbol" pitchFamily="18" charset="2"/>
              </a:rPr>
              <a:t></a:t>
            </a:r>
            <a:r>
              <a:rPr lang="en-US" baseline="30000" dirty="0" err="1">
                <a:solidFill>
                  <a:srgbClr val="000000"/>
                </a:solidFill>
              </a:rPr>
              <a:t>sfc</a:t>
            </a:r>
            <a:r>
              <a:rPr lang="en-US" dirty="0">
                <a:solidFill>
                  <a:srgbClr val="000000"/>
                </a:solidFill>
              </a:rPr>
              <a:t> B</a:t>
            </a:r>
            <a:r>
              <a:rPr lang="en-US" baseline="-25000" dirty="0">
                <a:solidFill>
                  <a:srgbClr val="000000"/>
                </a:solidFill>
                <a:sym typeface="Symbol" pitchFamily="18" charset="2"/>
              </a:rPr>
              <a:t></a:t>
            </a:r>
            <a:r>
              <a:rPr lang="en-US" dirty="0">
                <a:solidFill>
                  <a:srgbClr val="000000"/>
                </a:solidFill>
              </a:rPr>
              <a:t>(T(</a:t>
            </a:r>
            <a:r>
              <a:rPr lang="en-US" dirty="0" err="1">
                <a:solidFill>
                  <a:srgbClr val="000000"/>
                </a:solidFill>
              </a:rPr>
              <a:t>p</a:t>
            </a:r>
            <a:r>
              <a:rPr lang="en-US" baseline="-25000" dirty="0" err="1">
                <a:solidFill>
                  <a:srgbClr val="000000"/>
                </a:solidFill>
              </a:rPr>
              <a:t>s</a:t>
            </a:r>
            <a:r>
              <a:rPr lang="en-US" dirty="0">
                <a:solidFill>
                  <a:srgbClr val="000000"/>
                </a:solidFill>
              </a:rPr>
              <a:t>)) </a:t>
            </a:r>
            <a:r>
              <a:rPr lang="en-US" dirty="0">
                <a:solidFill>
                  <a:srgbClr val="000000"/>
                </a:solidFill>
                <a:sym typeface="Symbol" pitchFamily="18" charset="2"/>
              </a:rPr>
              <a:t></a:t>
            </a:r>
            <a:r>
              <a:rPr lang="en-US" baseline="-25000" dirty="0">
                <a:solidFill>
                  <a:srgbClr val="000000"/>
                </a:solidFill>
                <a:sym typeface="Symbol" pitchFamily="18" charset="2"/>
              </a:rPr>
              <a:t></a:t>
            </a:r>
            <a:r>
              <a:rPr lang="en-US" dirty="0">
                <a:solidFill>
                  <a:srgbClr val="000000"/>
                </a:solidFill>
              </a:rPr>
              <a:t>(</a:t>
            </a:r>
            <a:r>
              <a:rPr lang="en-US" dirty="0" err="1">
                <a:solidFill>
                  <a:srgbClr val="000000"/>
                </a:solidFill>
              </a:rPr>
              <a:t>p</a:t>
            </a:r>
            <a:r>
              <a:rPr lang="en-US" baseline="-25000" dirty="0" err="1">
                <a:solidFill>
                  <a:srgbClr val="000000"/>
                </a:solidFill>
              </a:rPr>
              <a:t>s</a:t>
            </a:r>
            <a:r>
              <a:rPr lang="en-US" dirty="0">
                <a:solidFill>
                  <a:srgbClr val="000000"/>
                </a:solidFill>
              </a:rPr>
              <a:t>) - </a:t>
            </a:r>
            <a:r>
              <a:rPr lang="en-US" dirty="0">
                <a:solidFill>
                  <a:srgbClr val="000000"/>
                </a:solidFill>
                <a:sym typeface="Symbol" pitchFamily="18" charset="2"/>
              </a:rPr>
              <a:t></a:t>
            </a:r>
            <a:r>
              <a:rPr lang="en-US" dirty="0">
                <a:solidFill>
                  <a:srgbClr val="000000"/>
                </a:solidFill>
              </a:rPr>
              <a:t>  B</a:t>
            </a:r>
            <a:r>
              <a:rPr lang="en-US" baseline="-25000" dirty="0">
                <a:solidFill>
                  <a:srgbClr val="000000"/>
                </a:solidFill>
                <a:sym typeface="Symbol" pitchFamily="18" charset="2"/>
              </a:rPr>
              <a:t></a:t>
            </a:r>
            <a:r>
              <a:rPr lang="en-US" dirty="0">
                <a:solidFill>
                  <a:srgbClr val="000000"/>
                </a:solidFill>
              </a:rPr>
              <a:t>(T(p)) </a:t>
            </a:r>
            <a:r>
              <a:rPr lang="en-US" dirty="0">
                <a:solidFill>
                  <a:srgbClr val="000000"/>
                </a:solidFill>
                <a:sym typeface="Symbol" pitchFamily="18" charset="2"/>
              </a:rPr>
              <a:t></a:t>
            </a:r>
            <a:r>
              <a:rPr lang="en-US" baseline="-25000" dirty="0">
                <a:solidFill>
                  <a:srgbClr val="000000"/>
                </a:solidFill>
                <a:sym typeface="Symbol" pitchFamily="18" charset="2"/>
              </a:rPr>
              <a:t></a:t>
            </a:r>
            <a:r>
              <a:rPr lang="en-US" dirty="0">
                <a:solidFill>
                  <a:srgbClr val="000000"/>
                </a:solidFill>
              </a:rPr>
              <a:t>(p) .</a:t>
            </a:r>
          </a:p>
          <a:p>
            <a:pPr eaLnBrk="0" fontAlgn="base" hangingPunct="0">
              <a:spcBef>
                <a:spcPct val="0"/>
              </a:spcBef>
              <a:spcAft>
                <a:spcPct val="0"/>
              </a:spcAft>
            </a:pPr>
            <a:r>
              <a:rPr lang="en-US" dirty="0">
                <a:solidFill>
                  <a:srgbClr val="000000"/>
                </a:solidFill>
              </a:rPr>
              <a:t>                                                  p</a:t>
            </a:r>
          </a:p>
          <a:p>
            <a:pPr eaLnBrk="0" fontAlgn="base" hangingPunct="0">
              <a:spcBef>
                <a:spcPct val="0"/>
              </a:spcBef>
              <a:spcAft>
                <a:spcPct val="0"/>
              </a:spcAft>
            </a:pPr>
            <a:r>
              <a:rPr lang="en-US" dirty="0">
                <a:solidFill>
                  <a:srgbClr val="000000"/>
                </a:solidFill>
              </a:rPr>
              <a:t>which when written in integral form reads</a:t>
            </a:r>
          </a:p>
          <a:p>
            <a:pPr eaLnBrk="0" fontAlgn="base" hangingPunct="0">
              <a:spcBef>
                <a:spcPct val="0"/>
              </a:spcBef>
              <a:spcAft>
                <a:spcPct val="0"/>
              </a:spcAft>
            </a:pPr>
            <a:r>
              <a:rPr lang="en-US" dirty="0">
                <a:solidFill>
                  <a:srgbClr val="000000"/>
                </a:solidFill>
              </a:rPr>
              <a:t>				</a:t>
            </a:r>
            <a:r>
              <a:rPr lang="en-US" dirty="0" err="1">
                <a:solidFill>
                  <a:srgbClr val="000000"/>
                </a:solidFill>
              </a:rPr>
              <a:t>p</a:t>
            </a:r>
            <a:r>
              <a:rPr lang="en-US" baseline="-25000" dirty="0" err="1">
                <a:solidFill>
                  <a:srgbClr val="000000"/>
                </a:solidFill>
              </a:rPr>
              <a:t>s</a:t>
            </a:r>
            <a:endParaRPr lang="en-US" dirty="0">
              <a:solidFill>
                <a:srgbClr val="000000"/>
              </a:solidFill>
            </a:endParaRPr>
          </a:p>
          <a:p>
            <a:pPr eaLnBrk="0" fontAlgn="base" hangingPunct="0">
              <a:spcBef>
                <a:spcPct val="0"/>
              </a:spcBef>
              <a:spcAft>
                <a:spcPct val="0"/>
              </a:spcAft>
            </a:pPr>
            <a:r>
              <a:rPr lang="en-US" dirty="0">
                <a:solidFill>
                  <a:srgbClr val="000000"/>
                </a:solidFill>
              </a:rPr>
              <a:t>    I</a:t>
            </a:r>
            <a:r>
              <a:rPr lang="en-US" baseline="-25000" dirty="0">
                <a:solidFill>
                  <a:srgbClr val="000000"/>
                </a:solidFill>
                <a:sym typeface="Symbol" pitchFamily="18" charset="2"/>
              </a:rPr>
              <a:t></a:t>
            </a:r>
            <a:r>
              <a:rPr lang="en-US" dirty="0">
                <a:solidFill>
                  <a:srgbClr val="000000"/>
                </a:solidFill>
              </a:rPr>
              <a:t>  = </a:t>
            </a:r>
            <a:r>
              <a:rPr lang="en-US" dirty="0">
                <a:solidFill>
                  <a:srgbClr val="000000"/>
                </a:solidFill>
                <a:sym typeface="Symbol" pitchFamily="18" charset="2"/>
              </a:rPr>
              <a:t></a:t>
            </a:r>
            <a:r>
              <a:rPr lang="en-US" baseline="-25000" dirty="0">
                <a:solidFill>
                  <a:srgbClr val="000000"/>
                </a:solidFill>
                <a:sym typeface="Symbol" pitchFamily="18" charset="2"/>
              </a:rPr>
              <a:t></a:t>
            </a:r>
            <a:r>
              <a:rPr lang="en-US" baseline="30000" dirty="0" err="1">
                <a:solidFill>
                  <a:srgbClr val="000000"/>
                </a:solidFill>
              </a:rPr>
              <a:t>sfc</a:t>
            </a:r>
            <a:r>
              <a:rPr lang="en-US" dirty="0">
                <a:solidFill>
                  <a:srgbClr val="000000"/>
                </a:solidFill>
              </a:rPr>
              <a:t> B</a:t>
            </a:r>
            <a:r>
              <a:rPr lang="en-US" baseline="-25000" dirty="0">
                <a:solidFill>
                  <a:srgbClr val="000000"/>
                </a:solidFill>
                <a:sym typeface="Symbol" pitchFamily="18" charset="2"/>
              </a:rPr>
              <a:t></a:t>
            </a:r>
            <a:r>
              <a:rPr lang="en-US" dirty="0">
                <a:solidFill>
                  <a:srgbClr val="000000"/>
                </a:solidFill>
              </a:rPr>
              <a:t>(T(</a:t>
            </a:r>
            <a:r>
              <a:rPr lang="en-US" dirty="0" err="1">
                <a:solidFill>
                  <a:srgbClr val="000000"/>
                </a:solidFill>
              </a:rPr>
              <a:t>p</a:t>
            </a:r>
            <a:r>
              <a:rPr lang="en-US" baseline="-25000" dirty="0" err="1">
                <a:solidFill>
                  <a:srgbClr val="000000"/>
                </a:solidFill>
              </a:rPr>
              <a:t>s</a:t>
            </a:r>
            <a:r>
              <a:rPr lang="en-US" dirty="0">
                <a:solidFill>
                  <a:srgbClr val="000000"/>
                </a:solidFill>
              </a:rPr>
              <a:t>)) </a:t>
            </a:r>
            <a:r>
              <a:rPr lang="en-US" dirty="0">
                <a:solidFill>
                  <a:srgbClr val="000000"/>
                </a:solidFill>
                <a:sym typeface="Symbol" pitchFamily="18" charset="2"/>
              </a:rPr>
              <a:t></a:t>
            </a:r>
            <a:r>
              <a:rPr lang="en-US" baseline="-25000" dirty="0">
                <a:solidFill>
                  <a:srgbClr val="000000"/>
                </a:solidFill>
                <a:sym typeface="Symbol" pitchFamily="18" charset="2"/>
              </a:rPr>
              <a:t></a:t>
            </a:r>
            <a:r>
              <a:rPr lang="en-US" dirty="0">
                <a:solidFill>
                  <a:srgbClr val="000000"/>
                </a:solidFill>
              </a:rPr>
              <a:t>(</a:t>
            </a:r>
            <a:r>
              <a:rPr lang="en-US" dirty="0" err="1">
                <a:solidFill>
                  <a:srgbClr val="000000"/>
                </a:solidFill>
              </a:rPr>
              <a:t>p</a:t>
            </a:r>
            <a:r>
              <a:rPr lang="en-US" baseline="-25000" dirty="0" err="1">
                <a:solidFill>
                  <a:srgbClr val="000000"/>
                </a:solidFill>
              </a:rPr>
              <a:t>s</a:t>
            </a:r>
            <a:r>
              <a:rPr lang="en-US" dirty="0">
                <a:solidFill>
                  <a:srgbClr val="000000"/>
                </a:solidFill>
              </a:rPr>
              <a:t>) - </a:t>
            </a:r>
            <a:r>
              <a:rPr lang="en-US" dirty="0">
                <a:solidFill>
                  <a:srgbClr val="000000"/>
                </a:solidFill>
                <a:sym typeface="Symbol" pitchFamily="18" charset="2"/>
              </a:rPr>
              <a:t></a:t>
            </a:r>
            <a:r>
              <a:rPr lang="en-US" dirty="0">
                <a:solidFill>
                  <a:srgbClr val="000000"/>
                </a:solidFill>
              </a:rPr>
              <a:t>    B</a:t>
            </a:r>
            <a:r>
              <a:rPr lang="en-US" baseline="-25000" dirty="0">
                <a:solidFill>
                  <a:srgbClr val="000000"/>
                </a:solidFill>
                <a:sym typeface="Symbol" pitchFamily="18" charset="2"/>
              </a:rPr>
              <a:t></a:t>
            </a:r>
            <a:r>
              <a:rPr lang="en-US" dirty="0">
                <a:solidFill>
                  <a:srgbClr val="000000"/>
                </a:solidFill>
              </a:rPr>
              <a:t>(T(p)) [ d</a:t>
            </a:r>
            <a:r>
              <a:rPr lang="en-US" dirty="0">
                <a:solidFill>
                  <a:srgbClr val="000000"/>
                </a:solidFill>
                <a:sym typeface="Symbol" pitchFamily="18" charset="2"/>
              </a:rPr>
              <a:t></a:t>
            </a:r>
            <a:r>
              <a:rPr lang="en-US" baseline="-25000" dirty="0">
                <a:solidFill>
                  <a:srgbClr val="000000"/>
                </a:solidFill>
                <a:sym typeface="Symbol" pitchFamily="18" charset="2"/>
              </a:rPr>
              <a:t></a:t>
            </a:r>
            <a:r>
              <a:rPr lang="en-US" dirty="0">
                <a:solidFill>
                  <a:srgbClr val="000000"/>
                </a:solidFill>
              </a:rPr>
              <a:t>(p) / </a:t>
            </a:r>
            <a:r>
              <a:rPr lang="en-US" dirty="0" err="1">
                <a:solidFill>
                  <a:srgbClr val="000000"/>
                </a:solidFill>
              </a:rPr>
              <a:t>dp</a:t>
            </a:r>
            <a:r>
              <a:rPr lang="en-US" dirty="0">
                <a:solidFill>
                  <a:srgbClr val="000000"/>
                </a:solidFill>
              </a:rPr>
              <a:t> ]  </a:t>
            </a:r>
            <a:r>
              <a:rPr lang="en-US" dirty="0" err="1">
                <a:solidFill>
                  <a:srgbClr val="000000"/>
                </a:solidFill>
              </a:rPr>
              <a:t>dp</a:t>
            </a:r>
            <a:r>
              <a:rPr lang="en-US" dirty="0">
                <a:solidFill>
                  <a:srgbClr val="000000"/>
                </a:solidFill>
              </a:rPr>
              <a:t> .</a:t>
            </a:r>
          </a:p>
          <a:p>
            <a:pPr eaLnBrk="0" fontAlgn="base" hangingPunct="0">
              <a:spcBef>
                <a:spcPct val="0"/>
              </a:spcBef>
              <a:spcAft>
                <a:spcPct val="0"/>
              </a:spcAft>
            </a:pPr>
            <a:r>
              <a:rPr lang="en-US" dirty="0">
                <a:solidFill>
                  <a:srgbClr val="000000"/>
                </a:solidFill>
              </a:rPr>
              <a:t>	                                   o</a:t>
            </a:r>
          </a:p>
        </p:txBody>
      </p:sp>
      <p:sp>
        <p:nvSpPr>
          <p:cNvPr id="2" name="Slide Number Placeholder 1"/>
          <p:cNvSpPr>
            <a:spLocks noGrp="1"/>
          </p:cNvSpPr>
          <p:nvPr>
            <p:ph type="sldNum" sz="quarter" idx="12"/>
          </p:nvPr>
        </p:nvSpPr>
        <p:spPr/>
        <p:txBody>
          <a:bodyPr/>
          <a:lstStyle/>
          <a:p>
            <a:pPr>
              <a:defRPr/>
            </a:pPr>
            <a:fld id="{6B276828-8292-456D-8B17-E138E468144D}" type="slidenum">
              <a:rPr lang="en-US" smtClean="0">
                <a:solidFill>
                  <a:srgbClr val="000000"/>
                </a:solidFill>
              </a:rPr>
              <a:pPr>
                <a:defRPr/>
              </a:pPr>
              <a:t>9</a:t>
            </a:fld>
            <a:endParaRPr lang="en-US">
              <a:solidFill>
                <a:srgbClr val="000000"/>
              </a:solidFill>
            </a:endParaRPr>
          </a:p>
        </p:txBody>
      </p:sp>
    </p:spTree>
    <p:extLst>
      <p:ext uri="{BB962C8B-B14F-4D97-AF65-F5344CB8AC3E}">
        <p14:creationId xmlns:p14="http://schemas.microsoft.com/office/powerpoint/2010/main" val="25901703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21869</TotalTime>
  <Words>3802</Words>
  <Application>Microsoft Office PowerPoint</Application>
  <PresentationFormat>On-screen Show (4:3)</PresentationFormat>
  <Paragraphs>753</Paragraphs>
  <Slides>64</Slides>
  <Notes>25</Notes>
  <HiddenSlides>2</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64</vt:i4>
      </vt:variant>
    </vt:vector>
  </HeadingPairs>
  <TitlesOfParts>
    <vt:vector size="68" baseType="lpstr">
      <vt:lpstr>Office Theme</vt:lpstr>
      <vt:lpstr>Paint Shop Pro Image</vt:lpstr>
      <vt:lpstr>Document</vt:lpstr>
      <vt:lpstr>Slide</vt:lpstr>
      <vt:lpstr>MODIS AP (MOD07) Webinar #7</vt:lpstr>
      <vt:lpstr>RTE and Profile Retrieval</vt:lpstr>
      <vt:lpstr>PowerPoint Presentation</vt:lpstr>
      <vt:lpstr>Re-emission of Infrared Radiation</vt:lpstr>
      <vt:lpstr>PowerPoint Presentation</vt:lpstr>
      <vt:lpstr>PowerPoint Presentation</vt:lpstr>
      <vt:lpstr>PowerPoint Presentation</vt:lpstr>
      <vt:lpstr>PowerPoint Presentation</vt:lpstr>
      <vt:lpstr>PowerPoint Presentation</vt:lpstr>
      <vt:lpstr>Weighting Functions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MODIS TPW, UTH, &amp; TOZ</vt:lpstr>
      <vt:lpstr>Algorithm Adjustments</vt:lpstr>
      <vt:lpstr>Current status of the UW Global Infrared Land  Surface Emissivity Database</vt:lpstr>
      <vt:lpstr>Ten years of the UW high spectral resolution global IR land  surface emissivity (UWIREMIS) database</vt:lpstr>
      <vt:lpstr>PowerPoint Presentation</vt:lpstr>
      <vt:lpstr>PowerPoint Presentation</vt:lpstr>
      <vt:lpstr>Product Validation</vt:lpstr>
      <vt:lpstr>PowerPoint Presentation</vt:lpstr>
      <vt:lpstr>PowerPoint Presentation</vt:lpstr>
      <vt:lpstr>PowerPoint Presentation</vt:lpstr>
      <vt:lpstr>Aqua/MYD07 TPW comparison with ground-based observations at the SGP CART site</vt:lpstr>
      <vt:lpstr>PowerPoint Presentation</vt:lpstr>
      <vt:lpstr>PowerPoint Presentation</vt:lpstr>
      <vt:lpstr>PowerPoint Presentation</vt:lpstr>
      <vt:lpstr>Total Ozone</vt:lpstr>
      <vt:lpstr>PowerPoint Presentation</vt:lpstr>
      <vt:lpstr>PowerPoint Presentation</vt:lpstr>
      <vt:lpstr>PowerPoint Presentation</vt:lpstr>
      <vt:lpstr>PowerPoint Presentation</vt:lpstr>
      <vt:lpstr>PowerPoint Presentation</vt:lpstr>
      <vt:lpstr>PowerPoint Presentation</vt:lpstr>
      <vt:lpstr>Conclusions</vt:lpstr>
      <vt:lpstr>Recent Trends</vt:lpstr>
      <vt:lpstr>MOD07 monthly mean TPW (mm)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Weak (&lt;0.5C), moderate ,or strong (&gt;1.5C) for at least 3 consecutive overlapping 3-month periods.</vt:lpstr>
      <vt:lpstr>Conclusions</vt:lpstr>
      <vt:lpstr>Contents of MOD07 Output File</vt:lpstr>
      <vt:lpstr>Extra Slides from the MOD07 ATBD and conference presentations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MODIS CTP (MOD07) Webinar #7</dc:title>
  <dc:creator>Paul Menzel</dc:creator>
  <cp:lastModifiedBy>Paul Menzel</cp:lastModifiedBy>
  <cp:revision>64</cp:revision>
  <cp:lastPrinted>2014-10-27T16:54:40Z</cp:lastPrinted>
  <dcterms:created xsi:type="dcterms:W3CDTF">2014-10-03T17:38:28Z</dcterms:created>
  <dcterms:modified xsi:type="dcterms:W3CDTF">2014-10-29T19:40:00Z</dcterms:modified>
</cp:coreProperties>
</file>