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AF2C-C929-41B7-8D3D-7614D8AC74FC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7888-4C2A-4C54-BFE3-CBF98829B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October%20E%20Drive\Federated%20Giovanni\Aerosol%20Express%20Giovanni%20Presentation\Aerosol%20Express%20Giovanni%204%20vis%20selection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October%20E%20Drive\Federated%20Giovanni\Aerosol%20Express%20Giovanni%20Presentation\data%20product%20selectio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October%20E%20Drive\Federated%20Giovanni\Aerosol%20Express%20Giovanni%20Presentation\time%20period%20selectio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October%20E%20Drive\Federated%20Giovanni\Aerosol%20Express%20Giovanni%20Presentation\spatial%20area%20selection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362200"/>
            <a:ext cx="8066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igh Tower Text" pitchFamily="18" charset="0"/>
              </a:rPr>
              <a:t>Using Aerosol Express (aka Giovanni-4)</a:t>
            </a:r>
          </a:p>
          <a:p>
            <a:r>
              <a:rPr lang="en-US" sz="3600" b="1" dirty="0">
                <a:latin typeface="High Tower Text" pitchFamily="18" charset="0"/>
              </a:rPr>
              <a:t>w</a:t>
            </a:r>
            <a:r>
              <a:rPr lang="en-US" sz="3600" b="1" dirty="0" smtClean="0">
                <a:latin typeface="High Tower Text" pitchFamily="18" charset="0"/>
              </a:rPr>
              <a:t>ith MODIS Aerosol Data</a:t>
            </a:r>
            <a:endParaRPr lang="en-US" sz="3600" b="1" dirty="0">
              <a:latin typeface="High Tower Tex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7035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igh Tower Text" pitchFamily="18" charset="0"/>
              </a:rPr>
              <a:t>James G. Acker</a:t>
            </a:r>
          </a:p>
          <a:p>
            <a:r>
              <a:rPr lang="en-US" b="1" dirty="0" smtClean="0">
                <a:latin typeface="High Tower Text" pitchFamily="18" charset="0"/>
              </a:rPr>
              <a:t>NASA Goddard Earth Sciences Data and Information Services Center</a:t>
            </a:r>
          </a:p>
          <a:p>
            <a:r>
              <a:rPr lang="en-US" b="1" dirty="0" smtClean="0">
                <a:latin typeface="High Tower Text" pitchFamily="18" charset="0"/>
              </a:rPr>
              <a:t>(GES DISC)</a:t>
            </a:r>
          </a:p>
          <a:p>
            <a:endParaRPr lang="en-US" b="1" dirty="0">
              <a:latin typeface="High Tower Text" pitchFamily="18" charset="0"/>
            </a:endParaRPr>
          </a:p>
          <a:p>
            <a:r>
              <a:rPr lang="en-US" b="1" dirty="0" smtClean="0">
                <a:latin typeface="High Tower Text" pitchFamily="18" charset="0"/>
              </a:rPr>
              <a:t>October 1, 2014</a:t>
            </a:r>
            <a:endParaRPr lang="en-US" b="1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43422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Image Download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(PNG;  </a:t>
            </a:r>
            <a:r>
              <a:rPr lang="en-US" sz="2400" b="1" dirty="0" err="1" smtClean="0">
                <a:solidFill>
                  <a:srgbClr val="7030A0"/>
                </a:solidFill>
                <a:latin typeface="High Tower Text" pitchFamily="18" charset="0"/>
              </a:rPr>
              <a:t>GeoTIFF</a:t>
            </a:r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 also available) 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4" name="Picture 3" descr="MODIS_Aqua_AOD_March_2004_to_June_2004_tropical_Atlantic_smooth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6096000" cy="4665653"/>
          </a:xfrm>
          <a:prstGeom prst="rect">
            <a:avLst/>
          </a:prstGeom>
        </p:spPr>
      </p:pic>
      <p:pic>
        <p:nvPicPr>
          <p:cNvPr id="3" name="Picture 2" descr="MODIS_Aqua_AOD_March_2004_to_June_2004_tropical_Atlan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002" y="304800"/>
            <a:ext cx="3982423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09600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Unsmoothed </a:t>
            </a:r>
          </a:p>
          <a:p>
            <a:r>
              <a:rPr lang="en-US" sz="1600" dirty="0" smtClean="0"/>
              <a:t>(default)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26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Smoothed plotting option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19200"/>
            <a:ext cx="6629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ttp://giovanni.gsfc.nasa.gov/giovanni/#service=INTERACTIVE_MAP&amp;starttime=2004-03-01T00:00:00Z&amp;endtime=2004-06-30T23:59:59Z&amp;bbox=-44.2969,2.3203,12.6563,45.2109&amp;data=MYD08_M3_051_Optical_Depth_Land_And_Ocean_Mean_Mean&amp;variableFacets=dataFieldDiscipline%3AAerosols%3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389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URL for this session: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2529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Share-able URLs !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08316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Time-Series Case Studies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I.  A “Normal” Time – Series 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4" name="Picture 3" descr="regular time series tropical Atlantic MODIS Aqua A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29600" cy="54404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71800" y="1752600"/>
            <a:ext cx="1981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23622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3622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Aqua_AOD_regular_time_se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382000" cy="4436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10759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Result 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95813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Time-Series Case Studies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II. A Seasonal Time – Series 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seasonal time series tropical Atlan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229600" cy="5426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" y="2362200"/>
            <a:ext cx="2971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1752600"/>
            <a:ext cx="1981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10759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Result 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MODIS_Aqua_AOD_seasonal_spring_time_se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823200" cy="586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595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Interactive Scatter Plot 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Compare MODIS-Terra AOD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to MODIS-Aqua AOD</a:t>
            </a:r>
            <a:endParaRPr lang="en-US" sz="20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MODIS-Terra_May_2004_tropical_Atlantic_A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8600"/>
            <a:ext cx="4906035" cy="3357482"/>
          </a:xfrm>
          <a:prstGeom prst="rect">
            <a:avLst/>
          </a:prstGeom>
        </p:spPr>
      </p:pic>
      <p:pic>
        <p:nvPicPr>
          <p:cNvPr id="4" name="Picture 3" descr="MODIS-Aqua_May_2004_tropical_Atlantic_A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2819400"/>
            <a:ext cx="5351416" cy="3662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371600"/>
            <a:ext cx="186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MODIS-Terra AOD</a:t>
            </a:r>
          </a:p>
          <a:p>
            <a:r>
              <a:rPr lang="en-US" dirty="0" smtClean="0"/>
              <a:t>May 2004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187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MODIS-Aqua AOD</a:t>
            </a:r>
          </a:p>
          <a:p>
            <a:r>
              <a:rPr lang="en-US" dirty="0" smtClean="0"/>
              <a:t>May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595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Interactive Scatter Plot 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Compare MODIS-Terra AOD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to MODIS-Aqua AOD</a:t>
            </a:r>
            <a:endParaRPr lang="en-US" sz="20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4" name="Picture 3" descr="interactive_scatter_plot_tropical_Atlantic_May_2004_tw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001000" cy="52648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1981200"/>
            <a:ext cx="2590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2590800" y="4572000"/>
            <a:ext cx="2133600" cy="1295400"/>
          </a:xfrm>
          <a:prstGeom prst="upArrow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2 variables to compare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595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Interactive Scatter Plot 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Compare MODIS-Terra AOD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to MODIS-Aqua AOD</a:t>
            </a:r>
            <a:endParaRPr lang="en-US" sz="20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interactive_scatter_plot_all_data_May_2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41319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595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Interactive Scatter Plot 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Compare MODIS-Terra AOD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to MODIS-Aqua AOD</a:t>
            </a:r>
            <a:endParaRPr lang="en-US" sz="20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interactive_scatter_plot_upper_NW_May_2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533829" cy="432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862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igh Tower Text" pitchFamily="18" charset="0"/>
              </a:rPr>
              <a:t>The first public release of the next-generation Giovanni system, Giovanni-4, was named </a:t>
            </a:r>
            <a:r>
              <a:rPr lang="en-US" sz="2400" b="1" i="1" dirty="0" smtClean="0">
                <a:latin typeface="High Tower Text" pitchFamily="18" charset="0"/>
              </a:rPr>
              <a:t>Aerosol Express </a:t>
            </a:r>
            <a:r>
              <a:rPr lang="en-US" sz="2400" b="1" dirty="0" smtClean="0">
                <a:latin typeface="High Tower Text" pitchFamily="18" charset="0"/>
              </a:rPr>
              <a:t>because it operated exclusively atmospheric aerosol data.</a:t>
            </a:r>
          </a:p>
          <a:p>
            <a:endParaRPr lang="en-US" sz="2400" b="1" dirty="0">
              <a:latin typeface="High Tower Text" pitchFamily="18" charset="0"/>
            </a:endParaRPr>
          </a:p>
          <a:p>
            <a:r>
              <a:rPr lang="en-US" sz="2400" b="1" dirty="0" smtClean="0">
                <a:latin typeface="High Tower Text" pitchFamily="18" charset="0"/>
              </a:rPr>
              <a:t>This presentation will demonstrate the basic operations of Giovanni-4, and provide two basic case studies using the system. </a:t>
            </a:r>
            <a:endParaRPr lang="en-US" sz="2400" b="1" dirty="0">
              <a:latin typeface="High Tower Tex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520046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latin typeface="High Tower Text" pitchFamily="18" charset="0"/>
              </a:rPr>
              <a:t>Aerosol Express</a:t>
            </a:r>
            <a:r>
              <a:rPr lang="en-US" sz="3200" b="1" dirty="0" smtClean="0">
                <a:solidFill>
                  <a:srgbClr val="FFFF00"/>
                </a:solidFill>
                <a:latin typeface="High Tower Text" pitchFamily="18" charset="0"/>
              </a:rPr>
              <a:t> &amp; Giovanni-4</a:t>
            </a:r>
            <a:endParaRPr lang="en-US" sz="3200" b="1" dirty="0">
              <a:solidFill>
                <a:srgbClr val="FFFF00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595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Interactive Scatter Plot 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Compare MODIS-Terra AOD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High Tower Text" pitchFamily="18" charset="0"/>
              </a:rPr>
              <a:t>to MODIS-Aqua AOD</a:t>
            </a:r>
            <a:endParaRPr lang="en-US" sz="20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4" name="Picture 3" descr="interactive_scatter_plot_lower_SE_May_2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65555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active_scatter_plot_all_data_May_2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572000" cy="2443162"/>
          </a:xfrm>
          <a:prstGeom prst="rect">
            <a:avLst/>
          </a:prstGeom>
        </p:spPr>
      </p:pic>
      <p:pic>
        <p:nvPicPr>
          <p:cNvPr id="3" name="Picture 2" descr="interactive_scatter_plot_upper_NW_May_2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447800"/>
            <a:ext cx="4724400" cy="2396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interactive_scatter_plot_lower_SE_May_2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962400"/>
            <a:ext cx="5334000" cy="27705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724108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igh Tower Text" pitchFamily="18" charset="0"/>
              </a:rPr>
              <a:t>Thank you for attending this demonstration of Giovanni-4 today.</a:t>
            </a:r>
          </a:p>
          <a:p>
            <a:endParaRPr lang="en-US" dirty="0" smtClean="0">
              <a:latin typeface="High Tower Text" pitchFamily="18" charset="0"/>
            </a:endParaRPr>
          </a:p>
          <a:p>
            <a:endParaRPr lang="en-US" dirty="0" smtClean="0">
              <a:latin typeface="High Tower Text" pitchFamily="18" charset="0"/>
            </a:endParaRPr>
          </a:p>
          <a:p>
            <a:endParaRPr lang="en-US" dirty="0" smtClean="0">
              <a:latin typeface="High Tower Text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  <a:t>Any questions? </a:t>
            </a:r>
            <a:endParaRPr lang="en-US" sz="3200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364790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High Tower Text" pitchFamily="18" charset="0"/>
              </a:rPr>
              <a:t>The basic operations of Giovanni-4, like its predecessor system,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High Tower Text" pitchFamily="18" charset="0"/>
              </a:rPr>
              <a:t>are:</a:t>
            </a:r>
          </a:p>
          <a:p>
            <a:endParaRPr lang="en-US" sz="2400" dirty="0">
              <a:solidFill>
                <a:srgbClr val="FFFF00"/>
              </a:solidFill>
              <a:latin typeface="High Tower Tex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High Tower Text" pitchFamily="18" charset="0"/>
              </a:rPr>
              <a:t> Selecting the desired visualization type;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High Tower Text" pitchFamily="18" charset="0"/>
              </a:rPr>
              <a:t> selecting the time period of interest;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High Tower Text" pitchFamily="18" charset="0"/>
              </a:rPr>
              <a:t> selecting the spatial area of interest;  and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High Tower Text" pitchFamily="18" charset="0"/>
              </a:rPr>
              <a:t> selecting the data variables to be plotted.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876800"/>
            <a:ext cx="837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igh Tower Text" pitchFamily="18" charset="0"/>
              </a:rPr>
              <a:t>The following slides will demonstrate each of these operations. </a:t>
            </a:r>
            <a:endParaRPr lang="en-US" sz="2400" b="1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60574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igh Tower Text" pitchFamily="18" charset="0"/>
              </a:rPr>
              <a:t>The Giovanni-4 Interface</a:t>
            </a:r>
            <a:endParaRPr lang="en-US" sz="32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Aerosol Express Giovanni-4 demo G4 inter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05800" cy="558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4161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Selecting a Visualization Type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5" name="Aerosol Express Giovanni 4 vis selec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7213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33794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Selecting a Data Product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4" name="data product selec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32832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Selecting a Time Period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4" name="time period selec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5365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Selecting a Spatial Region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spatial area selec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0759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igh Tower Text" pitchFamily="18" charset="0"/>
              </a:rPr>
              <a:t>Result </a:t>
            </a:r>
            <a:endParaRPr lang="en-US" sz="2400" b="1" dirty="0">
              <a:solidFill>
                <a:srgbClr val="7030A0"/>
              </a:solidFill>
              <a:latin typeface="High Tower Text" pitchFamily="18" charset="0"/>
            </a:endParaRPr>
          </a:p>
        </p:txBody>
      </p:sp>
      <p:pic>
        <p:nvPicPr>
          <p:cNvPr id="3" name="Picture 2" descr="time_average_map_spring_2004_screenc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658226" cy="5257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1022284">
            <a:off x="3099104" y="2002567"/>
            <a:ext cx="2312895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download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1022284">
            <a:off x="3651858" y="1938722"/>
            <a:ext cx="2312895" cy="1037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Plot Options</a:t>
            </a:r>
          </a:p>
          <a:p>
            <a:pPr algn="ctr"/>
            <a:r>
              <a:rPr lang="en-US" sz="1400" dirty="0" smtClean="0"/>
              <a:t>(palette and range)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 rot="1987983">
            <a:off x="5901649" y="4871334"/>
            <a:ext cx="2312895" cy="1037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it again</a:t>
            </a:r>
          </a:p>
        </p:txBody>
      </p:sp>
      <p:sp>
        <p:nvSpPr>
          <p:cNvPr id="7" name="Right Arrow 6"/>
          <p:cNvSpPr/>
          <p:nvPr/>
        </p:nvSpPr>
        <p:spPr>
          <a:xfrm rot="2324006">
            <a:off x="5023172" y="4800519"/>
            <a:ext cx="2312895" cy="1037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Report a problem or make a suggestion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307</Words>
  <Application>Microsoft Office PowerPoint</Application>
  <PresentationFormat>On-screen Show (4:3)</PresentationFormat>
  <Paragraphs>69</Paragraphs>
  <Slides>22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jacker</dc:creator>
  <cp:lastModifiedBy>jacker</cp:lastModifiedBy>
  <cp:revision>25</cp:revision>
  <dcterms:created xsi:type="dcterms:W3CDTF">2014-09-25T21:16:50Z</dcterms:created>
  <dcterms:modified xsi:type="dcterms:W3CDTF">2014-09-30T18:13:54Z</dcterms:modified>
</cp:coreProperties>
</file>