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5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72B77-DD20-4C47-B5E4-914B8F4095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27B3-4FBA-6E41-9AE2-20F578C88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Clr>
                <a:srgbClr val="000000"/>
              </a:buClr>
              <a:defRPr sz="1800">
                <a:uFillTx/>
              </a:defRPr>
            </a:pPr>
            <a:r>
              <a:rPr sz="1600" dirty="0">
                <a:uFill>
                  <a:solidFill/>
                </a:uFill>
              </a:rPr>
              <a:t>Sep: MODIS atmosphere team lead</a:t>
            </a:r>
          </a:p>
          <a:p>
            <a:pPr lvl="0">
              <a:buClr>
                <a:srgbClr val="000000"/>
              </a:buClr>
              <a:defRPr sz="1800">
                <a:uFillTx/>
              </a:defRPr>
            </a:pPr>
            <a:r>
              <a:rPr sz="1600" dirty="0">
                <a:uFill>
                  <a:solidFill/>
                </a:uFill>
              </a:rPr>
              <a:t>Jack: Head of the MODIS instrument characterization team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Clr>
                <a:srgbClr val="000000"/>
              </a:buClr>
              <a:defRPr sz="1800">
                <a:uFillTx/>
              </a:defRPr>
            </a:pPr>
            <a:r>
              <a:rPr lang="en-US" sz="1600" dirty="0" smtClean="0">
                <a:uFill>
                  <a:solidFill/>
                </a:uFill>
              </a:rPr>
              <a:t>2</a:t>
            </a:r>
            <a:r>
              <a:rPr lang="en-US" sz="1600" baseline="30500" dirty="0" smtClean="0">
                <a:uFill>
                  <a:solidFill/>
                </a:uFill>
              </a:rPr>
              <a:t>nd</a:t>
            </a:r>
            <a:r>
              <a:rPr sz="1600" dirty="0" smtClean="0">
                <a:uFill>
                  <a:solidFill/>
                </a:uFill>
              </a:rPr>
              <a:t> </a:t>
            </a:r>
            <a:r>
              <a:rPr sz="1600" dirty="0">
                <a:uFill>
                  <a:solidFill/>
                </a:uFill>
              </a:rPr>
              <a:t>of 13 presentations from now until the 1</a:t>
            </a:r>
            <a:r>
              <a:rPr sz="1600" baseline="30500" dirty="0">
                <a:uFill>
                  <a:solidFill/>
                </a:uFill>
              </a:rPr>
              <a:t>st</a:t>
            </a:r>
            <a:r>
              <a:rPr sz="1600" dirty="0">
                <a:uFill>
                  <a:solidFill/>
                </a:uFill>
              </a:rPr>
              <a:t> of Oct.</a:t>
            </a:r>
          </a:p>
          <a:p>
            <a:pPr lvl="0">
              <a:buClr>
                <a:srgbClr val="000000"/>
              </a:buClr>
              <a:defRPr sz="1800">
                <a:uFillTx/>
              </a:defRPr>
            </a:pPr>
            <a:r>
              <a:rPr sz="1600" dirty="0">
                <a:uFill>
                  <a:solidFill/>
                </a:uFill>
              </a:rPr>
              <a:t>We’ll have consecutive presentations for the </a:t>
            </a:r>
            <a:r>
              <a:rPr sz="1600" dirty="0" smtClean="0">
                <a:uFill>
                  <a:solidFill/>
                </a:uFill>
              </a:rPr>
              <a:t>next </a:t>
            </a:r>
            <a:r>
              <a:rPr sz="1600" dirty="0">
                <a:uFill>
                  <a:solidFill/>
                </a:uFill>
              </a:rPr>
              <a:t>4 weeks (aerosol products), and then we start up again in mid-August for 3 cloud and clear-sky product talks. That’s followed by a few presentations on practical aspects on acquiring data, etc.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 dirty="0">
                <a:solidFill>
                  <a:srgbClr val="0224C0"/>
                </a:solidFill>
                <a:uFill>
                  <a:solidFill/>
                </a:u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94122" indent="-272664">
              <a:spcBef>
                <a:spcPts val="422"/>
              </a:spcBef>
              <a:buChar char="–"/>
              <a:defRPr sz="2000"/>
            </a:lvl2pPr>
            <a:lvl3pPr>
              <a:spcBef>
                <a:spcPts val="352"/>
              </a:spcBef>
              <a:defRPr sz="1800"/>
            </a:lvl3pPr>
            <a:lvl4pPr marL="1189391" indent="-225019">
              <a:spcBef>
                <a:spcPts val="281"/>
              </a:spcBef>
              <a:buChar char="–"/>
              <a:defRPr sz="1700"/>
            </a:lvl4pPr>
            <a:lvl5pPr marL="1510849" indent="-225019">
              <a:spcBef>
                <a:spcPts val="281"/>
              </a:spcBef>
              <a:buChar char="»"/>
              <a:defRPr sz="1500"/>
            </a:lvl5pPr>
          </a:lstStyle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7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5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E1DE-3F78-974C-AB99-EEF352E3ECF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49E5-A8AD-7145-B0AD-17CF51D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erocenter.gsfc.nasa.gov/ext/registra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rktarget.gsfc.nasa.gov" TargetMode="External"/><Relationship Id="rId2" Type="http://schemas.openxmlformats.org/officeDocument/2006/relationships/hyperlink" Target="http://modis-atmos.gsfc.nasa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arthdata.nasa.gov/labs/worldview/" TargetMode="External"/><Relationship Id="rId3" Type="http://schemas.openxmlformats.org/officeDocument/2006/relationships/hyperlink" Target="http://arset.gsfc.nasa.gov/airquality/applications/sat-imagery" TargetMode="External"/><Relationship Id="rId7" Type="http://schemas.openxmlformats.org/officeDocument/2006/relationships/hyperlink" Target="http://neo.sci.gsfc.nasa.gov" TargetMode="External"/><Relationship Id="rId2" Type="http://schemas.openxmlformats.org/officeDocument/2006/relationships/hyperlink" Target="http://darktarget.gsfc.nasa.gov/lin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.ssec.wisc.edu/modis-today/index.php" TargetMode="External"/><Relationship Id="rId5" Type="http://schemas.openxmlformats.org/officeDocument/2006/relationships/hyperlink" Target="http://modis-atmos.gsfc.nasa.gov/IMAGES/index.html" TargetMode="External"/><Relationship Id="rId10" Type="http://schemas.openxmlformats.org/officeDocument/2006/relationships/hyperlink" Target="http://ladsweb.nascom.nasa.gov/browse_images/granule_browser.html?form=AADS&amp;browseType=Granule" TargetMode="External"/><Relationship Id="rId4" Type="http://schemas.openxmlformats.org/officeDocument/2006/relationships/hyperlink" Target="http://lance-modis.eosdis.nasa.gov/cgi-bin/imagery/realtime.cgi" TargetMode="External"/><Relationship Id="rId9" Type="http://schemas.openxmlformats.org/officeDocument/2006/relationships/hyperlink" Target="http://ladsweb.nascom.nasa.gov/browse_images/global_browser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rador.gsfc.nasa.gov" TargetMode="External"/><Relationship Id="rId2" Type="http://schemas.openxmlformats.org/officeDocument/2006/relationships/hyperlink" Target="http://ladsweb.nascom.nas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are.univ-lille1.f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s.nasa.gov/tools/panoply/" TargetMode="External"/><Relationship Id="rId2" Type="http://schemas.openxmlformats.org/officeDocument/2006/relationships/hyperlink" Target="http://ladsweb.nascom.nas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73668"/>
            <a:ext cx="8229601" cy="184684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44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000" dirty="0">
                <a:solidFill>
                  <a:srgbClr val="0224C0"/>
                </a:solidFill>
                <a:uFill>
                  <a:solidFill/>
                </a:uFill>
              </a:rPr>
              <a:t>MODIS Atmosphere Team Webinar Series </a:t>
            </a:r>
            <a:r>
              <a:rPr sz="3000" dirty="0" smtClean="0">
                <a:solidFill>
                  <a:srgbClr val="0224C0"/>
                </a:solidFill>
                <a:uFill>
                  <a:solidFill/>
                </a:uFill>
              </a:rPr>
              <a:t>#</a:t>
            </a:r>
            <a:r>
              <a:rPr lang="en-US" sz="3000" dirty="0" smtClean="0">
                <a:solidFill>
                  <a:srgbClr val="0224C0"/>
                </a:solidFill>
                <a:uFill>
                  <a:solidFill/>
                </a:uFill>
              </a:rPr>
              <a:t>12</a:t>
            </a:r>
            <a:r>
              <a:rPr sz="3000" dirty="0">
                <a:solidFill>
                  <a:srgbClr val="0224C0"/>
                </a:solidFill>
                <a:uFill>
                  <a:solidFill/>
                </a:uFill>
              </a:rPr>
              <a:t>:</a:t>
            </a:r>
            <a:r>
              <a:rPr sz="3000" dirty="0" smtClean="0">
                <a:solidFill>
                  <a:srgbClr val="0224C0"/>
                </a:solidFill>
                <a:uFill>
                  <a:solidFill/>
                </a:uFill>
              </a:rPr>
              <a:t/>
            </a:r>
            <a:br>
              <a:rPr sz="3000" dirty="0" smtClean="0">
                <a:solidFill>
                  <a:srgbClr val="0224C0"/>
                </a:solidFill>
                <a:uFill>
                  <a:solidFill/>
                </a:uFill>
              </a:rPr>
            </a:br>
            <a:r>
              <a:rPr lang="en-US" sz="3000" dirty="0" smtClean="0">
                <a:solidFill>
                  <a:srgbClr val="0224C0"/>
                </a:solidFill>
                <a:uFill>
                  <a:solidFill/>
                </a:uFill>
              </a:rPr>
              <a:t>Resources for Finding and Using MODIS Products</a:t>
            </a:r>
            <a:endParaRPr sz="3000" dirty="0">
              <a:solidFill>
                <a:srgbClr val="0224C0"/>
              </a:solidFill>
              <a:uFill>
                <a:solidFill/>
              </a:uFill>
            </a:endParaRP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443416" y="6467475"/>
            <a:ext cx="243384" cy="254001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1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pPr lvl="0">
                <a:defRPr sz="1800">
                  <a:solidFill>
                    <a:srgbClr val="000000"/>
                  </a:solidFill>
                  <a:uFillTx/>
                </a:defRPr>
              </a:pPr>
              <a:t>1</a:t>
            </a:fld>
            <a:endParaRPr sz="1100" dirty="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457200" y="3900721"/>
            <a:ext cx="7986217" cy="2440934"/>
            <a:chOff x="-3355350" y="271065"/>
            <a:chExt cx="11358171" cy="3471549"/>
          </a:xfrm>
        </p:grpSpPr>
        <p:pic>
          <p:nvPicPr>
            <p:cNvPr id="18" name="image1.png"/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355350" y="271065"/>
              <a:ext cx="3603219" cy="347154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  <p:pic>
          <p:nvPicPr>
            <p:cNvPr id="19" name="image2.jp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17517" y="271065"/>
              <a:ext cx="2185304" cy="3108718"/>
            </a:xfrm>
            <a:prstGeom prst="rect">
              <a:avLst/>
            </a:prstGeom>
            <a:ln w="12700" cap="flat">
              <a:noFill/>
              <a:round/>
            </a:ln>
            <a:effectLst>
              <a:outerShdw blurRad="12700" dir="2700000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21" name="Shape 21"/>
          <p:cNvSpPr/>
          <p:nvPr/>
        </p:nvSpPr>
        <p:spPr>
          <a:xfrm>
            <a:off x="1333844" y="1931318"/>
            <a:ext cx="6217259" cy="2108266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38098" tIns="38098" rIns="38098" bIns="38098">
            <a:spAutoFit/>
          </a:bodyPr>
          <a:lstStyle/>
          <a:p>
            <a:pPr algn="ctr">
              <a:spcBef>
                <a:spcPts val="422"/>
              </a:spcBef>
              <a:defRPr sz="1800">
                <a:uFillTx/>
              </a:defRPr>
            </a:pPr>
            <a:r>
              <a:rPr lang="en-US" sz="2400" dirty="0" smtClean="0">
                <a:uFill>
                  <a:solidFill/>
                </a:uFill>
              </a:rPr>
              <a:t>Richard Kleidman (SSAI/</a:t>
            </a:r>
            <a:r>
              <a:rPr lang="en-US" sz="2400" dirty="0">
                <a:uFill>
                  <a:solidFill/>
                </a:uFill>
              </a:rPr>
              <a:t>613)</a:t>
            </a:r>
            <a:endParaRPr sz="2400" dirty="0" smtClean="0">
              <a:uFill>
                <a:solidFill/>
              </a:uFill>
            </a:endParaRPr>
          </a:p>
          <a:p>
            <a:pPr lvl="0" algn="ctr">
              <a:defRPr sz="1800">
                <a:uFillTx/>
              </a:defRPr>
            </a:pPr>
            <a:r>
              <a:rPr lang="en-US" dirty="0" smtClean="0"/>
              <a:t>and</a:t>
            </a:r>
          </a:p>
          <a:p>
            <a:pPr lvl="0" algn="ctr">
              <a:defRPr sz="1800">
                <a:uFillTx/>
              </a:defRPr>
            </a:pPr>
            <a:r>
              <a:rPr lang="en-US" dirty="0" smtClean="0">
                <a:uFill>
                  <a:solidFill/>
                </a:uFill>
              </a:rPr>
              <a:t>Lots and lots and lots of other people who produce and maintain</a:t>
            </a:r>
          </a:p>
          <a:p>
            <a:pPr lvl="0" algn="ctr">
              <a:defRPr sz="1800">
                <a:uFillTx/>
              </a:defRPr>
            </a:pPr>
            <a:r>
              <a:rPr lang="en-US" dirty="0" smtClean="0">
                <a:uFill>
                  <a:solidFill/>
                </a:uFill>
              </a:rPr>
              <a:t>all of these resources.</a:t>
            </a:r>
          </a:p>
          <a:p>
            <a:pPr lvl="0" algn="ctr">
              <a:defRPr sz="1800">
                <a:uFillTx/>
              </a:defRPr>
            </a:pPr>
            <a:endParaRPr lang="en-US" dirty="0" smtClean="0">
              <a:uFill>
                <a:solidFill/>
              </a:uFill>
            </a:endParaRPr>
          </a:p>
          <a:p>
            <a:pPr lvl="0" algn="ctr">
              <a:defRPr sz="1800">
                <a:uFillTx/>
              </a:defRPr>
            </a:pPr>
            <a:r>
              <a:rPr lang="en-US" dirty="0" smtClean="0">
                <a:uFill>
                  <a:solidFill/>
                </a:uFill>
              </a:rPr>
              <a:t>October 8</a:t>
            </a:r>
            <a:r>
              <a:rPr lang="en-US" baseline="30000" dirty="0" smtClean="0">
                <a:uFill>
                  <a:solidFill/>
                </a:uFill>
              </a:rPr>
              <a:t>th</a:t>
            </a:r>
            <a:r>
              <a:rPr lang="en-US" dirty="0" smtClean="0">
                <a:uFill>
                  <a:solidFill/>
                </a:uFill>
              </a:rPr>
              <a:t>, 2014</a:t>
            </a:r>
            <a:r>
              <a:rPr dirty="0" smtClean="0">
                <a:uFill>
                  <a:solidFill/>
                </a:uFill>
              </a:rPr>
              <a:t/>
            </a:r>
            <a:br>
              <a:rPr dirty="0" smtClean="0">
                <a:uFill>
                  <a:solidFill/>
                </a:uFill>
              </a:rPr>
            </a:br>
            <a:endParaRPr dirty="0">
              <a:uFill>
                <a:solidFill/>
              </a:u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3157" y="6282809"/>
            <a:ext cx="285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Richard.Kleidman@nasa.gov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8443416" y="6467475"/>
            <a:ext cx="243384" cy="254001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1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pPr lvl="0">
                <a:defRPr sz="1800">
                  <a:solidFill>
                    <a:srgbClr val="000000"/>
                  </a:solidFill>
                  <a:uFillTx/>
                </a:defRPr>
              </a:pPr>
              <a:t>2</a:t>
            </a:fld>
            <a:endParaRPr sz="1100" dirty="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745066" y="306835"/>
            <a:ext cx="5653868" cy="469107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38098" tIns="38098" rIns="38098" bIns="38098">
            <a:spAutoFit/>
          </a:bodyPr>
          <a:lstStyle>
            <a:lvl1pPr algn="ctr">
              <a:spcBef>
                <a:spcPts val="600"/>
              </a:spcBef>
              <a:defRPr sz="3600"/>
            </a:lvl1pPr>
          </a:lstStyle>
          <a:p>
            <a:pPr lvl="0">
              <a:defRPr sz="1800">
                <a:uFillTx/>
              </a:defRPr>
            </a:pPr>
            <a:r>
              <a:rPr sz="2500" dirty="0">
                <a:uFill>
                  <a:solidFill/>
                </a:uFill>
              </a:rPr>
              <a:t>Atmosphere Team Webinar Schedule</a:t>
            </a:r>
          </a:p>
        </p:txBody>
      </p:sp>
      <p:sp>
        <p:nvSpPr>
          <p:cNvPr id="29" name="Shape 29"/>
          <p:cNvSpPr/>
          <p:nvPr/>
        </p:nvSpPr>
        <p:spPr>
          <a:xfrm>
            <a:off x="781874" y="4200458"/>
            <a:ext cx="764855" cy="252564"/>
          </a:xfrm>
          <a:prstGeom prst="rightArrow">
            <a:avLst>
              <a:gd name="adj1" fmla="val 50000"/>
              <a:gd name="adj2" fmla="val 35156"/>
            </a:avLst>
          </a:prstGeom>
          <a:solidFill>
            <a:srgbClr val="FF2600"/>
          </a:solidFill>
          <a:ln w="12700">
            <a:solidFill>
              <a:srgbClr val="5B92C8"/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>
              <a:buClrTx/>
              <a:defRPr sz="16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30" name="Shape 30">
            <a:hlinkClick r:id="rId3"/>
          </p:cNvPr>
          <p:cNvSpPr/>
          <p:nvPr/>
        </p:nvSpPr>
        <p:spPr>
          <a:xfrm>
            <a:off x="2386966" y="648880"/>
            <a:ext cx="4411460" cy="364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798" tIns="50798" rIns="50798" bIns="50798" anchor="ctr">
            <a:spAutoFit/>
          </a:bodyPr>
          <a:lstStyle>
            <a:lvl1pPr>
              <a:defRPr>
                <a:solidFill>
                  <a:srgbClr val="008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700" dirty="0">
                <a:uFill>
                  <a:solidFill/>
                </a:uFill>
              </a:rPr>
              <a:t>http://aerocenter.gsfc.nasa.gov/</a:t>
            </a:r>
            <a:r>
              <a:rPr sz="1700" dirty="0" smtClean="0">
                <a:uFill>
                  <a:solidFill/>
                </a:uFill>
              </a:rPr>
              <a:t>ext</a:t>
            </a:r>
            <a:r>
              <a:rPr sz="1700" dirty="0">
                <a:uFill>
                  <a:solidFill/>
                </a:uFill>
              </a:rPr>
              <a:t>/registration/</a:t>
            </a:r>
          </a:p>
        </p:txBody>
      </p:sp>
      <p:pic>
        <p:nvPicPr>
          <p:cNvPr id="7" name="Picture 6" descr="shcedule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5066" y="1367740"/>
            <a:ext cx="6147149" cy="401796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5846"/>
            <a:ext cx="8229601" cy="845035"/>
          </a:xfrm>
        </p:spPr>
        <p:txBody>
          <a:bodyPr/>
          <a:lstStyle/>
          <a:p>
            <a:r>
              <a:rPr lang="en-US" dirty="0" smtClean="0"/>
              <a:t>Resource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70" y="1094244"/>
            <a:ext cx="7706301" cy="4525963"/>
          </a:xfrm>
        </p:spPr>
        <p:txBody>
          <a:bodyPr>
            <a:normAutofit/>
          </a:bodyPr>
          <a:lstStyle/>
          <a:p>
            <a:pPr marL="361639" indent="-361639">
              <a:buAutoNum type="arabicPeriod"/>
            </a:pPr>
            <a:r>
              <a:rPr lang="en-US" dirty="0" smtClean="0"/>
              <a:t>Reference Sites</a:t>
            </a:r>
          </a:p>
          <a:p>
            <a:pPr marL="361639" indent="-361639">
              <a:buNone/>
            </a:pPr>
            <a:endParaRPr lang="en-US" dirty="0" smtClean="0"/>
          </a:p>
          <a:p>
            <a:pPr marL="361639" indent="-361639">
              <a:buAutoNum type="arabicPeriod"/>
            </a:pPr>
            <a:r>
              <a:rPr lang="en-US" dirty="0" smtClean="0"/>
              <a:t>Images</a:t>
            </a:r>
          </a:p>
          <a:p>
            <a:pPr marL="361639" indent="-361639">
              <a:buNone/>
            </a:pPr>
            <a:endParaRPr lang="en-US" dirty="0" smtClean="0"/>
          </a:p>
          <a:p>
            <a:pPr marL="361639" indent="-361639">
              <a:buAutoNum type="arabicPeriod"/>
            </a:pPr>
            <a:r>
              <a:rPr lang="en-US" dirty="0" smtClean="0"/>
              <a:t> Data Archives</a:t>
            </a:r>
          </a:p>
          <a:p>
            <a:pPr marL="361639" indent="-361639">
              <a:buNone/>
            </a:pPr>
            <a:endParaRPr lang="en-US" dirty="0" smtClean="0"/>
          </a:p>
          <a:p>
            <a:pPr marL="361639" indent="-361639">
              <a:buAutoNum type="arabicPeriod"/>
            </a:pPr>
            <a:r>
              <a:rPr lang="en-US" dirty="0" smtClean="0"/>
              <a:t> Visualization and Analysis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15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Use This Presentation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use of the resources from this presentation are best explained by viewing the companion video and handouts which explain or give walkthrough illustrations of how to use the resources.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This power point will provide a condensed list of links by category of resource.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70" y="670049"/>
            <a:ext cx="7706301" cy="4525963"/>
          </a:xfrm>
        </p:spPr>
        <p:txBody>
          <a:bodyPr>
            <a:normAutofit/>
          </a:bodyPr>
          <a:lstStyle/>
          <a:p>
            <a:pPr marL="361639" indent="-361639">
              <a:buNone/>
            </a:pPr>
            <a:r>
              <a:rPr lang="en-US" dirty="0" smtClean="0"/>
              <a:t>Reference Sites</a:t>
            </a:r>
          </a:p>
          <a:p>
            <a:pPr marL="361639" indent="-361639">
              <a:buNone/>
            </a:pPr>
            <a:r>
              <a:rPr lang="en-US" dirty="0" smtClean="0"/>
              <a:t>      </a:t>
            </a:r>
          </a:p>
          <a:p>
            <a:pPr marL="361639" indent="-361639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MODIS-Atmos Website – The main reference website  for the MODIS atmosphere products.</a:t>
            </a:r>
          </a:p>
          <a:p>
            <a:pPr marL="361639" indent="-361639">
              <a:buNone/>
            </a:pPr>
            <a:r>
              <a:rPr lang="en-US" sz="2400" dirty="0" smtClean="0"/>
              <a:t>     </a:t>
            </a:r>
            <a:r>
              <a:rPr lang="en-US" sz="1600" dirty="0" smtClean="0">
                <a:hlinkClick r:id="rId2"/>
              </a:rPr>
              <a:t>http://modis-atmos.gsfc.nasa.gov</a:t>
            </a:r>
            <a:endParaRPr lang="en-US" sz="1600" dirty="0" smtClean="0"/>
          </a:p>
          <a:p>
            <a:pPr marL="361639" indent="-361639">
              <a:buNone/>
            </a:pPr>
            <a:r>
              <a:rPr lang="en-US" sz="2400" dirty="0" smtClean="0"/>
              <a:t>        </a:t>
            </a:r>
          </a:p>
          <a:p>
            <a:pPr marL="361639" indent="-361639">
              <a:buNone/>
            </a:pPr>
            <a:r>
              <a:rPr lang="en-US" sz="2400" dirty="0" smtClean="0"/>
              <a:t>     Dark target website – new website for the dark target aerosol product</a:t>
            </a:r>
          </a:p>
          <a:p>
            <a:pPr marL="361639" indent="-361639">
              <a:buNone/>
            </a:pPr>
            <a:r>
              <a:rPr lang="en-US" sz="2400" dirty="0" smtClean="0"/>
              <a:t>     </a:t>
            </a:r>
            <a:r>
              <a:rPr lang="en-US" sz="1600" dirty="0" smtClean="0">
                <a:hlinkClick r:id="rId3"/>
              </a:rPr>
              <a:t>http://darktarget.gsfc.nasa.gov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34315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70" y="670049"/>
            <a:ext cx="7706301" cy="5740418"/>
          </a:xfrm>
        </p:spPr>
        <p:txBody>
          <a:bodyPr>
            <a:normAutofit/>
          </a:bodyPr>
          <a:lstStyle/>
          <a:p>
            <a:pPr marL="361639" indent="-361639">
              <a:buNone/>
            </a:pPr>
            <a:r>
              <a:rPr lang="en-US" dirty="0" smtClean="0"/>
              <a:t>Images</a:t>
            </a:r>
          </a:p>
          <a:p>
            <a:pPr marL="361639" indent="-361639">
              <a:buNone/>
            </a:pPr>
            <a:r>
              <a:rPr lang="en-US" dirty="0" smtClean="0"/>
              <a:t>  </a:t>
            </a:r>
            <a:r>
              <a:rPr lang="en-US" sz="1600" dirty="0" smtClean="0"/>
              <a:t>Where to find images:</a:t>
            </a:r>
          </a:p>
          <a:p>
            <a:pPr marL="361639" indent="-361639">
              <a:buNone/>
            </a:pPr>
            <a:r>
              <a:rPr lang="en-US" sz="1600" dirty="0" smtClean="0"/>
              <a:t>    Summary tables can be found at:</a:t>
            </a:r>
          </a:p>
          <a:p>
            <a:pPr marL="361639" indent="-361639">
              <a:buNone/>
            </a:pPr>
            <a:r>
              <a:rPr lang="en-US" sz="1600" dirty="0" smtClean="0"/>
              <a:t>    </a:t>
            </a:r>
            <a:r>
              <a:rPr lang="en-US" dirty="0" smtClean="0"/>
              <a:t> </a:t>
            </a:r>
            <a:r>
              <a:rPr lang="en-US" sz="1600" dirty="0" smtClean="0"/>
              <a:t>Dark target website links page:    </a:t>
            </a:r>
            <a:r>
              <a:rPr lang="en-US" sz="1600" dirty="0" smtClean="0">
                <a:hlinkClick r:id="rId2"/>
              </a:rPr>
              <a:t>http://darktarget.gsfc.nasa.gov/links</a:t>
            </a:r>
            <a:endParaRPr lang="en-US" sz="1600" dirty="0" smtClean="0"/>
          </a:p>
          <a:p>
            <a:pPr marL="361639" indent="-361639">
              <a:buNone/>
            </a:pP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 NASA ARSET site: </a:t>
            </a:r>
            <a:r>
              <a:rPr lang="en-US" sz="1600" dirty="0" smtClean="0">
                <a:hlinkClick r:id="rId3"/>
              </a:rPr>
              <a:t>http://arset.gsfc.nasa.gov/airquality/applications/sat-imagery</a:t>
            </a: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                        Reference materials available at the bottom of the page.</a:t>
            </a:r>
          </a:p>
          <a:p>
            <a:pPr marL="361639" indent="-361639">
              <a:buNone/>
            </a:pP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4"/>
              </a:rPr>
              <a:t>MODIS Rapid Response</a:t>
            </a:r>
            <a:r>
              <a:rPr lang="en-US" sz="1600" dirty="0" smtClean="0"/>
              <a:t> – Raw images  (currently only available after Dec 2013).</a:t>
            </a:r>
          </a:p>
          <a:p>
            <a:pPr marL="361639" indent="-361639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5"/>
              </a:rPr>
              <a:t>MODIS-atmos</a:t>
            </a:r>
            <a:r>
              <a:rPr lang="en-US" sz="1600" dirty="0" smtClean="0">
                <a:hlinkClick r:id="rId5"/>
              </a:rPr>
              <a:t> </a:t>
            </a:r>
            <a:r>
              <a:rPr lang="en-US" sz="1600" dirty="0" smtClean="0"/>
              <a:t>– Geo-referenced images, product images.</a:t>
            </a:r>
          </a:p>
          <a:p>
            <a:pPr marL="361639" indent="-361639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6"/>
              </a:rPr>
              <a:t>MODIS Today </a:t>
            </a:r>
            <a:r>
              <a:rPr lang="en-US" sz="1600" dirty="0" smtClean="0"/>
              <a:t>– Only continental US</a:t>
            </a:r>
          </a:p>
          <a:p>
            <a:pPr marL="361639" indent="-361639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7"/>
              </a:rPr>
              <a:t>NASA Earth Observations </a:t>
            </a:r>
            <a:r>
              <a:rPr lang="en-US" sz="1600" dirty="0" smtClean="0"/>
              <a:t>– Can generate level 3 product images.</a:t>
            </a:r>
          </a:p>
          <a:p>
            <a:pPr marL="169863" indent="-169863">
              <a:buNone/>
              <a:tabLst>
                <a:tab pos="230188" algn="l"/>
              </a:tabLst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8"/>
              </a:rPr>
              <a:t>NASA Worldview </a:t>
            </a:r>
            <a:r>
              <a:rPr lang="en-US" sz="1600" dirty="0" smtClean="0"/>
              <a:t>– Primarily a visualization tool but images can be generated her</a:t>
            </a:r>
            <a:r>
              <a:rPr lang="en-US" sz="1600" dirty="0" smtClean="0">
                <a:hlinkClick r:id="rId9"/>
              </a:rPr>
              <a:t> LADSWEB Global Browse </a:t>
            </a:r>
            <a:r>
              <a:rPr lang="en-US" sz="1600" dirty="0" smtClean="0"/>
              <a:t>–  Level 3 Product images</a:t>
            </a:r>
          </a:p>
          <a:p>
            <a:pPr marL="361639" indent="-361639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hlinkClick r:id="rId10"/>
              </a:rPr>
              <a:t>LADSWEB Granule Browse </a:t>
            </a:r>
            <a:r>
              <a:rPr lang="en-US" sz="1600" dirty="0" smtClean="0"/>
              <a:t>– Level 2 Product images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80024" y="3570260"/>
            <a:ext cx="725019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315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70" y="670049"/>
            <a:ext cx="7706301" cy="4525963"/>
          </a:xfrm>
        </p:spPr>
        <p:txBody>
          <a:bodyPr>
            <a:normAutofit fontScale="70000" lnSpcReduction="20000"/>
          </a:bodyPr>
          <a:lstStyle/>
          <a:p>
            <a:pPr marL="361639" indent="-361639">
              <a:buNone/>
            </a:pPr>
            <a:r>
              <a:rPr lang="en-US" dirty="0" smtClean="0"/>
              <a:t>Data Archives</a:t>
            </a:r>
          </a:p>
          <a:p>
            <a:pPr marL="361639" indent="-361639">
              <a:buNone/>
            </a:pPr>
            <a:r>
              <a:rPr lang="en-US" sz="2400" dirty="0" smtClean="0"/>
              <a:t>     </a:t>
            </a:r>
            <a:r>
              <a:rPr lang="en-US" sz="1800" b="1" dirty="0" smtClean="0"/>
              <a:t>LADSWEB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2"/>
              </a:rPr>
              <a:t>http://ladsweb.nascom.nasa.gov</a:t>
            </a:r>
            <a:endParaRPr lang="en-US" sz="1800" dirty="0" smtClean="0"/>
          </a:p>
          <a:p>
            <a:pPr marL="361639" indent="-361639">
              <a:buNone/>
            </a:pPr>
            <a:r>
              <a:rPr lang="en-US" sz="2400" dirty="0" smtClean="0"/>
              <a:t>                   </a:t>
            </a:r>
            <a:r>
              <a:rPr lang="en-US" sz="1600" dirty="0" smtClean="0"/>
              <a:t>The main archive for MODIS atmosphere products.</a:t>
            </a:r>
          </a:p>
          <a:p>
            <a:pPr marL="361639" indent="-361639">
              <a:buNone/>
            </a:pPr>
            <a:r>
              <a:rPr lang="en-US" sz="1600" dirty="0" smtClean="0"/>
              <a:t>                             </a:t>
            </a:r>
            <a:endParaRPr lang="en-US" sz="1600" i="1" dirty="0" smtClean="0"/>
          </a:p>
          <a:p>
            <a:pPr marL="361639" indent="-361639">
              <a:buNone/>
            </a:pPr>
            <a:r>
              <a:rPr lang="en-US" sz="1600" i="1" dirty="0" smtClean="0"/>
              <a:t>                            Filter products by percentage of retrievals</a:t>
            </a:r>
          </a:p>
          <a:p>
            <a:pPr marL="361639" indent="-361639">
              <a:buNone/>
            </a:pPr>
            <a:r>
              <a:rPr lang="en-US" sz="1600" i="1" dirty="0" smtClean="0"/>
              <a:t>                            Mosaic products – must limit parameters selected</a:t>
            </a:r>
          </a:p>
          <a:p>
            <a:pPr marL="361639" indent="-361639">
              <a:buNone/>
            </a:pPr>
            <a:endParaRPr lang="en-US" sz="2400" dirty="0" smtClean="0"/>
          </a:p>
          <a:p>
            <a:pPr marL="361639" indent="-361639">
              <a:buNone/>
            </a:pPr>
            <a:r>
              <a:rPr lang="en-US" sz="2400" dirty="0" smtClean="0"/>
              <a:t>     </a:t>
            </a:r>
            <a:r>
              <a:rPr lang="en-US" sz="1800" b="1" dirty="0" err="1" smtClean="0"/>
              <a:t>Mirador</a:t>
            </a:r>
            <a:r>
              <a:rPr lang="en-US" sz="1800" dirty="0" smtClean="0"/>
              <a:t>      </a:t>
            </a:r>
            <a:r>
              <a:rPr lang="en-US" sz="1800" dirty="0" smtClean="0">
                <a:hlinkClick r:id="rId3"/>
              </a:rPr>
              <a:t>http://mirador.gsfc.nasa.gov</a:t>
            </a:r>
            <a:endParaRPr lang="en-US" sz="1800" dirty="0" smtClean="0"/>
          </a:p>
          <a:p>
            <a:pPr marL="361639" indent="-361639">
              <a:buNone/>
            </a:pP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  </a:t>
            </a:r>
            <a:r>
              <a:rPr lang="en-US" sz="1800" dirty="0" smtClean="0"/>
              <a:t>(See presentation by Ed </a:t>
            </a:r>
            <a:r>
              <a:rPr lang="en-US" sz="1800" dirty="0" err="1" smtClean="0"/>
              <a:t>Masuoka</a:t>
            </a:r>
            <a:r>
              <a:rPr lang="en-US" sz="1800" dirty="0" smtClean="0"/>
              <a:t>)</a:t>
            </a:r>
          </a:p>
          <a:p>
            <a:pPr marL="361639" indent="-361639">
              <a:buNone/>
            </a:pPr>
            <a:endParaRPr lang="en-US" sz="1800" dirty="0" smtClean="0"/>
          </a:p>
          <a:p>
            <a:pPr marL="361639" indent="-361639">
              <a:buNone/>
            </a:pPr>
            <a:r>
              <a:rPr lang="en-US" sz="1800" dirty="0" smtClean="0"/>
              <a:t>       </a:t>
            </a:r>
            <a:r>
              <a:rPr lang="en-US" sz="1800" b="1" dirty="0" err="1" smtClean="0"/>
              <a:t>iCare</a:t>
            </a:r>
            <a:r>
              <a:rPr lang="en-US" sz="1800" b="1" dirty="0" smtClean="0"/>
              <a:t>        </a:t>
            </a:r>
            <a:r>
              <a:rPr lang="en-US" sz="1800" dirty="0" smtClean="0">
                <a:hlinkClick r:id="rId4"/>
              </a:rPr>
              <a:t>http://www.icare.univ-lille1.fr</a:t>
            </a:r>
            <a:r>
              <a:rPr lang="en-US" sz="1800" dirty="0" smtClean="0"/>
              <a:t> - requires registration</a:t>
            </a:r>
          </a:p>
          <a:p>
            <a:pPr marL="361639" indent="-361639">
              <a:buNone/>
            </a:pPr>
            <a:r>
              <a:rPr lang="en-US" sz="1800" dirty="0" smtClean="0"/>
              <a:t>                         Alternative site for obtaining MODIS products.</a:t>
            </a:r>
          </a:p>
          <a:p>
            <a:pPr marL="361639" indent="-361639">
              <a:buNone/>
            </a:pPr>
            <a:r>
              <a:rPr lang="en-US" sz="1800" dirty="0" smtClean="0"/>
              <a:t>                          (Currently no 3Km Product)</a:t>
            </a:r>
          </a:p>
          <a:p>
            <a:pPr marL="361639" indent="-361639">
              <a:buNone/>
            </a:pPr>
            <a:r>
              <a:rPr lang="en-US" sz="1800" dirty="0" smtClean="0"/>
              <a:t>                         FTP Access, Search and Order</a:t>
            </a:r>
          </a:p>
          <a:p>
            <a:pPr marL="361639" indent="-361639">
              <a:buNone/>
            </a:pPr>
            <a:r>
              <a:rPr lang="en-US" sz="1800" dirty="0" smtClean="0"/>
              <a:t>                        </a:t>
            </a:r>
          </a:p>
          <a:p>
            <a:pPr marL="361639" indent="-361639">
              <a:buNone/>
            </a:pPr>
            <a:r>
              <a:rPr lang="en-US" sz="1800" dirty="0" smtClean="0"/>
              <a:t>                         </a:t>
            </a:r>
            <a:r>
              <a:rPr lang="en-US" sz="1800" i="1" dirty="0" smtClean="0"/>
              <a:t>Multi-sensor data visual analysis tool.</a:t>
            </a:r>
          </a:p>
          <a:p>
            <a:pPr marL="361639" indent="-361639">
              <a:buNone/>
            </a:pPr>
            <a:r>
              <a:rPr lang="en-US" sz="1800" i="1" dirty="0" smtClean="0"/>
              <a:t>                        </a:t>
            </a:r>
            <a:r>
              <a:rPr lang="en-US" sz="1800" i="1" dirty="0" err="1" smtClean="0"/>
              <a:t>x/y</a:t>
            </a:r>
            <a:r>
              <a:rPr lang="en-US" sz="1800" i="1" dirty="0" smtClean="0"/>
              <a:t> plots</a:t>
            </a:r>
          </a:p>
          <a:p>
            <a:pPr marL="361639" indent="-361639">
              <a:buNone/>
            </a:pPr>
            <a:r>
              <a:rPr lang="en-US" sz="1800" i="1" dirty="0" smtClean="0"/>
              <a:t>                         0.1 and 0.5 degree gridded aerosol products!</a:t>
            </a:r>
          </a:p>
          <a:p>
            <a:pPr marL="361639" indent="-361639">
              <a:buNone/>
            </a:pPr>
            <a:r>
              <a:rPr lang="en-US" sz="1600" dirty="0" smtClean="0"/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4315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70" y="670049"/>
            <a:ext cx="7706301" cy="5240382"/>
          </a:xfrm>
        </p:spPr>
        <p:txBody>
          <a:bodyPr wrap="none">
            <a:normAutofit/>
          </a:bodyPr>
          <a:lstStyle/>
          <a:p>
            <a:pPr marL="361639" indent="-361639">
              <a:buNone/>
            </a:pPr>
            <a:r>
              <a:rPr lang="en-US" dirty="0" smtClean="0"/>
              <a:t>Visualization Tools</a:t>
            </a:r>
          </a:p>
          <a:p>
            <a:pPr marL="361639" indent="-361639">
              <a:buNone/>
            </a:pPr>
            <a:endParaRPr lang="en-US" dirty="0" smtClean="0"/>
          </a:p>
          <a:p>
            <a:pPr marL="361639" indent="-361639">
              <a:buNone/>
            </a:pPr>
            <a:r>
              <a:rPr lang="en-US" sz="1600" b="1" dirty="0" smtClean="0"/>
              <a:t>                          NASA Worldview     </a:t>
            </a:r>
            <a:r>
              <a:rPr lang="en-US" sz="1600" dirty="0" smtClean="0">
                <a:hlinkClick r:id="rId2"/>
              </a:rPr>
              <a:t>http://ladsweb.nascom.nasa.gov</a:t>
            </a: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                     Quick visualization tool for many NASA products.</a:t>
            </a:r>
          </a:p>
          <a:p>
            <a:pPr marL="361639" indent="-361639">
              <a:buNone/>
            </a:pPr>
            <a:r>
              <a:rPr lang="en-US" sz="1600" i="1" dirty="0" smtClean="0"/>
              <a:t>                          Currently uses MODIS Collection 5.1 data.  Data beginning in May 2012.</a:t>
            </a:r>
          </a:p>
          <a:p>
            <a:pPr marL="361639" indent="-361639">
              <a:buNone/>
            </a:pPr>
            <a:endParaRPr lang="en-US" sz="1600" i="1" dirty="0" smtClean="0"/>
          </a:p>
          <a:p>
            <a:pPr marL="361639" indent="-361639">
              <a:buNone/>
            </a:pPr>
            <a:r>
              <a:rPr lang="en-US" sz="1600" b="1" dirty="0" smtClean="0"/>
              <a:t>                          Panoply       </a:t>
            </a:r>
            <a:r>
              <a:rPr lang="en-US" sz="1600" dirty="0" smtClean="0">
                <a:hlinkClick r:id="rId3"/>
              </a:rPr>
              <a:t>http://www.giss.nasa.gov/tools/panoply/</a:t>
            </a:r>
            <a:endParaRPr lang="en-US" sz="1600" dirty="0" smtClean="0"/>
          </a:p>
          <a:p>
            <a:pPr marL="361639" indent="-361639">
              <a:buNone/>
            </a:pPr>
            <a:r>
              <a:rPr lang="en-US" sz="1600" dirty="0" smtClean="0"/>
              <a:t>                          A very user friendly interface to open and visualize MODIS (and other)</a:t>
            </a:r>
          </a:p>
          <a:p>
            <a:pPr marL="361639" indent="-361639">
              <a:buNone/>
            </a:pPr>
            <a:r>
              <a:rPr lang="en-US" sz="1600" dirty="0" smtClean="0"/>
              <a:t>                          HDF files as well as files in </a:t>
            </a:r>
            <a:r>
              <a:rPr lang="en-US" sz="1600" dirty="0" err="1" smtClean="0"/>
              <a:t>netCDF</a:t>
            </a:r>
            <a:r>
              <a:rPr lang="en-US" sz="1600" dirty="0" smtClean="0"/>
              <a:t>, HDF and GRIB format.</a:t>
            </a:r>
          </a:p>
          <a:p>
            <a:pPr marL="361639" indent="-361639">
              <a:buNone/>
            </a:pPr>
            <a:r>
              <a:rPr lang="en-US" sz="1600" dirty="0" smtClean="0"/>
              <a:t>                          </a:t>
            </a:r>
            <a:r>
              <a:rPr lang="en-US" sz="1600" dirty="0" err="1" smtClean="0"/>
              <a:t>Plotable</a:t>
            </a:r>
            <a:r>
              <a:rPr lang="en-US" sz="1600" dirty="0" smtClean="0"/>
              <a:t> variables can be saved as images or KML files.</a:t>
            </a:r>
          </a:p>
          <a:p>
            <a:pPr marL="361639" indent="-361639">
              <a:buNone/>
            </a:pPr>
            <a:r>
              <a:rPr lang="en-US" sz="1600" dirty="0" smtClean="0"/>
              <a:t>                          </a:t>
            </a:r>
            <a:r>
              <a:rPr lang="en-US" sz="1600" i="1" dirty="0" smtClean="0"/>
              <a:t>Variables from multiple files can be combined.</a:t>
            </a:r>
            <a:endParaRPr lang="en-US" sz="1600" dirty="0" smtClean="0"/>
          </a:p>
          <a:p>
            <a:pPr marL="361639" indent="-361639">
              <a:buNone/>
            </a:pPr>
            <a:r>
              <a:rPr lang="en-US" sz="1600" i="1" dirty="0" smtClean="0"/>
              <a:t>                          </a:t>
            </a:r>
          </a:p>
          <a:p>
            <a:pPr marL="361639" indent="-361639">
              <a:buNone/>
            </a:pPr>
            <a:endParaRPr lang="en-US" sz="2400" dirty="0" smtClean="0"/>
          </a:p>
          <a:p>
            <a:pPr marL="361639" indent="-361639">
              <a:buNone/>
            </a:pPr>
            <a:r>
              <a:rPr lang="en-US" sz="2400" dirty="0" smtClean="0"/>
              <a:t>    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34315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525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MODIS Atmosphere Team Webinar Series #12: Resources for Finding and Using MODIS Products</vt:lpstr>
      <vt:lpstr>PowerPoint Presentation</vt:lpstr>
      <vt:lpstr>Resource Groups</vt:lpstr>
      <vt:lpstr>How to Use This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NASA/SSAI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MODIS Atmosphere Team Webinar Series #12: Resources for Finding and Using MODIS Products</dc:title>
  <dc:creator>Richard Kleidman</dc:creator>
  <cp:lastModifiedBy>Paul A Hubanks</cp:lastModifiedBy>
  <cp:revision>9</cp:revision>
  <dcterms:created xsi:type="dcterms:W3CDTF">2014-10-23T18:35:32Z</dcterms:created>
  <dcterms:modified xsi:type="dcterms:W3CDTF">2014-10-23T23:34:29Z</dcterms:modified>
</cp:coreProperties>
</file>